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80"/>
  </p:notesMasterIdLst>
  <p:sldIdLst>
    <p:sldId id="326" r:id="rId2"/>
    <p:sldId id="462" r:id="rId3"/>
    <p:sldId id="714" r:id="rId4"/>
    <p:sldId id="715" r:id="rId5"/>
    <p:sldId id="486" r:id="rId6"/>
    <p:sldId id="493" r:id="rId7"/>
    <p:sldId id="489" r:id="rId8"/>
    <p:sldId id="487" r:id="rId9"/>
    <p:sldId id="459" r:id="rId10"/>
    <p:sldId id="514" r:id="rId11"/>
    <p:sldId id="505" r:id="rId12"/>
    <p:sldId id="507" r:id="rId13"/>
    <p:sldId id="506" r:id="rId14"/>
    <p:sldId id="508" r:id="rId15"/>
    <p:sldId id="461" r:id="rId16"/>
    <p:sldId id="512" r:id="rId17"/>
    <p:sldId id="513" r:id="rId18"/>
    <p:sldId id="268" r:id="rId19"/>
    <p:sldId id="553" r:id="rId20"/>
    <p:sldId id="558" r:id="rId21"/>
    <p:sldId id="557" r:id="rId22"/>
    <p:sldId id="555" r:id="rId23"/>
    <p:sldId id="661" r:id="rId24"/>
    <p:sldId id="686" r:id="rId25"/>
    <p:sldId id="687" r:id="rId26"/>
    <p:sldId id="564" r:id="rId27"/>
    <p:sldId id="565" r:id="rId28"/>
    <p:sldId id="566" r:id="rId29"/>
    <p:sldId id="567" r:id="rId30"/>
    <p:sldId id="568" r:id="rId31"/>
    <p:sldId id="569" r:id="rId32"/>
    <p:sldId id="570" r:id="rId33"/>
    <p:sldId id="571" r:id="rId34"/>
    <p:sldId id="696" r:id="rId35"/>
    <p:sldId id="572" r:id="rId36"/>
    <p:sldId id="657" r:id="rId37"/>
    <p:sldId id="658" r:id="rId38"/>
    <p:sldId id="656" r:id="rId39"/>
    <p:sldId id="503" r:id="rId40"/>
    <p:sldId id="527" r:id="rId41"/>
    <p:sldId id="710" r:id="rId42"/>
    <p:sldId id="537" r:id="rId43"/>
    <p:sldId id="586" r:id="rId44"/>
    <p:sldId id="690" r:id="rId45"/>
    <p:sldId id="700" r:id="rId46"/>
    <p:sldId id="358" r:id="rId47"/>
    <p:sldId id="359" r:id="rId48"/>
    <p:sldId id="360" r:id="rId49"/>
    <p:sldId id="582" r:id="rId50"/>
    <p:sldId id="363" r:id="rId51"/>
    <p:sldId id="703" r:id="rId52"/>
    <p:sldId id="373" r:id="rId53"/>
    <p:sldId id="693" r:id="rId54"/>
    <p:sldId id="694" r:id="rId55"/>
    <p:sldId id="364" r:id="rId56"/>
    <p:sldId id="591" r:id="rId57"/>
    <p:sldId id="592" r:id="rId58"/>
    <p:sldId id="595" r:id="rId59"/>
    <p:sldId id="365" r:id="rId60"/>
    <p:sldId id="596" r:id="rId61"/>
    <p:sldId id="597" r:id="rId62"/>
    <p:sldId id="685" r:id="rId63"/>
    <p:sldId id="333" r:id="rId64"/>
    <p:sldId id="697" r:id="rId65"/>
    <p:sldId id="630" r:id="rId66"/>
    <p:sldId id="634" r:id="rId67"/>
    <p:sldId id="640" r:id="rId68"/>
    <p:sldId id="635" r:id="rId69"/>
    <p:sldId id="636" r:id="rId70"/>
    <p:sldId id="641" r:id="rId71"/>
    <p:sldId id="446" r:id="rId72"/>
    <p:sldId id="642" r:id="rId73"/>
    <p:sldId id="647" r:id="rId74"/>
    <p:sldId id="716" r:id="rId75"/>
    <p:sldId id="702" r:id="rId76"/>
    <p:sldId id="701" r:id="rId77"/>
    <p:sldId id="379" r:id="rId78"/>
    <p:sldId id="443" r:id="rId79"/>
    <p:sldId id="599" r:id="rId80"/>
    <p:sldId id="444" r:id="rId81"/>
    <p:sldId id="601" r:id="rId82"/>
    <p:sldId id="312" r:id="rId83"/>
    <p:sldId id="667" r:id="rId84"/>
    <p:sldId id="677" r:id="rId85"/>
    <p:sldId id="666" r:id="rId86"/>
    <p:sldId id="668" r:id="rId87"/>
    <p:sldId id="453" r:id="rId88"/>
    <p:sldId id="655" r:id="rId89"/>
    <p:sldId id="669" r:id="rId90"/>
    <p:sldId id="670" r:id="rId91"/>
    <p:sldId id="672" r:id="rId92"/>
    <p:sldId id="673" r:id="rId93"/>
    <p:sldId id="713" r:id="rId94"/>
    <p:sldId id="682" r:id="rId95"/>
    <p:sldId id="680" r:id="rId96"/>
    <p:sldId id="681" r:id="rId97"/>
    <p:sldId id="683" r:id="rId98"/>
    <p:sldId id="684" r:id="rId99"/>
    <p:sldId id="699" r:id="rId100"/>
    <p:sldId id="706" r:id="rId101"/>
    <p:sldId id="707" r:id="rId102"/>
    <p:sldId id="708" r:id="rId103"/>
    <p:sldId id="662" r:id="rId104"/>
    <p:sldId id="317" r:id="rId105"/>
    <p:sldId id="348" r:id="rId106"/>
    <p:sldId id="457" r:id="rId107"/>
    <p:sldId id="717" r:id="rId108"/>
    <p:sldId id="523" r:id="rId109"/>
    <p:sldId id="718" r:id="rId110"/>
    <p:sldId id="719" r:id="rId111"/>
    <p:sldId id="350" r:id="rId112"/>
    <p:sldId id="722" r:id="rId113"/>
    <p:sldId id="501" r:id="rId114"/>
    <p:sldId id="502" r:id="rId115"/>
    <p:sldId id="720" r:id="rId116"/>
    <p:sldId id="724" r:id="rId117"/>
    <p:sldId id="521" r:id="rId118"/>
    <p:sldId id="538" r:id="rId119"/>
    <p:sldId id="445" r:id="rId120"/>
    <p:sldId id="377" r:id="rId121"/>
    <p:sldId id="695" r:id="rId122"/>
    <p:sldId id="674" r:id="rId123"/>
    <p:sldId id="675" r:id="rId124"/>
    <p:sldId id="704" r:id="rId125"/>
    <p:sldId id="705" r:id="rId126"/>
    <p:sldId id="454" r:id="rId127"/>
    <p:sldId id="613" r:id="rId128"/>
    <p:sldId id="604" r:id="rId129"/>
    <p:sldId id="460" r:id="rId130"/>
    <p:sldId id="627" r:id="rId131"/>
    <p:sldId id="660" r:id="rId132"/>
    <p:sldId id="659" r:id="rId133"/>
    <p:sldId id="449" r:id="rId134"/>
    <p:sldId id="559" r:id="rId135"/>
    <p:sldId id="637" r:id="rId136"/>
    <p:sldId id="638" r:id="rId137"/>
    <p:sldId id="639" r:id="rId138"/>
    <p:sldId id="603" r:id="rId139"/>
    <p:sldId id="455" r:id="rId140"/>
    <p:sldId id="515" r:id="rId141"/>
    <p:sldId id="509" r:id="rId142"/>
    <p:sldId id="511" r:id="rId143"/>
    <p:sldId id="606" r:id="rId144"/>
    <p:sldId id="607" r:id="rId145"/>
    <p:sldId id="608" r:id="rId146"/>
    <p:sldId id="605" r:id="rId147"/>
    <p:sldId id="618" r:id="rId148"/>
    <p:sldId id="712" r:id="rId149"/>
    <p:sldId id="711" r:id="rId150"/>
    <p:sldId id="609" r:id="rId151"/>
    <p:sldId id="614" r:id="rId152"/>
    <p:sldId id="615" r:id="rId153"/>
    <p:sldId id="611" r:id="rId154"/>
    <p:sldId id="612" r:id="rId155"/>
    <p:sldId id="610" r:id="rId156"/>
    <p:sldId id="616" r:id="rId157"/>
    <p:sldId id="617" r:id="rId158"/>
    <p:sldId id="447" r:id="rId159"/>
    <p:sldId id="590" r:id="rId160"/>
    <p:sldId id="593" r:id="rId161"/>
    <p:sldId id="594" r:id="rId162"/>
    <p:sldId id="367" r:id="rId163"/>
    <p:sldId id="371" r:id="rId164"/>
    <p:sldId id="372" r:id="rId165"/>
    <p:sldId id="576" r:id="rId166"/>
    <p:sldId id="577" r:id="rId167"/>
    <p:sldId id="578" r:id="rId168"/>
    <p:sldId id="579" r:id="rId169"/>
    <p:sldId id="581" r:id="rId170"/>
    <p:sldId id="580" r:id="rId171"/>
    <p:sldId id="622" r:id="rId172"/>
    <p:sldId id="619" r:id="rId173"/>
    <p:sldId id="621" r:id="rId174"/>
    <p:sldId id="620" r:id="rId175"/>
    <p:sldId id="481" r:id="rId176"/>
    <p:sldId id="476" r:id="rId177"/>
    <p:sldId id="490" r:id="rId178"/>
    <p:sldId id="723" r:id="rId179"/>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5" userDrawn="1">
          <p15:clr>
            <a:srgbClr val="A4A3A4"/>
          </p15:clr>
        </p15:guide>
        <p15:guide id="2" orient="horz" pos="1800" userDrawn="1">
          <p15:clr>
            <a:srgbClr val="A4A3A4"/>
          </p15:clr>
        </p15:guide>
        <p15:guide id="3" orient="horz" pos="3478" userDrawn="1">
          <p15:clr>
            <a:srgbClr val="A4A3A4"/>
          </p15:clr>
        </p15:guide>
        <p15:guide id="4" orient="horz" pos="661">
          <p15:clr>
            <a:srgbClr val="A4A3A4"/>
          </p15:clr>
        </p15:guide>
        <p15:guide id="5" orient="horz" pos="1142" userDrawn="1">
          <p15:clr>
            <a:srgbClr val="A4A3A4"/>
          </p15:clr>
        </p15:guide>
        <p15:guide id="6" orient="horz" pos="1120">
          <p15:clr>
            <a:srgbClr val="A4A3A4"/>
          </p15:clr>
        </p15:guide>
        <p15:guide id="7" pos="4320" userDrawn="1">
          <p15:clr>
            <a:srgbClr val="A4A3A4"/>
          </p15:clr>
        </p15:guide>
        <p15:guide id="8" pos="136" userDrawn="1">
          <p15:clr>
            <a:srgbClr val="A4A3A4"/>
          </p15:clr>
        </p15:guide>
        <p15:guide id="9" orient="horz" pos="15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65E"/>
    <a:srgbClr val="80CDC1"/>
    <a:srgbClr val="9DABA9"/>
    <a:srgbClr val="382BDF"/>
    <a:srgbClr val="BF812D"/>
    <a:srgbClr val="BF382D"/>
    <a:srgbClr val="365466"/>
    <a:srgbClr val="5182A1"/>
    <a:srgbClr val="9E1659"/>
    <a:srgbClr val="0D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68" autoAdjust="0"/>
    <p:restoredTop sz="91129"/>
  </p:normalViewPr>
  <p:slideViewPr>
    <p:cSldViewPr snapToGrid="0" snapToObjects="1">
      <p:cViewPr>
        <p:scale>
          <a:sx n="131" d="100"/>
          <a:sy n="131" d="100"/>
        </p:scale>
        <p:origin x="472" y="264"/>
      </p:cViewPr>
      <p:guideLst>
        <p:guide orient="horz" pos="2435"/>
        <p:guide orient="horz" pos="1800"/>
        <p:guide orient="horz" pos="3478"/>
        <p:guide orient="horz" pos="661"/>
        <p:guide orient="horz" pos="1142"/>
        <p:guide orient="horz" pos="1120"/>
        <p:guide pos="4320"/>
        <p:guide pos="136"/>
        <p:guide orient="horz" pos="1505"/>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BA289-61AF-7D48-9055-21722169D684}" type="datetimeFigureOut">
              <a:rPr lang="en-US" smtClean="0"/>
              <a:t>10/15/24</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F8D6B8-A1A1-CD40-A88C-C921DAE57940}" type="slidenum">
              <a:rPr lang="en-US" smtClean="0"/>
              <a:t>‹#›</a:t>
            </a:fld>
            <a:endParaRPr lang="en-US"/>
          </a:p>
        </p:txBody>
      </p:sp>
    </p:spTree>
    <p:extLst>
      <p:ext uri="{BB962C8B-B14F-4D97-AF65-F5344CB8AC3E}">
        <p14:creationId xmlns:p14="http://schemas.microsoft.com/office/powerpoint/2010/main" val="17770899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2571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I’m using the term persistence here, which I am defining as </a:t>
            </a:r>
            <a:r>
              <a:rPr lang="en-US" sz="1200" i="1" dirty="0">
                <a:latin typeface="Helvetica"/>
                <a:cs typeface="Helvetica"/>
              </a:rPr>
              <a:t>the probability that a given atom of C in the soil will remain in the soil . </a:t>
            </a:r>
            <a:r>
              <a:rPr lang="en-US" sz="1200" i="0" dirty="0">
                <a:latin typeface="Helvetica"/>
                <a:cs typeface="Helvetica"/>
              </a:rPr>
              <a:t>You can also think of it as the </a:t>
            </a:r>
            <a:r>
              <a:rPr lang="en-US" sz="1200" i="0" baseline="0" dirty="0">
                <a:latin typeface="Helvetica"/>
                <a:cs typeface="Helvetica"/>
              </a:rPr>
              <a:t>opposite</a:t>
            </a:r>
            <a:r>
              <a:rPr lang="en-US" baseline="0" dirty="0"/>
              <a:t> of decomposition</a:t>
            </a:r>
          </a:p>
        </p:txBody>
      </p:sp>
    </p:spTree>
    <p:extLst>
      <p:ext uri="{BB962C8B-B14F-4D97-AF65-F5344CB8AC3E}">
        <p14:creationId xmlns:p14="http://schemas.microsoft.com/office/powerpoint/2010/main" val="31928706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0" baseline="0" dirty="0"/>
              <a:t>thermal fractionation</a:t>
            </a:r>
          </a:p>
        </p:txBody>
      </p:sp>
    </p:spTree>
    <p:extLst>
      <p:ext uri="{BB962C8B-B14F-4D97-AF65-F5344CB8AC3E}">
        <p14:creationId xmlns:p14="http://schemas.microsoft.com/office/powerpoint/2010/main" val="27250185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sz="1200" b="0" baseline="0" dirty="0">
                <a:latin typeface="Helvetica"/>
              </a:rPr>
              <a:t>Will we see a tipping point in soil moisture that leads to decreases in soil carbon inputs?</a:t>
            </a:r>
            <a:endParaRPr lang="en-US" b="0" baseline="0" dirty="0"/>
          </a:p>
        </p:txBody>
      </p:sp>
    </p:spTree>
    <p:extLst>
      <p:ext uri="{BB962C8B-B14F-4D97-AF65-F5344CB8AC3E}">
        <p14:creationId xmlns:p14="http://schemas.microsoft.com/office/powerpoint/2010/main" val="42916449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0" baseline="0" dirty="0"/>
          </a:p>
        </p:txBody>
      </p:sp>
    </p:spTree>
    <p:extLst>
      <p:ext uri="{BB962C8B-B14F-4D97-AF65-F5344CB8AC3E}">
        <p14:creationId xmlns:p14="http://schemas.microsoft.com/office/powerpoint/2010/main" val="20727472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0" baseline="0" dirty="0"/>
          </a:p>
        </p:txBody>
      </p:sp>
    </p:spTree>
    <p:extLst>
      <p:ext uri="{BB962C8B-B14F-4D97-AF65-F5344CB8AC3E}">
        <p14:creationId xmlns:p14="http://schemas.microsoft.com/office/powerpoint/2010/main" val="25311365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3907247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baseline="0" dirty="0"/>
              <a:t>When it comes to empirical measurements, we need to ask ourselves whether or not the measurements represent homogenous pools or mixtures</a:t>
            </a:r>
          </a:p>
        </p:txBody>
      </p:sp>
    </p:spTree>
    <p:extLst>
      <p:ext uri="{BB962C8B-B14F-4D97-AF65-F5344CB8AC3E}">
        <p14:creationId xmlns:p14="http://schemas.microsoft.com/office/powerpoint/2010/main" val="3907247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36466520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4033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All of the sites in the network were set up independently, and designed to answer specific questions</a:t>
            </a:r>
          </a:p>
          <a:p>
            <a:pPr marL="0" indent="0">
              <a:buFontTx/>
              <a:buNone/>
            </a:pPr>
            <a:r>
              <a:rPr lang="en-US" dirty="0"/>
              <a:t>Largely united in the emphasis on constructing a carbon budget, but with different instrumentation, methodologies, and specific science questions</a:t>
            </a:r>
          </a:p>
          <a:p>
            <a:pPr marL="0" indent="0">
              <a:buFontTx/>
              <a:buNone/>
            </a:pPr>
            <a:r>
              <a:rPr lang="en-US" dirty="0"/>
              <a:t>Can we gain a more nuanced, comprehensive understanding of which processes are affected in which settings? The first step is to create a synthesized database…</a:t>
            </a:r>
          </a:p>
        </p:txBody>
      </p:sp>
    </p:spTree>
    <p:extLst>
      <p:ext uri="{BB962C8B-B14F-4D97-AF65-F5344CB8AC3E}">
        <p14:creationId xmlns:p14="http://schemas.microsoft.com/office/powerpoint/2010/main" val="1039150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All of the sites in the network were set up independently, and designed to answer specific questions</a:t>
            </a:r>
          </a:p>
          <a:p>
            <a:pPr marL="0" indent="0">
              <a:buFontTx/>
              <a:buNone/>
            </a:pPr>
            <a:r>
              <a:rPr lang="en-US" dirty="0"/>
              <a:t>Largely united in the emphasis on constructing a carbon budget, but with different instrumentation, methodologies, and specific science questions</a:t>
            </a:r>
          </a:p>
          <a:p>
            <a:pPr marL="0" indent="0">
              <a:buFontTx/>
              <a:buNone/>
            </a:pPr>
            <a:r>
              <a:rPr lang="en-US" dirty="0"/>
              <a:t>Can we gain a more nuanced, comprehensive understanding of which processes are affected in which settings? The first step is to create a synthesized database…</a:t>
            </a:r>
          </a:p>
        </p:txBody>
      </p:sp>
    </p:spTree>
    <p:extLst>
      <p:ext uri="{BB962C8B-B14F-4D97-AF65-F5344CB8AC3E}">
        <p14:creationId xmlns:p14="http://schemas.microsoft.com/office/powerpoint/2010/main" val="1050382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OK, so we’ve already talked about how temperature affects decomposition rates: higher temperatures = faster decomposition and lower persistence</a:t>
            </a:r>
          </a:p>
        </p:txBody>
      </p:sp>
    </p:spTree>
    <p:extLst>
      <p:ext uri="{BB962C8B-B14F-4D97-AF65-F5344CB8AC3E}">
        <p14:creationId xmlns:p14="http://schemas.microsoft.com/office/powerpoint/2010/main" val="5621414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All of the sites in the network were set up independently, and designed to answer specific questions</a:t>
            </a:r>
          </a:p>
          <a:p>
            <a:pPr marL="0" indent="0">
              <a:buFontTx/>
              <a:buNone/>
            </a:pPr>
            <a:r>
              <a:rPr lang="en-US" dirty="0"/>
              <a:t>Largely united in the emphasis on constructing a carbon budget, but with different instrumentation, methodologies, and specific science questions</a:t>
            </a:r>
          </a:p>
          <a:p>
            <a:pPr marL="0" indent="0">
              <a:buFontTx/>
              <a:buNone/>
            </a:pPr>
            <a:r>
              <a:rPr lang="en-US" dirty="0"/>
              <a:t>Can we gain a more nuanced, comprehensive understanding of which processes are affected in which settings? The first step is to create a synthesized database…</a:t>
            </a:r>
          </a:p>
        </p:txBody>
      </p:sp>
    </p:spTree>
    <p:extLst>
      <p:ext uri="{BB962C8B-B14F-4D97-AF65-F5344CB8AC3E}">
        <p14:creationId xmlns:p14="http://schemas.microsoft.com/office/powerpoint/2010/main" val="28836471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Of these sites, 7 have nearly identical design with resistance heating rods extending greater than 1 m into the soil: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1" u="none" strike="noStrike" dirty="0">
                <a:solidFill>
                  <a:srgbClr val="595959"/>
                </a:solidFill>
                <a:effectLst/>
                <a:latin typeface="Arial" panose="020B0604020202020204" pitchFamily="34" charset="0"/>
              </a:rPr>
              <a:t>Pt. Reyes, Blodgett, SPRUCE, SMARTX, SWELTR, ACBB, TEAM</a:t>
            </a:r>
          </a:p>
          <a:p>
            <a:pPr marL="0" indent="0">
              <a:buFontTx/>
              <a:buNone/>
            </a:pPr>
            <a:r>
              <a:rPr lang="en-US" dirty="0"/>
              <a:t>A further 6 have some combination of resistance heating rods and infrared surficial heating</a:t>
            </a:r>
          </a:p>
          <a:p>
            <a:pPr marL="0" indent="0">
              <a:buFontTx/>
              <a:buNone/>
            </a:pPr>
            <a:r>
              <a:rPr lang="en-US" sz="1800" b="0" i="1" u="none" strike="noStrike" dirty="0">
                <a:solidFill>
                  <a:srgbClr val="595959"/>
                </a:solidFill>
                <a:effectLst/>
                <a:latin typeface="Arial" panose="020B0604020202020204" pitchFamily="34" charset="0"/>
              </a:rPr>
              <a:t>B4WARMED, </a:t>
            </a:r>
            <a:r>
              <a:rPr lang="en-US" sz="1800" b="0" i="1" u="none" strike="noStrike" dirty="0" err="1">
                <a:solidFill>
                  <a:srgbClr val="595959"/>
                </a:solidFill>
                <a:effectLst/>
                <a:latin typeface="Arial" panose="020B0604020202020204" pitchFamily="34" charset="0"/>
              </a:rPr>
              <a:t>BioCon</a:t>
            </a:r>
            <a:r>
              <a:rPr lang="en-US" sz="1800" b="0" i="1" u="none" strike="noStrike" dirty="0">
                <a:solidFill>
                  <a:srgbClr val="595959"/>
                </a:solidFill>
                <a:effectLst/>
                <a:latin typeface="Arial" panose="020B0604020202020204" pitchFamily="34" charset="0"/>
              </a:rPr>
              <a:t>, Harvard Forest, TRACE, </a:t>
            </a:r>
            <a:r>
              <a:rPr lang="en-US" sz="1800" b="0" i="1" u="none" strike="noStrike" dirty="0" err="1">
                <a:solidFill>
                  <a:srgbClr val="595959"/>
                </a:solidFill>
                <a:effectLst/>
                <a:latin typeface="Arial" panose="020B0604020202020204" pitchFamily="34" charset="0"/>
              </a:rPr>
              <a:t>Achenkirch</a:t>
            </a:r>
            <a:r>
              <a:rPr lang="en-US" sz="1800" b="0" i="1" u="none" strike="noStrike" dirty="0">
                <a:solidFill>
                  <a:srgbClr val="595959"/>
                </a:solidFill>
                <a:effectLst/>
                <a:latin typeface="Arial" panose="020B0604020202020204" pitchFamily="34" charset="0"/>
              </a:rPr>
              <a:t>, </a:t>
            </a:r>
            <a:r>
              <a:rPr lang="en-US" sz="1800" b="0" i="1" u="none" strike="noStrike" dirty="0" err="1">
                <a:solidFill>
                  <a:srgbClr val="595959"/>
                </a:solidFill>
                <a:effectLst/>
                <a:latin typeface="Arial" panose="020B0604020202020204" pitchFamily="34" charset="0"/>
              </a:rPr>
              <a:t>Sanming</a:t>
            </a:r>
            <a:endParaRPr lang="en-US" sz="1800" b="0" i="1" u="none" strike="noStrike" dirty="0">
              <a:solidFill>
                <a:srgbClr val="595959"/>
              </a:solidFill>
              <a:effectLst/>
              <a:latin typeface="Arial" panose="020B0604020202020204" pitchFamily="34" charset="0"/>
            </a:endParaRPr>
          </a:p>
          <a:p>
            <a:pPr marL="0" indent="0">
              <a:buFontTx/>
              <a:buNone/>
            </a:pPr>
            <a:r>
              <a:rPr lang="en-US" sz="1800" b="0" i="0" u="none" strike="noStrike" dirty="0">
                <a:solidFill>
                  <a:srgbClr val="595959"/>
                </a:solidFill>
                <a:effectLst/>
                <a:latin typeface="Arial" panose="020B0604020202020204" pitchFamily="34" charset="0"/>
              </a:rPr>
              <a:t>Two sites have other mechanisms of heating, e.g., CIPEHR (snow removal) and FORHOT (geothermal)</a:t>
            </a:r>
            <a:endParaRPr lang="en-US" i="0" dirty="0"/>
          </a:p>
        </p:txBody>
      </p:sp>
    </p:spTree>
    <p:extLst>
      <p:ext uri="{BB962C8B-B14F-4D97-AF65-F5344CB8AC3E}">
        <p14:creationId xmlns:p14="http://schemas.microsoft.com/office/powerpoint/2010/main" val="6783887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30% increase in CO2 production over the whole soil profile</a:t>
            </a:r>
          </a:p>
          <a:p>
            <a:pPr marL="0" indent="0">
              <a:buFontTx/>
              <a:buNone/>
            </a:pPr>
            <a:r>
              <a:rPr lang="en-US" dirty="0"/>
              <a:t>Difference in top soil and subsoil processes</a:t>
            </a:r>
          </a:p>
        </p:txBody>
      </p:sp>
    </p:spTree>
    <p:extLst>
      <p:ext uri="{BB962C8B-B14F-4D97-AF65-F5344CB8AC3E}">
        <p14:creationId xmlns:p14="http://schemas.microsoft.com/office/powerpoint/2010/main" val="36226796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Losses observed in subsoil</a:t>
            </a:r>
          </a:p>
          <a:p>
            <a:pPr marL="0" indent="0">
              <a:buFontTx/>
              <a:buNone/>
            </a:pPr>
            <a:r>
              <a:rPr lang="en-US" dirty="0"/>
              <a:t>non-sig gains in top 20 cm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 of SOC stocks after just 4 and half years of warming </a:t>
            </a:r>
            <a:r>
              <a:rPr lang="en-US" dirty="0">
                <a:effectLst/>
                <a:latin typeface="Times" pitchFamily="2" charset="0"/>
              </a:rPr>
              <a:t>(3.21±1.0 kg C m−2)</a:t>
            </a:r>
            <a:endParaRPr lang="en-US" dirty="0"/>
          </a:p>
          <a:p>
            <a:pPr marL="0" indent="0">
              <a:buFontTx/>
              <a:buNone/>
            </a:pPr>
            <a:r>
              <a:rPr lang="en-US" dirty="0"/>
              <a:t>Primarily particulate organic matter</a:t>
            </a:r>
          </a:p>
          <a:p>
            <a:pPr marL="0" indent="0">
              <a:buFontTx/>
              <a:buNone/>
            </a:pPr>
            <a:endParaRPr lang="en-US" dirty="0"/>
          </a:p>
          <a:p>
            <a:pPr marL="0" indent="0">
              <a:buFontTx/>
              <a:buNone/>
            </a:pPr>
            <a:endParaRPr lang="en-US" dirty="0"/>
          </a:p>
        </p:txBody>
      </p:sp>
    </p:spTree>
    <p:extLst>
      <p:ext uri="{BB962C8B-B14F-4D97-AF65-F5344CB8AC3E}">
        <p14:creationId xmlns:p14="http://schemas.microsoft.com/office/powerpoint/2010/main" val="39806752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30% increase in CO2 production over the whole soil profile</a:t>
            </a:r>
          </a:p>
          <a:p>
            <a:pPr marL="0" indent="0">
              <a:buFontTx/>
              <a:buNone/>
            </a:pPr>
            <a:r>
              <a:rPr lang="en-US" dirty="0"/>
              <a:t>Difference in top soil and subsoil processes</a:t>
            </a:r>
          </a:p>
        </p:txBody>
      </p:sp>
    </p:spTree>
    <p:extLst>
      <p:ext uri="{BB962C8B-B14F-4D97-AF65-F5344CB8AC3E}">
        <p14:creationId xmlns:p14="http://schemas.microsoft.com/office/powerpoint/2010/main" val="24073208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30% increase in CO2 production over the whole soil profile</a:t>
            </a:r>
          </a:p>
          <a:p>
            <a:pPr marL="0" indent="0">
              <a:buFontTx/>
              <a:buNone/>
            </a:pPr>
            <a:r>
              <a:rPr lang="en-US" dirty="0"/>
              <a:t>Difference in top soil and subsoil processes</a:t>
            </a:r>
          </a:p>
        </p:txBody>
      </p:sp>
    </p:spTree>
    <p:extLst>
      <p:ext uri="{BB962C8B-B14F-4D97-AF65-F5344CB8AC3E}">
        <p14:creationId xmlns:p14="http://schemas.microsoft.com/office/powerpoint/2010/main" val="41071751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30% increase in CO2 production over the whole soil profile</a:t>
            </a:r>
          </a:p>
          <a:p>
            <a:pPr marL="0" indent="0">
              <a:buFontTx/>
              <a:buNone/>
            </a:pPr>
            <a:r>
              <a:rPr lang="en-US" dirty="0"/>
              <a:t>Difference in top soil and subsoil processes</a:t>
            </a:r>
          </a:p>
        </p:txBody>
      </p:sp>
    </p:spTree>
    <p:extLst>
      <p:ext uri="{BB962C8B-B14F-4D97-AF65-F5344CB8AC3E}">
        <p14:creationId xmlns:p14="http://schemas.microsoft.com/office/powerpoint/2010/main" val="20852829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16568046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 how do we quantify the amount of organic matter that persists due to interactions with soil minerals?</a:t>
            </a:r>
          </a:p>
          <a:p>
            <a:pPr marL="171450" indent="-171450">
              <a:buFontTx/>
              <a:buChar char="-"/>
            </a:pPr>
            <a:r>
              <a:rPr lang="en-US" baseline="0" dirty="0"/>
              <a:t>Density fractionation is one of the most common methods of doing this and relies on the difference in density between soil minerals and organic material</a:t>
            </a:r>
          </a:p>
          <a:p>
            <a:pPr marL="171450" indent="-171450">
              <a:buFontTx/>
              <a:buChar char="-"/>
            </a:pPr>
            <a:r>
              <a:rPr lang="en-US" baseline="0" dirty="0"/>
              <a:t>Organic matter bound to dense minerals will sink in a heavy solution, and can be separated from free floating organic matter, which we call the “free light fraction”</a:t>
            </a:r>
          </a:p>
          <a:p>
            <a:pPr marL="171450" indent="-171450">
              <a:buFontTx/>
              <a:buChar char="-"/>
            </a:pPr>
            <a:r>
              <a:rPr lang="en-US" baseline="0" dirty="0"/>
              <a:t>We can also separate organic matter found in soil aggregates, which are thought to promote soil carbon persistence, by dispersing these particles with high energy sound waves or glass beads. This is the occluded light fraction</a:t>
            </a:r>
          </a:p>
          <a:p>
            <a:pPr marL="171450" indent="-171450">
              <a:buFontTx/>
              <a:buChar char="-"/>
            </a:pPr>
            <a:r>
              <a:rPr lang="en-US" baseline="0" dirty="0"/>
              <a:t>[confirmed that I used 1.8 g cm-3, matching what was reported by Rasmussen et al., 2018]</a:t>
            </a:r>
          </a:p>
          <a:p>
            <a:pPr marL="171450" indent="-171450">
              <a:buFontTx/>
              <a:buChar char="-"/>
            </a:pPr>
            <a:endParaRPr lang="en-US" baseline="0" dirty="0"/>
          </a:p>
        </p:txBody>
      </p:sp>
    </p:spTree>
    <p:extLst>
      <p:ext uri="{BB962C8B-B14F-4D97-AF65-F5344CB8AC3E}">
        <p14:creationId xmlns:p14="http://schemas.microsoft.com/office/powerpoint/2010/main" val="9486949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This figure shows the distribution of 14C within the mineral associated C pool for the three parent materials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Here we see clearly that the andesitic soils have two peaks, while the basaltic and granitic soils are </a:t>
            </a:r>
            <a:r>
              <a:rPr lang="en-US" baseline="0" dirty="0" err="1"/>
              <a:t>unimodal</a:t>
            </a:r>
            <a:r>
              <a:rPr lang="en-US" baseline="0" dirty="0"/>
              <a:t>, and the granite soil is mostly modern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decadal, centennial, millennial, respectively</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p:spTree>
    <p:extLst>
      <p:ext uri="{BB962C8B-B14F-4D97-AF65-F5344CB8AC3E}">
        <p14:creationId xmlns:p14="http://schemas.microsoft.com/office/powerpoint/2010/main" val="2606627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We can see this clearly when we group bulk soil radiocarbon values by mean annual temperature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These data from from the International Soil Radiocarbon Database, or </a:t>
            </a:r>
            <a:r>
              <a:rPr lang="en-US" baseline="0" dirty="0" err="1"/>
              <a:t>ISRaD</a:t>
            </a:r>
            <a:r>
              <a:rPr lang="en-US" baseline="0" dirty="0"/>
              <a:t>, which I helped build during my PhD and now maintain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So what we can see here is that ∆14C values for colder climate soils are negative values, indicating longer persistence, while warmer soils have positive values, which indicates that the majority of carbon in these soils is cycling on annual to decadal time scales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However, we can also see a lot of variation in these boxes, and one of the reasons is that the minerals present in the soil also have a strong impact on soil carbon persistence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plots in file</a:t>
            </a:r>
            <a:r>
              <a:rPr lang="en-US" baseline="0" dirty="0"/>
              <a:t> “</a:t>
            </a:r>
            <a:r>
              <a:rPr lang="en-US" baseline="0" dirty="0" err="1"/>
              <a:t>israd_dynaminx.R</a:t>
            </a:r>
            <a:r>
              <a:rPr lang="en-US" baseline="0" dirty="0"/>
              <a:t>”</a:t>
            </a:r>
          </a:p>
        </p:txBody>
      </p:sp>
    </p:spTree>
    <p:extLst>
      <p:ext uri="{BB962C8B-B14F-4D97-AF65-F5344CB8AC3E}">
        <p14:creationId xmlns:p14="http://schemas.microsoft.com/office/powerpoint/2010/main" val="36128123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put this as reserve</a:t>
            </a:r>
          </a:p>
        </p:txBody>
      </p:sp>
    </p:spTree>
    <p:extLst>
      <p:ext uri="{BB962C8B-B14F-4D97-AF65-F5344CB8AC3E}">
        <p14:creationId xmlns:p14="http://schemas.microsoft.com/office/powerpoint/2010/main" val="33095495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put this as reserve</a:t>
            </a:r>
          </a:p>
        </p:txBody>
      </p:sp>
    </p:spTree>
    <p:extLst>
      <p:ext uri="{BB962C8B-B14F-4D97-AF65-F5344CB8AC3E}">
        <p14:creationId xmlns:p14="http://schemas.microsoft.com/office/powerpoint/2010/main" val="10553369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For the second scenario I shifted the inputs for the </a:t>
            </a:r>
            <a:r>
              <a:rPr lang="en-US" i="1" baseline="0" dirty="0"/>
              <a:t>cold</a:t>
            </a:r>
            <a:r>
              <a:rPr lang="en-US" baseline="0" dirty="0"/>
              <a:t> climate sites to match those currently estimated for the </a:t>
            </a:r>
            <a:r>
              <a:rPr lang="en-US" i="1" baseline="0" dirty="0"/>
              <a:t>cool</a:t>
            </a:r>
            <a:r>
              <a:rPr lang="en-US" baseline="0" dirty="0"/>
              <a:t> climate sites</a:t>
            </a:r>
          </a:p>
          <a:p>
            <a:pPr marL="171450" indent="-171450">
              <a:buFontTx/>
              <a:buChar char="-"/>
            </a:pPr>
            <a:r>
              <a:rPr lang="en-US" baseline="0" dirty="0"/>
              <a:t>In this scenario I didn’t use the same inputs for the granite and andesitic soils, but used the granitic soil estimates for the granitic soils and the andesitic soils estimates for the andesitic soils</a:t>
            </a:r>
          </a:p>
        </p:txBody>
      </p:sp>
    </p:spTree>
    <p:extLst>
      <p:ext uri="{BB962C8B-B14F-4D97-AF65-F5344CB8AC3E}">
        <p14:creationId xmlns:p14="http://schemas.microsoft.com/office/powerpoint/2010/main" val="8311324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This results in a small decrease in inputs for the andesitic soils, and moderate increase for the granitic soils</a:t>
            </a:r>
          </a:p>
        </p:txBody>
      </p:sp>
    </p:spTree>
    <p:extLst>
      <p:ext uri="{BB962C8B-B14F-4D97-AF65-F5344CB8AC3E}">
        <p14:creationId xmlns:p14="http://schemas.microsoft.com/office/powerpoint/2010/main" val="15905387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put this as reserve</a:t>
            </a:r>
          </a:p>
        </p:txBody>
      </p:sp>
    </p:spTree>
    <p:extLst>
      <p:ext uri="{BB962C8B-B14F-4D97-AF65-F5344CB8AC3E}">
        <p14:creationId xmlns:p14="http://schemas.microsoft.com/office/powerpoint/2010/main" val="38861050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put this as reserve</a:t>
            </a:r>
          </a:p>
        </p:txBody>
      </p:sp>
    </p:spTree>
    <p:extLst>
      <p:ext uri="{BB962C8B-B14F-4D97-AF65-F5344CB8AC3E}">
        <p14:creationId xmlns:p14="http://schemas.microsoft.com/office/powerpoint/2010/main" val="2061341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7064140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granite transect</a:t>
            </a:r>
          </a:p>
        </p:txBody>
      </p:sp>
    </p:spTree>
    <p:extLst>
      <p:ext uri="{BB962C8B-B14F-4D97-AF65-F5344CB8AC3E}">
        <p14:creationId xmlns:p14="http://schemas.microsoft.com/office/powerpoint/2010/main" val="23758249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Differences in carbon storage</a:t>
            </a:r>
          </a:p>
          <a:p>
            <a:pPr marL="171450" indent="-171450">
              <a:buFontTx/>
              <a:buChar char="-"/>
            </a:pPr>
            <a:r>
              <a:rPr lang="en-US" baseline="0" dirty="0"/>
              <a:t>No big changes 2001-2019, i.e., steady-state</a:t>
            </a:r>
          </a:p>
        </p:txBody>
      </p:sp>
    </p:spTree>
    <p:extLst>
      <p:ext uri="{BB962C8B-B14F-4D97-AF65-F5344CB8AC3E}">
        <p14:creationId xmlns:p14="http://schemas.microsoft.com/office/powerpoint/2010/main" val="5975701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Parent material highly correlated with system age, as is soil wetness (MAP - ET)</a:t>
            </a:r>
          </a:p>
          <a:p>
            <a:pPr marL="171450" indent="-171450">
              <a:buFontTx/>
              <a:buChar char="-"/>
            </a:pPr>
            <a:r>
              <a:rPr lang="en-US" baseline="0" dirty="0"/>
              <a:t>But can't separate wetness effect from PM </a:t>
            </a:r>
          </a:p>
        </p:txBody>
      </p:sp>
    </p:spTree>
    <p:extLst>
      <p:ext uri="{BB962C8B-B14F-4D97-AF65-F5344CB8AC3E}">
        <p14:creationId xmlns:p14="http://schemas.microsoft.com/office/powerpoint/2010/main" val="1257517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This is for two main reasons: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The first is that decomposition is less likely to occur if the decomposer organisms need to use a lot of energy to break the bonds between mineral and organic matter particles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The second is that minerals can prevent physical contact between decomposer organisms and soil organic matter particles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This mineralogical effect on soil carbon persistence is mainly a function of highly reactive minerals, meaning those with high surface area and charge</a:t>
            </a:r>
          </a:p>
        </p:txBody>
      </p:sp>
    </p:spTree>
    <p:extLst>
      <p:ext uri="{BB962C8B-B14F-4D97-AF65-F5344CB8AC3E}">
        <p14:creationId xmlns:p14="http://schemas.microsoft.com/office/powerpoint/2010/main" val="11376619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Well a simple explanation is that mineral-associated soil carbon is not a homogeneous pool</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Soils contain a diverse array of mineral species, and these different minerals bind to soil organic matter via different mechanisms</a:t>
            </a:r>
          </a:p>
          <a:p>
            <a:pPr marL="171450" indent="-171450">
              <a:buFontTx/>
              <a:buChar char="-"/>
            </a:pPr>
            <a:r>
              <a:rPr lang="en-US" baseline="0" dirty="0"/>
              <a:t>These images show three examples of very physically different soil mineral species, although mineral-organic interactions are also strongly affected by the charge of the mineral particles and the presence of difference functional groups on the mineral surfaces</a:t>
            </a:r>
          </a:p>
          <a:p>
            <a:pPr marL="171450" indent="-171450">
              <a:buFontTx/>
              <a:buChar char="-"/>
            </a:pPr>
            <a:r>
              <a:rPr lang="en-US" baseline="0" dirty="0"/>
              <a:t>[arrow shows organic matter accumulation</a:t>
            </a:r>
          </a:p>
          <a:p>
            <a:pPr marL="171450" indent="-171450">
              <a:buFontTx/>
              <a:buChar char="-"/>
            </a:pPr>
            <a:r>
              <a:rPr lang="en-US" baseline="0" dirty="0"/>
              <a:t>missing for other minerals because of masking by gold particles during sample preparation prior to imaging]</a:t>
            </a:r>
          </a:p>
        </p:txBody>
      </p:sp>
    </p:spTree>
    <p:extLst>
      <p:ext uri="{BB962C8B-B14F-4D97-AF65-F5344CB8AC3E}">
        <p14:creationId xmlns:p14="http://schemas.microsoft.com/office/powerpoint/2010/main" val="293254735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Well a simple explanation is that mineral-associated soil carbon is not a homogeneous pool</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Soils contain a diverse array of mineral species, and these different minerals bind to soil organic matter via different mechanisms</a:t>
            </a:r>
          </a:p>
          <a:p>
            <a:pPr marL="171450" indent="-171450">
              <a:buFontTx/>
              <a:buChar char="-"/>
            </a:pPr>
            <a:r>
              <a:rPr lang="en-US" baseline="0" dirty="0"/>
              <a:t>These images show three examples of very physically different soil mineral species, although mineral-organic interactions are also strongly affected by the charge of the mineral particles and the presence of difference functional groups on the mineral surfaces</a:t>
            </a:r>
          </a:p>
          <a:p>
            <a:pPr marL="171450" indent="-171450">
              <a:buFontTx/>
              <a:buChar char="-"/>
            </a:pPr>
            <a:r>
              <a:rPr lang="en-US" baseline="0" dirty="0"/>
              <a:t>[arrow shows organic matter accumulation</a:t>
            </a:r>
          </a:p>
          <a:p>
            <a:pPr marL="171450" indent="-171450">
              <a:buFontTx/>
              <a:buChar char="-"/>
            </a:pPr>
            <a:r>
              <a:rPr lang="en-US" baseline="0" dirty="0"/>
              <a:t>missing for other minerals because of masking by gold particles during sample preparation prior to imaging]</a:t>
            </a:r>
          </a:p>
        </p:txBody>
      </p:sp>
    </p:spTree>
    <p:extLst>
      <p:ext uri="{BB962C8B-B14F-4D97-AF65-F5344CB8AC3E}">
        <p14:creationId xmlns:p14="http://schemas.microsoft.com/office/powerpoint/2010/main" val="121680834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You can see this in this table here, which gives the relative importance of these three different sorption mechanisms for these three minerals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Well a simple explanation is that mineral-associated soil carbon is not a homogeneous pool</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Soils contain a diverse array of mineral species, and these different minerals bind to soil organic matter via different mechanisms</a:t>
            </a:r>
          </a:p>
          <a:p>
            <a:pPr marL="171450" indent="-171450">
              <a:buFontTx/>
              <a:buChar char="-"/>
            </a:pPr>
            <a:r>
              <a:rPr lang="en-US" baseline="0" dirty="0"/>
              <a:t>These images show three examples of very physically different soil mineral species, although mineral-organic interactions are also strongly affected by the charge of the mineral particles and the presence of difference functional groups on the mineral surfaces</a:t>
            </a:r>
          </a:p>
          <a:p>
            <a:pPr marL="171450" indent="-171450">
              <a:buFontTx/>
              <a:buChar char="-"/>
            </a:pPr>
            <a:r>
              <a:rPr lang="en-US" baseline="0" dirty="0"/>
              <a:t>[arrow shows organic matter accumulation</a:t>
            </a:r>
          </a:p>
          <a:p>
            <a:pPr marL="171450" indent="-171450">
              <a:buFontTx/>
              <a:buChar char="-"/>
            </a:pPr>
            <a:r>
              <a:rPr lang="en-US" baseline="0" dirty="0"/>
              <a:t>missing for other minerals because of masking by gold particles during sample preparation prior to imaging]</a:t>
            </a:r>
          </a:p>
        </p:txBody>
      </p:sp>
    </p:spTree>
    <p:extLst>
      <p:ext uri="{BB962C8B-B14F-4D97-AF65-F5344CB8AC3E}">
        <p14:creationId xmlns:p14="http://schemas.microsoft.com/office/powerpoint/2010/main" val="11885055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10569327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climate gradient east to west</a:t>
            </a:r>
            <a:endParaRPr lang="en-US" dirty="0"/>
          </a:p>
          <a:p>
            <a:pPr marL="171450" indent="-171450">
              <a:buFontTx/>
              <a:buChar char="-"/>
            </a:pPr>
            <a:r>
              <a:rPr lang="en-US" baseline="0" dirty="0"/>
              <a:t>All conifer dominated</a:t>
            </a:r>
          </a:p>
          <a:p>
            <a:pPr marL="171450" indent="-171450">
              <a:buFontTx/>
              <a:buChar char="-"/>
            </a:pPr>
            <a:r>
              <a:rPr lang="en-US" baseline="0" dirty="0"/>
              <a:t>timeseries of ∆14C</a:t>
            </a:r>
          </a:p>
          <a:p>
            <a:pPr marL="171450" indent="-171450">
              <a:buFontTx/>
              <a:buChar char="-"/>
            </a:pPr>
            <a:r>
              <a:rPr lang="en-US" baseline="0" dirty="0"/>
              <a:t>respired = laboratory incubations</a:t>
            </a:r>
          </a:p>
        </p:txBody>
      </p:sp>
    </p:spTree>
    <p:extLst>
      <p:ext uri="{BB962C8B-B14F-4D97-AF65-F5344CB8AC3E}">
        <p14:creationId xmlns:p14="http://schemas.microsoft.com/office/powerpoint/2010/main" val="29165256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climate gradient east to west</a:t>
            </a:r>
            <a:endParaRPr lang="en-US" dirty="0"/>
          </a:p>
          <a:p>
            <a:pPr marL="171450" indent="-171450">
              <a:buFontTx/>
              <a:buChar char="-"/>
            </a:pPr>
            <a:r>
              <a:rPr lang="en-US" baseline="0" dirty="0"/>
              <a:t>All conifer dominated</a:t>
            </a:r>
          </a:p>
          <a:p>
            <a:pPr marL="171450" indent="-171450">
              <a:buFontTx/>
              <a:buChar char="-"/>
            </a:pPr>
            <a:r>
              <a:rPr lang="en-US" baseline="0" dirty="0"/>
              <a:t>timeseries of ∆14C</a:t>
            </a:r>
          </a:p>
          <a:p>
            <a:pPr marL="171450" indent="-171450">
              <a:buFontTx/>
              <a:buChar char="-"/>
            </a:pPr>
            <a:r>
              <a:rPr lang="en-US" baseline="0" dirty="0"/>
              <a:t>respired = laboratory incubations</a:t>
            </a:r>
          </a:p>
        </p:txBody>
      </p:sp>
    </p:spTree>
    <p:extLst>
      <p:ext uri="{BB962C8B-B14F-4D97-AF65-F5344CB8AC3E}">
        <p14:creationId xmlns:p14="http://schemas.microsoft.com/office/powerpoint/2010/main" val="19929791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climate gradient east to west</a:t>
            </a:r>
            <a:endParaRPr lang="en-US" dirty="0"/>
          </a:p>
          <a:p>
            <a:pPr marL="171450" indent="-171450">
              <a:buFontTx/>
              <a:buChar char="-"/>
            </a:pPr>
            <a:r>
              <a:rPr lang="en-US" baseline="0" dirty="0"/>
              <a:t>All conifer dominated</a:t>
            </a:r>
          </a:p>
          <a:p>
            <a:pPr marL="171450" indent="-171450">
              <a:buFontTx/>
              <a:buChar char="-"/>
            </a:pPr>
            <a:r>
              <a:rPr lang="en-US" baseline="0" dirty="0"/>
              <a:t>timeseries of ∆14C</a:t>
            </a:r>
          </a:p>
          <a:p>
            <a:pPr marL="171450" indent="-171450">
              <a:buFontTx/>
              <a:buChar char="-"/>
            </a:pPr>
            <a:r>
              <a:rPr lang="en-US" baseline="0" dirty="0"/>
              <a:t>respired = laboratory incubations</a:t>
            </a:r>
          </a:p>
        </p:txBody>
      </p:sp>
    </p:spTree>
    <p:extLst>
      <p:ext uri="{BB962C8B-B14F-4D97-AF65-F5344CB8AC3E}">
        <p14:creationId xmlns:p14="http://schemas.microsoft.com/office/powerpoint/2010/main" val="44042735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climate gradient east to west</a:t>
            </a:r>
            <a:endParaRPr lang="en-US" dirty="0"/>
          </a:p>
          <a:p>
            <a:pPr marL="171450" indent="-171450">
              <a:buFontTx/>
              <a:buChar char="-"/>
            </a:pPr>
            <a:r>
              <a:rPr lang="en-US" baseline="0" dirty="0"/>
              <a:t>All conifer dominated</a:t>
            </a:r>
          </a:p>
          <a:p>
            <a:pPr marL="171450" indent="-171450">
              <a:buFontTx/>
              <a:buChar char="-"/>
            </a:pPr>
            <a:r>
              <a:rPr lang="en-US" baseline="0" dirty="0"/>
              <a:t>timeseries of ∆14C</a:t>
            </a:r>
          </a:p>
          <a:p>
            <a:pPr marL="171450" indent="-171450">
              <a:buFontTx/>
              <a:buChar char="-"/>
            </a:pPr>
            <a:r>
              <a:rPr lang="en-US" baseline="0" dirty="0"/>
              <a:t>respired = laboratory incubations</a:t>
            </a:r>
          </a:p>
        </p:txBody>
      </p:sp>
    </p:spTree>
    <p:extLst>
      <p:ext uri="{BB962C8B-B14F-4D97-AF65-F5344CB8AC3E}">
        <p14:creationId xmlns:p14="http://schemas.microsoft.com/office/powerpoint/2010/main" val="41170746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climate gradient east to west</a:t>
            </a:r>
            <a:endParaRPr lang="en-US" dirty="0"/>
          </a:p>
          <a:p>
            <a:pPr marL="171450" indent="-171450">
              <a:buFontTx/>
              <a:buChar char="-"/>
            </a:pPr>
            <a:r>
              <a:rPr lang="en-US" baseline="0" dirty="0"/>
              <a:t>All conifer dominated</a:t>
            </a:r>
          </a:p>
          <a:p>
            <a:pPr marL="171450" indent="-171450">
              <a:buFontTx/>
              <a:buChar char="-"/>
            </a:pPr>
            <a:r>
              <a:rPr lang="en-US" baseline="0" dirty="0"/>
              <a:t>timeseries of ∆14C</a:t>
            </a:r>
          </a:p>
          <a:p>
            <a:pPr marL="171450" indent="-171450">
              <a:buFontTx/>
              <a:buChar char="-"/>
            </a:pPr>
            <a:r>
              <a:rPr lang="en-US" baseline="0" dirty="0"/>
              <a:t>respired = laboratory incubations</a:t>
            </a:r>
          </a:p>
        </p:txBody>
      </p:sp>
    </p:spTree>
    <p:extLst>
      <p:ext uri="{BB962C8B-B14F-4D97-AF65-F5344CB8AC3E}">
        <p14:creationId xmlns:p14="http://schemas.microsoft.com/office/powerpoint/2010/main" val="26703226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 the figures on the right are from a global study I was involved with where we looked at the distribution and radiocarbon content of density fractionations, with the goal of quantifying the importance of mineral-associations for soil carbon persistence and accumulation</a:t>
            </a:r>
          </a:p>
          <a:p>
            <a:pPr marL="171450" indent="-171450">
              <a:buFontTx/>
              <a:buChar char="-"/>
            </a:pPr>
            <a:endParaRPr lang="en-US" baseline="0" dirty="0"/>
          </a:p>
        </p:txBody>
      </p:sp>
    </p:spTree>
    <p:extLst>
      <p:ext uri="{BB962C8B-B14F-4D97-AF65-F5344CB8AC3E}">
        <p14:creationId xmlns:p14="http://schemas.microsoft.com/office/powerpoint/2010/main" val="2101048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We can see this mineralogical effect if we group the data by parent material, which has a strong influence on the abundance of reactive minerals in soil</a:t>
            </a:r>
          </a:p>
        </p:txBody>
      </p:sp>
    </p:spTree>
    <p:extLst>
      <p:ext uri="{BB962C8B-B14F-4D97-AF65-F5344CB8AC3E}">
        <p14:creationId xmlns:p14="http://schemas.microsoft.com/office/powerpoint/2010/main" val="96521858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 we see from the figure that the majority of soil organic matter is found in association with minerals</a:t>
            </a:r>
          </a:p>
          <a:p>
            <a:pPr marL="171450" indent="-171450">
              <a:buFontTx/>
              <a:buChar char="-"/>
            </a:pPr>
            <a:r>
              <a:rPr lang="en-US" baseline="0" dirty="0"/>
              <a:t>Carbon concentrations are usually lower in heavy fractions, but there is more carbon there overall</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indent="-171450">
              <a:buFontTx/>
              <a:buChar char="-"/>
            </a:pPr>
            <a:endParaRPr lang="en-US" baseline="0" dirty="0"/>
          </a:p>
          <a:p>
            <a:pPr marL="171450" indent="-171450">
              <a:buFontTx/>
              <a:buChar char="-"/>
            </a:pPr>
            <a:endParaRPr lang="en-US" baseline="0" dirty="0"/>
          </a:p>
        </p:txBody>
      </p:sp>
    </p:spTree>
    <p:extLst>
      <p:ext uri="{BB962C8B-B14F-4D97-AF65-F5344CB8AC3E}">
        <p14:creationId xmlns:p14="http://schemas.microsoft.com/office/powerpoint/2010/main" val="3529897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Turning to radiocarbon, we also see differences between the fractions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What we can see in this figure is that very old (very negative ∆14C values) mineral-associated C occurs in some soil, but globally, the heavy fraction C is surprisingly young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You can see this from the median – dotted line – which is just below zero</a:t>
            </a:r>
          </a:p>
          <a:p>
            <a:pPr marL="171450" indent="-171450">
              <a:buFontTx/>
              <a:buChar char="-"/>
            </a:pPr>
            <a:endParaRPr lang="en-US" baseline="0" dirty="0"/>
          </a:p>
        </p:txBody>
      </p:sp>
    </p:spTree>
    <p:extLst>
      <p:ext uri="{BB962C8B-B14F-4D97-AF65-F5344CB8AC3E}">
        <p14:creationId xmlns:p14="http://schemas.microsoft.com/office/powerpoint/2010/main" val="21945479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This tells us that mineral mineral associated soil organic matter contains quite a bit of bomb-C, and therefore must be turning over on decadal timescales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[n ~1200-1400]</a:t>
            </a:r>
          </a:p>
          <a:p>
            <a:pPr marL="171450" indent="-171450">
              <a:buFontTx/>
              <a:buChar char="-"/>
            </a:pPr>
            <a:endParaRPr lang="en-US" baseline="0" dirty="0"/>
          </a:p>
        </p:txBody>
      </p:sp>
    </p:spTree>
    <p:extLst>
      <p:ext uri="{BB962C8B-B14F-4D97-AF65-F5344CB8AC3E}">
        <p14:creationId xmlns:p14="http://schemas.microsoft.com/office/powerpoint/2010/main" val="37526389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6912393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26940912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6335554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71624955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5498468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6730086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414865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2425016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67621383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68450383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04802963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7977022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3301377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54755512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8130990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420389519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quartiles of the age and transit time distributions, bottom left point is 25th quartile, upper right is 75th</a:t>
            </a:r>
          </a:p>
          <a:p>
            <a:pPr marL="171450" indent="-171450">
              <a:buFontTx/>
              <a:buChar char="-"/>
            </a:pPr>
            <a:r>
              <a:rPr lang="en-US" baseline="0" dirty="0"/>
              <a:t>granite is generally well mixed, and especially for the cold climate site, behaves like a one pool system</a:t>
            </a:r>
          </a:p>
          <a:p>
            <a:pPr marL="171450" indent="-171450">
              <a:buFontTx/>
              <a:buChar char="-"/>
            </a:pPr>
            <a:r>
              <a:rPr lang="en-US" baseline="0" dirty="0"/>
              <a:t>long tail evident in the hook of the 75th quartile</a:t>
            </a:r>
          </a:p>
          <a:p>
            <a:pPr marL="171450" indent="-171450">
              <a:buFontTx/>
              <a:buChar char="-"/>
            </a:pPr>
            <a:r>
              <a:rPr lang="en-US" baseline="0" dirty="0"/>
              <a:t>missing for the cold climate site, possibly because soils are not as well developed (lower concentrations of poorly crystalline minerals)</a:t>
            </a:r>
          </a:p>
        </p:txBody>
      </p:sp>
    </p:spTree>
    <p:extLst>
      <p:ext uri="{BB962C8B-B14F-4D97-AF65-F5344CB8AC3E}">
        <p14:creationId xmlns:p14="http://schemas.microsoft.com/office/powerpoint/2010/main" val="55234304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MAT relationship: strongest for GR, weak for BS, bizarre for AN</a:t>
            </a:r>
          </a:p>
          <a:p>
            <a:pPr marL="171450" indent="-171450">
              <a:buFontTx/>
              <a:buChar char="-"/>
            </a:pPr>
            <a:r>
              <a:rPr lang="en-US" dirty="0"/>
              <a:t>[gradient with climate colors]</a:t>
            </a:r>
          </a:p>
        </p:txBody>
      </p:sp>
    </p:spTree>
    <p:extLst>
      <p:ext uri="{BB962C8B-B14F-4D97-AF65-F5344CB8AC3E}">
        <p14:creationId xmlns:p14="http://schemas.microsoft.com/office/powerpoint/2010/main" val="1305079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Do minerals only matter for slowly cycling soil C? Or are they also relevant for soil carbon cycling on annual to decadal time scales?</a:t>
            </a:r>
          </a:p>
        </p:txBody>
      </p:sp>
    </p:spTree>
    <p:extLst>
      <p:ext uri="{BB962C8B-B14F-4D97-AF65-F5344CB8AC3E}">
        <p14:creationId xmlns:p14="http://schemas.microsoft.com/office/powerpoint/2010/main" val="309936828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MAT relationship: strongest for GR, weak for BS, bizarre for AN</a:t>
            </a:r>
          </a:p>
        </p:txBody>
      </p:sp>
    </p:spTree>
    <p:extLst>
      <p:ext uri="{BB962C8B-B14F-4D97-AF65-F5344CB8AC3E}">
        <p14:creationId xmlns:p14="http://schemas.microsoft.com/office/powerpoint/2010/main" val="25098566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MAT relationship: strongest for GR, weak for BS, bizarre for AN</a:t>
            </a:r>
          </a:p>
        </p:txBody>
      </p:sp>
    </p:spTree>
    <p:extLst>
      <p:ext uri="{BB962C8B-B14F-4D97-AF65-F5344CB8AC3E}">
        <p14:creationId xmlns:p14="http://schemas.microsoft.com/office/powerpoint/2010/main" val="74036970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AN has shortest TT!</a:t>
            </a:r>
          </a:p>
        </p:txBody>
      </p:sp>
    </p:spTree>
    <p:extLst>
      <p:ext uri="{BB962C8B-B14F-4D97-AF65-F5344CB8AC3E}">
        <p14:creationId xmlns:p14="http://schemas.microsoft.com/office/powerpoint/2010/main" val="287065073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AN oldest TT, but not by much</a:t>
            </a:r>
          </a:p>
        </p:txBody>
      </p:sp>
    </p:spTree>
    <p:extLst>
      <p:ext uri="{BB962C8B-B14F-4D97-AF65-F5344CB8AC3E}">
        <p14:creationId xmlns:p14="http://schemas.microsoft.com/office/powerpoint/2010/main" val="123840050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GR oldest despite lack of gradient in ages</a:t>
            </a:r>
          </a:p>
        </p:txBody>
      </p:sp>
    </p:spTree>
    <p:extLst>
      <p:ext uri="{BB962C8B-B14F-4D97-AF65-F5344CB8AC3E}">
        <p14:creationId xmlns:p14="http://schemas.microsoft.com/office/powerpoint/2010/main" val="303027464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70024028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88101098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3658566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56416873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506393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42282156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64460938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red = primary mineral derived</a:t>
            </a:r>
          </a:p>
          <a:p>
            <a:pPr marL="171450" indent="-171450">
              <a:buFontTx/>
              <a:buChar char="-"/>
            </a:pPr>
            <a:r>
              <a:rPr lang="en-US" baseline="0" dirty="0"/>
              <a:t>blue = secondary mineral derived</a:t>
            </a:r>
          </a:p>
        </p:txBody>
      </p:sp>
    </p:spTree>
    <p:extLst>
      <p:ext uri="{BB962C8B-B14F-4D97-AF65-F5344CB8AC3E}">
        <p14:creationId xmlns:p14="http://schemas.microsoft.com/office/powerpoint/2010/main" val="277476615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relationship between PCM abundance and SOC stocks strongest in humid climates with strong weathering potential, but only if adequate primary mineral stocks remain to fuel transformation of primary minerals into reactive secondary mineral products</a:t>
            </a:r>
          </a:p>
          <a:p>
            <a:pPr marL="171450" indent="-171450">
              <a:buFontTx/>
              <a:buChar char="-"/>
            </a:pPr>
            <a:r>
              <a:rPr lang="en-US" baseline="0" dirty="0"/>
              <a:t>influence of PCMs on SOC abundance (and C cycling rates) strongest at local or regional scales</a:t>
            </a:r>
          </a:p>
        </p:txBody>
      </p:sp>
    </p:spTree>
    <p:extLst>
      <p:ext uri="{BB962C8B-B14F-4D97-AF65-F5344CB8AC3E}">
        <p14:creationId xmlns:p14="http://schemas.microsoft.com/office/powerpoint/2010/main" val="12834118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relationship between PCM abundance and SOC stocks strongest in humid climates with strong weathering potential, but only if adequate primary mineral stocks remain to fuel transformation of primary minerals into reactive secondary mineral products</a:t>
            </a:r>
          </a:p>
          <a:p>
            <a:pPr marL="171450" indent="-171450">
              <a:buFontTx/>
              <a:buChar char="-"/>
            </a:pPr>
            <a:r>
              <a:rPr lang="en-US" baseline="0" dirty="0"/>
              <a:t>influence of PCMs on SOC abundance (and C cycling rates) strongest at local or regional scales</a:t>
            </a:r>
          </a:p>
        </p:txBody>
      </p:sp>
    </p:spTree>
    <p:extLst>
      <p:ext uri="{BB962C8B-B14F-4D97-AF65-F5344CB8AC3E}">
        <p14:creationId xmlns:p14="http://schemas.microsoft.com/office/powerpoint/2010/main" val="20634853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DOC extracted with pyrophosphate-dithionite (crystalline + non/poorly crystalline forms)</a:t>
            </a:r>
          </a:p>
          <a:p>
            <a:pPr marL="171450" indent="-171450">
              <a:buFontTx/>
              <a:buChar char="-"/>
            </a:pPr>
            <a:r>
              <a:rPr lang="en-US" baseline="0" dirty="0"/>
              <a:t>St</a:t>
            </a:r>
          </a:p>
        </p:txBody>
      </p:sp>
    </p:spTree>
    <p:extLst>
      <p:ext uri="{BB962C8B-B14F-4D97-AF65-F5344CB8AC3E}">
        <p14:creationId xmlns:p14="http://schemas.microsoft.com/office/powerpoint/2010/main" val="283472661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point out decrease in land use change emissions</a:t>
            </a:r>
          </a:p>
        </p:txBody>
      </p:sp>
    </p:spTree>
    <p:extLst>
      <p:ext uri="{BB962C8B-B14F-4D97-AF65-F5344CB8AC3E}">
        <p14:creationId xmlns:p14="http://schemas.microsoft.com/office/powerpoint/2010/main" val="392047251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19205045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21278413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dirty="0"/>
              <a:t>30% increase in CO2 production over the whole soil profile</a:t>
            </a:r>
          </a:p>
          <a:p>
            <a:pPr marL="0" indent="0">
              <a:buFontTx/>
              <a:buNone/>
            </a:pPr>
            <a:r>
              <a:rPr lang="en-US" dirty="0"/>
              <a:t>Difference in top soil and subsoil processes</a:t>
            </a:r>
          </a:p>
        </p:txBody>
      </p:sp>
    </p:spTree>
    <p:extLst>
      <p:ext uri="{BB962C8B-B14F-4D97-AF65-F5344CB8AC3E}">
        <p14:creationId xmlns:p14="http://schemas.microsoft.com/office/powerpoint/2010/main" val="1716151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839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Sites established by my colleague Craig Rasmussen</a:t>
            </a:r>
          </a:p>
        </p:txBody>
      </p:sp>
    </p:spTree>
    <p:extLst>
      <p:ext uri="{BB962C8B-B14F-4D97-AF65-F5344CB8AC3E}">
        <p14:creationId xmlns:p14="http://schemas.microsoft.com/office/powerpoint/2010/main" val="4178804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2897576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North to south parent material gradient, temperature gradient with elevation</a:t>
            </a:r>
          </a:p>
          <a:p>
            <a:pPr marL="171450" indent="-171450">
              <a:buFontTx/>
              <a:buChar char="-"/>
            </a:pPr>
            <a:r>
              <a:rPr lang="en-US" baseline="0" dirty="0"/>
              <a:t>Archived soils available from previous work by Craig Rasmussen and colleagues, and this was critical for constructing a radiocarbon time series, which I will talk more about in a minute</a:t>
            </a:r>
            <a:endParaRPr lang="en-US" dirty="0"/>
          </a:p>
        </p:txBody>
      </p:sp>
    </p:spTree>
    <p:extLst>
      <p:ext uri="{BB962C8B-B14F-4D97-AF65-F5344CB8AC3E}">
        <p14:creationId xmlns:p14="http://schemas.microsoft.com/office/powerpoint/2010/main" val="2768105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So the other advantage of these sites is the consistency of the vegetation, which is all classified as the California mixed conifer biome </a:t>
            </a:r>
          </a:p>
        </p:txBody>
      </p:sp>
    </p:spTree>
    <p:extLst>
      <p:ext uri="{BB962C8B-B14F-4D97-AF65-F5344CB8AC3E}">
        <p14:creationId xmlns:p14="http://schemas.microsoft.com/office/powerpoint/2010/main" val="3706862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As I mentioned the parent material changes from north to south, with basaltic soils in the north, andesitic soils in the middle, and granitic soils to the south</a:t>
            </a:r>
          </a:p>
          <a:p>
            <a:pPr marL="171450" indent="-171450">
              <a:buFontTx/>
              <a:buChar char="-"/>
            </a:pPr>
            <a:r>
              <a:rPr lang="en-US" baseline="0" dirty="0"/>
              <a:t>Soil mineral assemblages change substantially with parent material, but also with temperature and elevation</a:t>
            </a:r>
          </a:p>
          <a:p>
            <a:pPr marL="171450" indent="-171450">
              <a:buFontTx/>
              <a:buChar char="-"/>
            </a:pPr>
            <a:r>
              <a:rPr lang="en-US" baseline="0" dirty="0"/>
              <a:t>I know this because Rasmussen and colleagues characterized the soils thoroughly using a combination of selective dissolution and quantitative x-ray powder diffraction </a:t>
            </a:r>
          </a:p>
        </p:txBody>
      </p:sp>
    </p:spTree>
    <p:extLst>
      <p:ext uri="{BB962C8B-B14F-4D97-AF65-F5344CB8AC3E}">
        <p14:creationId xmlns:p14="http://schemas.microsoft.com/office/powerpoint/2010/main" val="3434122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The basaltic soils are dominated by kaolinite in lower elevation, warm climate zone </a:t>
            </a:r>
          </a:p>
          <a:p>
            <a:pPr marL="171450" indent="-171450">
              <a:buFontTx/>
              <a:buChar char="-"/>
            </a:pPr>
            <a:r>
              <a:rPr lang="en-US" baseline="0" dirty="0"/>
              <a:t>[picture shows pyrophyllite, which has similarly neutral siloxane surfaces]</a:t>
            </a:r>
          </a:p>
          <a:p>
            <a:pPr marL="171450" indent="-171450">
              <a:buFontTx/>
              <a:buChar char="-"/>
            </a:pPr>
            <a:r>
              <a:rPr lang="en-US" baseline="0" dirty="0"/>
              <a:t>interlayered 2:1 clays (smectite and vermiculite) at higher elevation sites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Moderate abundance of short range order iron and aluminum hydroxides and oxyhydroxides</a:t>
            </a:r>
          </a:p>
          <a:p>
            <a:pPr marL="171450" indent="-171450">
              <a:buFontTx/>
              <a:buChar char="-"/>
            </a:pPr>
            <a:endParaRPr lang="en-US" baseline="0" dirty="0"/>
          </a:p>
        </p:txBody>
      </p:sp>
    </p:spTree>
    <p:extLst>
      <p:ext uri="{BB962C8B-B14F-4D97-AF65-F5344CB8AC3E}">
        <p14:creationId xmlns:p14="http://schemas.microsoft.com/office/powerpoint/2010/main" val="832810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interlayered 2:1 clays (smectite and vermiculite)</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Abundant short range order iron and aluminum hydroxides and oxyhydroxides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also substantial amounts of allophane in the higher elevation sites</a:t>
            </a:r>
          </a:p>
          <a:p>
            <a:pPr marL="171450" indent="-171450">
              <a:buFontTx/>
              <a:buChar char="-"/>
            </a:pPr>
            <a:endParaRPr lang="en-US" baseline="0" dirty="0"/>
          </a:p>
        </p:txBody>
      </p:sp>
    </p:spTree>
    <p:extLst>
      <p:ext uri="{BB962C8B-B14F-4D97-AF65-F5344CB8AC3E}">
        <p14:creationId xmlns:p14="http://schemas.microsoft.com/office/powerpoint/2010/main" val="3417498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predominately kaolinite and some non-expanding 2:1 clays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crystalline phase iron oxides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[I am showing goethite here as an example, although the mineralogical characterization of these soils only found trace amounts of goethite]</a:t>
            </a:r>
          </a:p>
        </p:txBody>
      </p:sp>
    </p:spTree>
    <p:extLst>
      <p:ext uri="{BB962C8B-B14F-4D97-AF65-F5344CB8AC3E}">
        <p14:creationId xmlns:p14="http://schemas.microsoft.com/office/powerpoint/2010/main" val="840012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OK, so what do these soils look like?</a:t>
            </a:r>
          </a:p>
        </p:txBody>
      </p:sp>
    </p:spTree>
    <p:extLst>
      <p:ext uri="{BB962C8B-B14F-4D97-AF65-F5344CB8AC3E}">
        <p14:creationId xmlns:p14="http://schemas.microsoft.com/office/powerpoint/2010/main" val="2449023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highly weathered, warm climate sites</a:t>
            </a:r>
          </a:p>
        </p:txBody>
      </p:sp>
    </p:spTree>
    <p:extLst>
      <p:ext uri="{BB962C8B-B14F-4D97-AF65-F5344CB8AC3E}">
        <p14:creationId xmlns:p14="http://schemas.microsoft.com/office/powerpoint/2010/main" val="2721176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moderately developed cool climate soils, rich in secondary minerals</a:t>
            </a:r>
          </a:p>
        </p:txBody>
      </p:sp>
    </p:spTree>
    <p:extLst>
      <p:ext uri="{BB962C8B-B14F-4D97-AF65-F5344CB8AC3E}">
        <p14:creationId xmlns:p14="http://schemas.microsoft.com/office/powerpoint/2010/main" val="2942508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young, shallow, rocky soils, rich in primary minerals</a:t>
            </a:r>
          </a:p>
        </p:txBody>
      </p:sp>
    </p:spTree>
    <p:extLst>
      <p:ext uri="{BB962C8B-B14F-4D97-AF65-F5344CB8AC3E}">
        <p14:creationId xmlns:p14="http://schemas.microsoft.com/office/powerpoint/2010/main" val="54531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4133498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873544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321628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262822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density fractionation in order to quantify the mineral associated soil organic matter pool </a:t>
            </a:r>
          </a:p>
          <a:p>
            <a:pPr marL="171450" indent="-171450">
              <a:buFontTx/>
              <a:buChar char="-"/>
            </a:pPr>
            <a:r>
              <a:rPr lang="en-US" baseline="0" dirty="0"/>
              <a:t>Laboratory soil incubations key tool [next]</a:t>
            </a:r>
          </a:p>
        </p:txBody>
      </p:sp>
    </p:spTree>
    <p:extLst>
      <p:ext uri="{BB962C8B-B14F-4D97-AF65-F5344CB8AC3E}">
        <p14:creationId xmlns:p14="http://schemas.microsoft.com/office/powerpoint/2010/main" val="3253865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density fractionation in order to quantify the mineral associated soil organic matter pool </a:t>
            </a:r>
          </a:p>
          <a:p>
            <a:pPr marL="171450" indent="-171450">
              <a:buFontTx/>
              <a:buChar char="-"/>
            </a:pPr>
            <a:r>
              <a:rPr lang="en-US" baseline="0" dirty="0"/>
              <a:t>Time series of respired CO2 and bulk soil C 14C are key constraints for the soil carbon modeling work I did</a:t>
            </a:r>
          </a:p>
        </p:txBody>
      </p:sp>
    </p:spTree>
    <p:extLst>
      <p:ext uri="{BB962C8B-B14F-4D97-AF65-F5344CB8AC3E}">
        <p14:creationId xmlns:p14="http://schemas.microsoft.com/office/powerpoint/2010/main" val="837666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577493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Radiocarbon has two key properties that make it ideal as a tracer: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1) it is a rare isotope, making up only 1 in 1 trillion atoms of carbon in the pre-industrial atmosphere, and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2) it undergoes radioactive decay</a:t>
            </a:r>
          </a:p>
          <a:p>
            <a:pPr marL="171450" indent="-171450">
              <a:buFontTx/>
              <a:buChar char="-"/>
            </a:pPr>
            <a:endParaRPr lang="en-US" baseline="0" dirty="0"/>
          </a:p>
        </p:txBody>
      </p:sp>
    </p:spTree>
    <p:extLst>
      <p:ext uri="{BB962C8B-B14F-4D97-AF65-F5344CB8AC3E}">
        <p14:creationId xmlns:p14="http://schemas.microsoft.com/office/powerpoint/2010/main" val="3097778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Radiocarbon is naturally produced in the stratosphere by high energy incoming cosmic rays, and as soon as this atmospheric carbon is fixed, such as by a plant, it begins to decay, with a half-life around 6000 years. </a:t>
            </a:r>
          </a:p>
          <a:p>
            <a:pPr marL="171450" indent="-171450">
              <a:buFontTx/>
              <a:buChar char="-"/>
            </a:pPr>
            <a:r>
              <a:rPr lang="en-US" baseline="0" dirty="0"/>
              <a:t>Because of this relatively long half life, this technique of radiocarbon dating is useful on centennial and longer time scales</a:t>
            </a:r>
          </a:p>
        </p:txBody>
      </p:sp>
    </p:spTree>
    <p:extLst>
      <p:ext uri="{BB962C8B-B14F-4D97-AF65-F5344CB8AC3E}">
        <p14:creationId xmlns:p14="http://schemas.microsoft.com/office/powerpoint/2010/main" val="2780107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But cosmic rays are not the only way to generate radiocarbon</a:t>
            </a:r>
          </a:p>
          <a:p>
            <a:pPr marL="171450" indent="-171450">
              <a:buFontTx/>
              <a:buChar char="-"/>
            </a:pPr>
            <a:r>
              <a:rPr lang="en-US" baseline="0" dirty="0"/>
              <a:t>Atmospheric radiocarbon concentrations nearly doubled over the course of the 20</a:t>
            </a:r>
            <a:r>
              <a:rPr lang="en-US" baseline="30000" dirty="0"/>
              <a:t>th</a:t>
            </a:r>
            <a:r>
              <a:rPr lang="en-US" baseline="0" dirty="0"/>
              <a:t> century as a consequence of nuclear weapons testing</a:t>
            </a:r>
          </a:p>
          <a:p>
            <a:pPr marL="171450" indent="-171450">
              <a:buFontTx/>
              <a:buChar char="-"/>
            </a:pPr>
            <a:r>
              <a:rPr lang="en-US" baseline="0" dirty="0"/>
              <a:t>Following the ban on aboveground testing, the concentration began to decline as this bomb-C label was taken up by ecosystems</a:t>
            </a:r>
          </a:p>
          <a:p>
            <a:pPr marL="171450" indent="-171450">
              <a:buFontTx/>
              <a:buChar char="-"/>
            </a:pPr>
            <a:r>
              <a:rPr lang="en-US" baseline="0" dirty="0"/>
              <a:t>The key point here is that the relatively rapid rate of decline seen here enables organic material to be dated with nearly annual precision</a:t>
            </a:r>
          </a:p>
        </p:txBody>
      </p:sp>
    </p:spTree>
    <p:extLst>
      <p:ext uri="{BB962C8B-B14F-4D97-AF65-F5344CB8AC3E}">
        <p14:creationId xmlns:p14="http://schemas.microsoft.com/office/powerpoint/2010/main" val="1861552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 to sum up:</a:t>
            </a:r>
          </a:p>
        </p:txBody>
      </p:sp>
    </p:spTree>
    <p:extLst>
      <p:ext uri="{BB962C8B-B14F-4D97-AF65-F5344CB8AC3E}">
        <p14:creationId xmlns:p14="http://schemas.microsoft.com/office/powerpoint/2010/main" val="142917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806977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The other main tool I used in my PhD work is compartmental modeling</a:t>
            </a:r>
          </a:p>
          <a:p>
            <a:pPr marL="171450" indent="-171450">
              <a:buFontTx/>
              <a:buChar char="-"/>
            </a:pPr>
            <a:r>
              <a:rPr lang="en-US" baseline="0" dirty="0"/>
              <a:t>Soil is an open system, meaning it both constantly receives new carbon inputs while simultaneously releasing carbon back to the atmosphere</a:t>
            </a:r>
          </a:p>
          <a:p>
            <a:pPr marL="171450" indent="-171450">
              <a:buFontTx/>
              <a:buChar char="-"/>
            </a:pPr>
            <a:r>
              <a:rPr lang="en-US" baseline="0" dirty="0"/>
              <a:t>Because of this we need a model in order to determine soil carbon persistence from radiocarbon</a:t>
            </a:r>
          </a:p>
          <a:p>
            <a:pPr marL="171450" indent="-171450">
              <a:buFontTx/>
              <a:buChar char="-"/>
            </a:pPr>
            <a:endParaRPr lang="en-US" baseline="0" dirty="0"/>
          </a:p>
        </p:txBody>
      </p:sp>
    </p:spTree>
    <p:extLst>
      <p:ext uri="{BB962C8B-B14F-4D97-AF65-F5344CB8AC3E}">
        <p14:creationId xmlns:p14="http://schemas.microsoft.com/office/powerpoint/2010/main" val="322405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The two main measurements I used to constrain these compartmental models are the 14C of bulk soil and respired CO2</a:t>
            </a:r>
          </a:p>
          <a:p>
            <a:pPr marL="171450" indent="-171450">
              <a:buFontTx/>
              <a:buChar char="-"/>
            </a:pPr>
            <a:r>
              <a:rPr lang="en-US" baseline="0" dirty="0"/>
              <a:t>These two measurements tell us different things, with bulk soil 14C corresponding to the mean age of carbon in the soil, and respired radiocarbon corresponding to the age of carbon leaving the soil, or the soil carbon transit time</a:t>
            </a:r>
          </a:p>
        </p:txBody>
      </p:sp>
    </p:spTree>
    <p:extLst>
      <p:ext uri="{BB962C8B-B14F-4D97-AF65-F5344CB8AC3E}">
        <p14:creationId xmlns:p14="http://schemas.microsoft.com/office/powerpoint/2010/main" val="1915963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Soils are heterogeneous, meaning that they are characterized by multiple pools turning over at different rates,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aseline="0" dirty="0"/>
              <a:t>Because of this, these two signals are different because bulk soil radiocarbon is driven by mass-weighted average of carbon in each pool, and respired radiocarbon is weighted by their relative contribution to the total flux of carbon leaving the soil</a:t>
            </a:r>
          </a:p>
          <a:p>
            <a:pPr marL="171450" indent="-171450">
              <a:buFontTx/>
              <a:buChar char="-"/>
            </a:pPr>
            <a:endParaRPr lang="en-US" baseline="0" dirty="0"/>
          </a:p>
        </p:txBody>
      </p:sp>
    </p:spTree>
    <p:extLst>
      <p:ext uri="{BB962C8B-B14F-4D97-AF65-F5344CB8AC3E}">
        <p14:creationId xmlns:p14="http://schemas.microsoft.com/office/powerpoint/2010/main" val="563032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From a modeling perspective, we can represent this system with three parameters</a:t>
            </a:r>
          </a:p>
        </p:txBody>
      </p:sp>
    </p:spTree>
    <p:extLst>
      <p:ext uri="{BB962C8B-B14F-4D97-AF65-F5344CB8AC3E}">
        <p14:creationId xmlns:p14="http://schemas.microsoft.com/office/powerpoint/2010/main" val="885921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the turnover rates for each of the pools (k1, k2) and a third parameter-–labeled gamma here---that tells us what proportion of the inputs is allocated to each pool</a:t>
            </a:r>
          </a:p>
        </p:txBody>
      </p:sp>
    </p:spTree>
    <p:extLst>
      <p:ext uri="{BB962C8B-B14F-4D97-AF65-F5344CB8AC3E}">
        <p14:creationId xmlns:p14="http://schemas.microsoft.com/office/powerpoint/2010/main" val="1337487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I also considered a fourth parameter in my models which is a lag time</a:t>
            </a:r>
          </a:p>
          <a:p>
            <a:pPr marL="171450" indent="-171450">
              <a:buFontTx/>
              <a:buChar char="-"/>
            </a:pPr>
            <a:r>
              <a:rPr lang="en-US" dirty="0"/>
              <a:t>this accounts for the fact that the carbon entering the system is commonly “pre-aged”---either in upper soil horizons or in vegetation  </a:t>
            </a:r>
          </a:p>
        </p:txBody>
      </p:sp>
    </p:spTree>
    <p:extLst>
      <p:ext uri="{BB962C8B-B14F-4D97-AF65-F5344CB8AC3E}">
        <p14:creationId xmlns:p14="http://schemas.microsoft.com/office/powerpoint/2010/main" val="2536225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Using the </a:t>
            </a:r>
            <a:r>
              <a:rPr lang="en-US" dirty="0" err="1"/>
              <a:t>SoilR</a:t>
            </a:r>
            <a:r>
              <a:rPr lang="en-US" dirty="0"/>
              <a:t> package, developed by my colleague Carlos Sierra and others, we can represent this compartmental model as a system of linear differential equations</a:t>
            </a:r>
          </a:p>
          <a:p>
            <a:pPr marL="171450" indent="-171450">
              <a:buFontTx/>
              <a:buChar char="-"/>
            </a:pPr>
            <a:r>
              <a:rPr lang="en-US" dirty="0"/>
              <a:t>For this work I assumed that the soils are at steady-state, which is borne out by the fact that I did not observe any notable changes in measured soil carbon stocks or soil carbon concentrations between 2001 and 2019</a:t>
            </a:r>
          </a:p>
        </p:txBody>
      </p:sp>
    </p:spTree>
    <p:extLst>
      <p:ext uri="{BB962C8B-B14F-4D97-AF65-F5344CB8AC3E}">
        <p14:creationId xmlns:p14="http://schemas.microsoft.com/office/powerpoint/2010/main" val="2915202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2981066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Markov Chain Monte Carlo simulation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An advantage of the MCMC approach is that it generates more robust parameter estimates, but also quantifies the uncertainty of the estimate</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I also considered several other model structures, but for reasons I can explain later, I selected the 2-pool parallel structure for reasons of performance (fit to data) and simplicity</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Finally, because steady-state assumed, I was able to estimate the inputs using the optimized parameter set and the measured stocks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This is not trivial because belowground inputs are hard measure empirically</a:t>
            </a:r>
          </a:p>
        </p:txBody>
      </p:sp>
    </p:spTree>
    <p:extLst>
      <p:ext uri="{BB962C8B-B14F-4D97-AF65-F5344CB8AC3E}">
        <p14:creationId xmlns:p14="http://schemas.microsoft.com/office/powerpoint/2010/main" val="874326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Once I determined the optimal parameter sets, I was able to estimate the probability distributions for soil carbon ages and transit times using the formulas derived by my colleagues </a:t>
            </a:r>
            <a:r>
              <a:rPr lang="en-US" dirty="0" err="1"/>
              <a:t>Holgar</a:t>
            </a:r>
            <a:r>
              <a:rPr lang="en-US" dirty="0"/>
              <a:t> Metzler and Carlos Sierra</a:t>
            </a:r>
          </a:p>
          <a:p>
            <a:pPr marL="171450" indent="-171450">
              <a:buFontTx/>
              <a:buChar char="-"/>
            </a:pPr>
            <a:r>
              <a:rPr lang="en-US" dirty="0"/>
              <a:t>Going beyond the mean ages and transit times and calculating the full probability distribution functions is an important step, and I will return to this point later</a:t>
            </a:r>
          </a:p>
        </p:txBody>
      </p:sp>
    </p:spTree>
    <p:extLst>
      <p:ext uri="{BB962C8B-B14F-4D97-AF65-F5344CB8AC3E}">
        <p14:creationId xmlns:p14="http://schemas.microsoft.com/office/powerpoint/2010/main" val="59596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 the question then becomes, how do we expect soil carbon stocks to change in the coming decades?</a:t>
            </a:r>
          </a:p>
        </p:txBody>
      </p:sp>
    </p:spTree>
    <p:extLst>
      <p:ext uri="{BB962C8B-B14F-4D97-AF65-F5344CB8AC3E}">
        <p14:creationId xmlns:p14="http://schemas.microsoft.com/office/powerpoint/2010/main" val="38853197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Finally, I used a generalized Bayesian linear modeling framework to assess the relationship between ages and transit times and temperature and soil mineralogy</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 selected this approach as it allowed me to use the variance observed in ages and transit times from the MCMC runs to inform the model priors]</a:t>
            </a:r>
          </a:p>
          <a:p>
            <a:pPr marL="171450" indent="-171450">
              <a:buFontTx/>
              <a:buChar char="-"/>
            </a:pPr>
            <a:r>
              <a:rPr lang="en-US" sz="18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[another advantage is that considering the posterior distribution of the linear model parameters improves uncertainty estimates for sparse datasets]</a:t>
            </a:r>
            <a:endParaRPr lang="en-US" dirty="0"/>
          </a:p>
        </p:txBody>
      </p:sp>
    </p:spTree>
    <p:extLst>
      <p:ext uri="{BB962C8B-B14F-4D97-AF65-F5344CB8AC3E}">
        <p14:creationId xmlns:p14="http://schemas.microsoft.com/office/powerpoint/2010/main" val="39255016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OK, so now I will go over the bulk and respired 14C time series data, as well as the relationship of temperature and soil mineralogy to soil carbon ages and transit times</a:t>
            </a:r>
          </a:p>
        </p:txBody>
      </p:sp>
    </p:spTree>
    <p:extLst>
      <p:ext uri="{BB962C8B-B14F-4D97-AF65-F5344CB8AC3E}">
        <p14:creationId xmlns:p14="http://schemas.microsoft.com/office/powerpoint/2010/main" val="32624723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Example of time series data (cold climate andesite, 0-10cm)</a:t>
            </a:r>
          </a:p>
          <a:p>
            <a:pPr marL="171450" indent="-171450">
              <a:buFontTx/>
              <a:buChar char="-"/>
            </a:pPr>
            <a:r>
              <a:rPr lang="en-US" dirty="0"/>
              <a:t>bomb-C curve in background</a:t>
            </a:r>
          </a:p>
        </p:txBody>
      </p:sp>
    </p:spTree>
    <p:extLst>
      <p:ext uri="{BB962C8B-B14F-4D97-AF65-F5344CB8AC3E}">
        <p14:creationId xmlns:p14="http://schemas.microsoft.com/office/powerpoint/2010/main" val="2273648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We can see that the model fits the data pretty well, and this was the case for most of the sites</a:t>
            </a:r>
          </a:p>
          <a:p>
            <a:pPr marL="171450" indent="-171450">
              <a:buFontTx/>
              <a:buChar char="-"/>
            </a:pPr>
            <a:r>
              <a:rPr lang="en-US" dirty="0"/>
              <a:t>I will focus first on the bulk and respired 14C data and then on the model estimates for ages and transit times</a:t>
            </a:r>
          </a:p>
          <a:p>
            <a:pPr marL="171450" indent="-171450">
              <a:buFontTx/>
              <a:buChar char="-"/>
            </a:pPr>
            <a:r>
              <a:rPr lang="en-US" dirty="0"/>
              <a:t>In the next section I will address the interpretation of the pool dynamics---shown here in pink and blue</a:t>
            </a:r>
          </a:p>
        </p:txBody>
      </p:sp>
    </p:spTree>
    <p:extLst>
      <p:ext uri="{BB962C8B-B14F-4D97-AF65-F5344CB8AC3E}">
        <p14:creationId xmlns:p14="http://schemas.microsoft.com/office/powerpoint/2010/main" val="3620549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To orient you, just a heads-up that for the next few slides I will be zooming in on this time period here---from 2001 to 2019</a:t>
            </a:r>
          </a:p>
        </p:txBody>
      </p:sp>
    </p:spTree>
    <p:extLst>
      <p:ext uri="{BB962C8B-B14F-4D97-AF65-F5344CB8AC3E}">
        <p14:creationId xmlns:p14="http://schemas.microsoft.com/office/powerpoint/2010/main" val="2572033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OK, so let’s start with bulk soil 14C</a:t>
            </a:r>
          </a:p>
          <a:p>
            <a:pPr marL="171450" indent="-171450">
              <a:buFontTx/>
              <a:buChar char="-"/>
            </a:pPr>
            <a:r>
              <a:rPr lang="en-US" dirty="0"/>
              <a:t>(explain axes, lines, etc.)</a:t>
            </a:r>
          </a:p>
          <a:p>
            <a:pPr marL="171450" indent="-171450">
              <a:buFontTx/>
              <a:buChar char="-"/>
            </a:pPr>
            <a:r>
              <a:rPr lang="en-US" dirty="0"/>
              <a:t>Here we are looking at the andesitic soils, and we can see immediately that the trajectory of bulk soil 14C over this time period is quite different for the different climate zones</a:t>
            </a:r>
          </a:p>
          <a:p>
            <a:pPr marL="171450" indent="-171450">
              <a:buFontTx/>
              <a:buChar char="-"/>
            </a:pPr>
            <a:r>
              <a:rPr lang="en-US" dirty="0"/>
              <a:t>we see the most change over time in the warm climate zone, in brown, which tells us that soil carbon at this site is cycling faster than at the other sites</a:t>
            </a:r>
          </a:p>
          <a:p>
            <a:pPr marL="171450" indent="-171450">
              <a:buFontTx/>
              <a:buChar char="-"/>
            </a:pPr>
            <a:r>
              <a:rPr lang="en-US" dirty="0"/>
              <a:t>if we look at the actual ∆14C values, we can also see that the cool climate site has the oldest carbon, followed by the cold climate site, and the warm climate site is the youngest</a:t>
            </a:r>
          </a:p>
          <a:p>
            <a:pPr marL="171450" indent="-171450">
              <a:buFontTx/>
              <a:buChar char="-"/>
            </a:pPr>
            <a:r>
              <a:rPr lang="en-US" dirty="0"/>
              <a:t>I also want to point out that while the 14C of the cold climate site does not change much over the time period shown here, the ∆14C values are above zero, indicating the presence of bomb-C, which tell us the majority of the carbon in the soil is cycling on decadal time scales </a:t>
            </a:r>
          </a:p>
        </p:txBody>
      </p:sp>
    </p:spTree>
    <p:extLst>
      <p:ext uri="{BB962C8B-B14F-4D97-AF65-F5344CB8AC3E}">
        <p14:creationId xmlns:p14="http://schemas.microsoft.com/office/powerpoint/2010/main" val="15388217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OK, moving on to the basaltic soils</a:t>
            </a:r>
          </a:p>
          <a:p>
            <a:pPr marL="171450" indent="-171450">
              <a:buFontTx/>
              <a:buChar char="-"/>
            </a:pPr>
            <a:r>
              <a:rPr lang="en-US" dirty="0"/>
              <a:t>Here we see a similar pattern in terms of the relative age of carbon with respect to climate, with the youngest carbon being found in the warm climate soils</a:t>
            </a:r>
          </a:p>
          <a:p>
            <a:pPr marL="171450" indent="-171450">
              <a:buFontTx/>
              <a:buChar char="-"/>
            </a:pPr>
            <a:r>
              <a:rPr lang="en-US" dirty="0"/>
              <a:t>However, unlike in the andesitic soils, here we see that the age of carbon in the cool and cold climate soils appear pretty much indistinguishable</a:t>
            </a:r>
          </a:p>
        </p:txBody>
      </p:sp>
    </p:spTree>
    <p:extLst>
      <p:ext uri="{BB962C8B-B14F-4D97-AF65-F5344CB8AC3E}">
        <p14:creationId xmlns:p14="http://schemas.microsoft.com/office/powerpoint/2010/main" val="21839579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Turning to the granitic soils, we can see the strongest relationship with climate</a:t>
            </a:r>
          </a:p>
          <a:p>
            <a:pPr marL="171450" indent="-171450">
              <a:buFontTx/>
              <a:buChar char="-"/>
            </a:pPr>
            <a:r>
              <a:rPr lang="en-US" dirty="0"/>
              <a:t>here the warm climate soils are again the youngest, followed by the cool climate soils, and then the cold climates, which is the expected canonical relationship</a:t>
            </a:r>
          </a:p>
        </p:txBody>
      </p:sp>
    </p:spTree>
    <p:extLst>
      <p:ext uri="{BB962C8B-B14F-4D97-AF65-F5344CB8AC3E}">
        <p14:creationId xmlns:p14="http://schemas.microsoft.com/office/powerpoint/2010/main" val="12409555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So to summarize, we can say that </a:t>
            </a:r>
            <a:r>
              <a:rPr lang="en-US" sz="1200" i="0" dirty="0">
                <a:solidFill>
                  <a:srgbClr val="000000"/>
                </a:solidFill>
                <a:latin typeface="Helvetica"/>
              </a:rPr>
              <a:t>p</a:t>
            </a:r>
            <a:r>
              <a:rPr lang="en-US" sz="1200" i="0" dirty="0">
                <a:solidFill>
                  <a:srgbClr val="000000"/>
                </a:solidFill>
                <a:latin typeface="Helvetica"/>
                <a:cs typeface="Helvetica"/>
              </a:rPr>
              <a:t>arent material affects temperature sensitivity of bulk soil ∆</a:t>
            </a:r>
            <a:r>
              <a:rPr lang="en-US" sz="1200" i="0" baseline="30000" dirty="0">
                <a:solidFill>
                  <a:srgbClr val="000000"/>
                </a:solidFill>
                <a:latin typeface="Helvetica"/>
                <a:cs typeface="Helvetica"/>
              </a:rPr>
              <a:t>14</a:t>
            </a:r>
            <a:r>
              <a:rPr lang="en-US" sz="1200" i="0" dirty="0">
                <a:solidFill>
                  <a:srgbClr val="000000"/>
                </a:solidFill>
                <a:latin typeface="Helvetica"/>
                <a:cs typeface="Helvetica"/>
              </a:rPr>
              <a:t>C, and also that we see the greatest differences among parent materials at the cool climate sites, so there’s something special going on there</a:t>
            </a:r>
          </a:p>
        </p:txBody>
      </p:sp>
    </p:spTree>
    <p:extLst>
      <p:ext uri="{BB962C8B-B14F-4D97-AF65-F5344CB8AC3E}">
        <p14:creationId xmlns:p14="http://schemas.microsoft.com/office/powerpoint/2010/main" val="40556442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OK, let’s turn to the respired 14C data</a:t>
            </a:r>
          </a:p>
          <a:p>
            <a:pPr marL="171450" indent="-171450">
              <a:buFontTx/>
              <a:buChar char="-"/>
            </a:pPr>
            <a:r>
              <a:rPr lang="en-US" dirty="0"/>
              <a:t>Starting again with the andesitic soils, we can see that the fastest rate of change is seen in the warm climate soils</a:t>
            </a:r>
          </a:p>
          <a:p>
            <a:pPr marL="171450" indent="-171450">
              <a:buFontTx/>
              <a:buChar char="-"/>
            </a:pPr>
            <a:r>
              <a:rPr lang="en-US" dirty="0"/>
              <a:t>And what’s more, the slope of this change mimics the slope seen for the atmosphere, suggesting a strong contribution of annually cycling soil carbon</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In contrast, we see the least amount of change in the cool climate soils, similar to the bulk soil</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But unlike the bulk soil 14C, here we see that the ∆14C values for all three climate zones are positive, which tells us that the majority of carbon leaving the soil is cycling on annual to decadal time scales</a:t>
            </a:r>
          </a:p>
        </p:txBody>
      </p:sp>
    </p:spTree>
    <p:extLst>
      <p:ext uri="{BB962C8B-B14F-4D97-AF65-F5344CB8AC3E}">
        <p14:creationId xmlns:p14="http://schemas.microsoft.com/office/powerpoint/2010/main" val="368422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 we have two competing pathways, one of which will lead to more storage of atmospheric CO2 in soils, the other of which will lead to soil carbon losses, potentially exacerbating warming</a:t>
            </a:r>
          </a:p>
          <a:p>
            <a:pPr marL="171450" indent="-171450">
              <a:buFontTx/>
              <a:buChar char="-"/>
            </a:pPr>
            <a:r>
              <a:rPr lang="en-US" baseline="0" dirty="0"/>
              <a:t>The positive pathway (in green) is driven by increases in carbon inputs to the soil</a:t>
            </a:r>
          </a:p>
          <a:p>
            <a:pPr marL="628650" lvl="1" indent="-171450">
              <a:buFontTx/>
              <a:buChar char="-"/>
            </a:pPr>
            <a:r>
              <a:rPr lang="en-US" baseline="0" dirty="0"/>
              <a:t>This is predicted to occur due to enhanced primary production in vegetation from both warming and increased atmospheric CO2 concentrations</a:t>
            </a:r>
          </a:p>
          <a:p>
            <a:pPr marL="171450" lvl="0" indent="-171450">
              <a:buFontTx/>
              <a:buChar char="-"/>
            </a:pPr>
            <a:r>
              <a:rPr lang="en-US" baseline="0" dirty="0"/>
              <a:t>The negative pathway (in red) predicts soil carbon losses due to increases in decomposition rates with warmer temperatures</a:t>
            </a:r>
          </a:p>
          <a:p>
            <a:pPr marL="171450" lvl="0" indent="-171450">
              <a:buFontTx/>
              <a:buChar char="-"/>
            </a:pPr>
            <a:endParaRPr lang="en-US" baseline="0" dirty="0"/>
          </a:p>
        </p:txBody>
      </p:sp>
    </p:spTree>
    <p:extLst>
      <p:ext uri="{BB962C8B-B14F-4D97-AF65-F5344CB8AC3E}">
        <p14:creationId xmlns:p14="http://schemas.microsoft.com/office/powerpoint/2010/main" val="3471888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For the basalts we much less variation with climate in terms of both the slopes and the actual ∆14C values</a:t>
            </a:r>
          </a:p>
          <a:p>
            <a:pPr marL="171450" indent="-171450">
              <a:buFontTx/>
              <a:buChar char="-"/>
            </a:pPr>
            <a:r>
              <a:rPr lang="en-US" dirty="0"/>
              <a:t>We can also see that the rate of decline appears only slightly slower than what we observe in the atmosphere</a:t>
            </a:r>
          </a:p>
        </p:txBody>
      </p:sp>
    </p:spTree>
    <p:extLst>
      <p:ext uri="{BB962C8B-B14F-4D97-AF65-F5344CB8AC3E}">
        <p14:creationId xmlns:p14="http://schemas.microsoft.com/office/powerpoint/2010/main" val="13871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Looking at the granite soils---which have the lowest abundance of reactive minerals---we see again the strongest temperature response, with the slope decreasing with decreasing temperature</a:t>
            </a:r>
          </a:p>
        </p:txBody>
      </p:sp>
    </p:spTree>
    <p:extLst>
      <p:ext uri="{BB962C8B-B14F-4D97-AF65-F5344CB8AC3E}">
        <p14:creationId xmlns:p14="http://schemas.microsoft.com/office/powerpoint/2010/main" val="645826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So to summarize, we can say that just as with bulk soil 14C, </a:t>
            </a:r>
            <a:r>
              <a:rPr lang="en-US" sz="1200" i="0" dirty="0">
                <a:solidFill>
                  <a:srgbClr val="000000"/>
                </a:solidFill>
                <a:latin typeface="Helvetica"/>
              </a:rPr>
              <a:t>p</a:t>
            </a:r>
            <a:r>
              <a:rPr lang="en-US" sz="1200" i="0" dirty="0">
                <a:solidFill>
                  <a:srgbClr val="000000"/>
                </a:solidFill>
                <a:latin typeface="Helvetica"/>
                <a:cs typeface="Helvetica"/>
              </a:rPr>
              <a:t>arent material also appears to affect the temperature sensitivity of respired 14C</a:t>
            </a:r>
          </a:p>
        </p:txBody>
      </p:sp>
    </p:spTree>
    <p:extLst>
      <p:ext uri="{BB962C8B-B14F-4D97-AF65-F5344CB8AC3E}">
        <p14:creationId xmlns:p14="http://schemas.microsoft.com/office/powerpoint/2010/main" val="1679579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OK, so now I want to explain in a bit more detail what it means to have distributions of soil C ages and transit times</a:t>
            </a:r>
          </a:p>
          <a:p>
            <a:pPr marL="171450" indent="-171450">
              <a:buFontTx/>
              <a:buChar char="-"/>
            </a:pPr>
            <a:r>
              <a:rPr lang="en-US" baseline="0" dirty="0"/>
              <a:t>I’m showing the distributions from the warm climate site just as an example here---you’ll see all of the data in a minute</a:t>
            </a:r>
          </a:p>
          <a:p>
            <a:pPr marL="171450" indent="-171450">
              <a:buFontTx/>
              <a:buChar char="-"/>
            </a:pPr>
            <a:r>
              <a:rPr lang="en-US" baseline="0" dirty="0"/>
              <a:t>The key point I want to make here is that for all of the soils median ages are younger than mean ages---and substantially so in the case of the andesitic soil here</a:t>
            </a:r>
          </a:p>
          <a:p>
            <a:pPr marL="171450" indent="-171450">
              <a:buFontTx/>
              <a:buChar char="-"/>
            </a:pPr>
            <a:r>
              <a:rPr lang="en-US" baseline="0" dirty="0"/>
              <a:t>What this means is that for most soils, or certainly the majority of the soils in this study, the mean is skewed small amounts of very old carbon and therefore median does a better job of describing the central tendency of the data</a:t>
            </a:r>
          </a:p>
        </p:txBody>
      </p:sp>
    </p:spTree>
    <p:extLst>
      <p:ext uri="{BB962C8B-B14F-4D97-AF65-F5344CB8AC3E}">
        <p14:creationId xmlns:p14="http://schemas.microsoft.com/office/powerpoint/2010/main" val="24854677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Here you can see what these distributions look like for transit time </a:t>
            </a:r>
          </a:p>
          <a:p>
            <a:pPr marL="171450" indent="-171450">
              <a:buFontTx/>
              <a:buChar char="-"/>
            </a:pPr>
            <a:r>
              <a:rPr lang="en-US" baseline="0" dirty="0"/>
              <a:t>Don’t focus too much on the details here, I just wanted to point out that the transit time distributions have a similar shape to the age distributions, insofar as the median is always smaller than the mean</a:t>
            </a:r>
          </a:p>
          <a:p>
            <a:pPr marL="171450" indent="-171450">
              <a:buFontTx/>
              <a:buChar char="-"/>
            </a:pPr>
            <a:endParaRPr lang="en-US" baseline="0" dirty="0"/>
          </a:p>
          <a:p>
            <a:pPr marL="171450" indent="-171450">
              <a:buFontTx/>
              <a:buChar char="-"/>
            </a:pPr>
            <a:endParaRPr lang="en-US" baseline="0" dirty="0"/>
          </a:p>
        </p:txBody>
      </p:sp>
    </p:spTree>
    <p:extLst>
      <p:ext uri="{BB962C8B-B14F-4D97-AF65-F5344CB8AC3E}">
        <p14:creationId xmlns:p14="http://schemas.microsoft.com/office/powerpoint/2010/main" val="1068436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OK, so now let’s look at how these mean and median ages and transit times relate to temperature and mineralogy</a:t>
            </a:r>
          </a:p>
          <a:p>
            <a:pPr marL="171450" indent="-171450">
              <a:buFontTx/>
              <a:buChar char="-"/>
            </a:pPr>
            <a:endParaRPr lang="en-US" baseline="0" dirty="0"/>
          </a:p>
        </p:txBody>
      </p:sp>
    </p:spTree>
    <p:extLst>
      <p:ext uri="{BB962C8B-B14F-4D97-AF65-F5344CB8AC3E}">
        <p14:creationId xmlns:p14="http://schemas.microsoft.com/office/powerpoint/2010/main" val="941179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2113251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8707103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2254502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98659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Unfortunately, current global soil carbon models do not agree on the relative importance of these two pathways</a:t>
            </a:r>
          </a:p>
          <a:p>
            <a:pPr marL="171450" indent="-171450">
              <a:buFontTx/>
              <a:buChar char="-"/>
            </a:pPr>
            <a:r>
              <a:rPr lang="en-US" baseline="0" dirty="0"/>
              <a:t>The figure here is from a synthesis paper by Kathe Todd-Brown and others, and shows predicted changes in global soil carbon stocks by the end of this century [under a high emissions scenario relative concentration pathway of 8.5]</a:t>
            </a:r>
          </a:p>
          <a:p>
            <a:pPr marL="171450" indent="-171450">
              <a:buFontTx/>
              <a:buChar char="-"/>
            </a:pPr>
            <a:r>
              <a:rPr lang="en-US" baseline="0" dirty="0"/>
              <a:t>It’s worth noting that all models predict substantial increases in inputs, by a relative factor of 1.4, which is why the mean change is positive</a:t>
            </a:r>
          </a:p>
          <a:p>
            <a:pPr marL="171450" indent="-171450">
              <a:buFontTx/>
              <a:buChar char="-"/>
            </a:pPr>
            <a:r>
              <a:rPr lang="en-US" baseline="0" dirty="0"/>
              <a:t>[Multi-model mean of this increase is: 88 ±153 Pg C]</a:t>
            </a:r>
          </a:p>
          <a:p>
            <a:pPr marL="171450" indent="-171450">
              <a:buFontTx/>
              <a:buChar char="-"/>
            </a:pPr>
            <a:r>
              <a:rPr lang="en-US" baseline="0" dirty="0"/>
              <a:t>However, there less agreement with regards to the increased decomposition pathway</a:t>
            </a:r>
          </a:p>
        </p:txBody>
      </p:sp>
    </p:spTree>
    <p:extLst>
      <p:ext uri="{BB962C8B-B14F-4D97-AF65-F5344CB8AC3E}">
        <p14:creationId xmlns:p14="http://schemas.microsoft.com/office/powerpoint/2010/main" val="35019219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1388328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we can explain the trends in mean age very well using the concentration of oxalate extractable Al and Fe, which is a good proxy measurement for the abundance of reactive secondary minerals, specifically the SRO iron and aluminum oxyhydroxides</a:t>
            </a:r>
          </a:p>
          <a:p>
            <a:pPr marL="171450" indent="-171450">
              <a:buFontTx/>
              <a:buChar char="-"/>
            </a:pPr>
            <a:r>
              <a:rPr lang="en-US" baseline="0" dirty="0"/>
              <a:t>Strength of the relationship increases with depth, which makes sense for two reasons:</a:t>
            </a:r>
          </a:p>
          <a:p>
            <a:pPr marL="628650" lvl="1" indent="-171450">
              <a:buFontTx/>
              <a:buChar char="-"/>
            </a:pPr>
            <a:r>
              <a:rPr lang="en-US" baseline="0" dirty="0"/>
              <a:t>1) The proportion of total layer carbon partitioned to the heavy fraction also increases with depth</a:t>
            </a:r>
          </a:p>
          <a:p>
            <a:pPr marL="628650" lvl="1" indent="-171450">
              <a:buFontTx/>
              <a:buChar char="-"/>
            </a:pPr>
            <a:r>
              <a:rPr lang="en-US" baseline="0" dirty="0"/>
              <a:t>2) The relative impact of temperature is buffered deeper in the soil---winter is not as cold, summer is not as hot</a:t>
            </a:r>
          </a:p>
          <a:p>
            <a:pPr marL="171450" lvl="0" indent="-171450">
              <a:buFontTx/>
              <a:buChar char="-"/>
            </a:pPr>
            <a:r>
              <a:rPr lang="en-US" baseline="0" dirty="0"/>
              <a:t>There was also a significant relationship for median age, which I am not showing because it was similar but not as strong</a:t>
            </a:r>
          </a:p>
          <a:p>
            <a:pPr marL="628650" lvl="1" indent="-171450">
              <a:buFontTx/>
              <a:buChar char="-"/>
            </a:pPr>
            <a:endParaRPr lang="en-US" baseline="0" dirty="0"/>
          </a:p>
        </p:txBody>
      </p:sp>
    </p:spTree>
    <p:extLst>
      <p:ext uri="{BB962C8B-B14F-4D97-AF65-F5344CB8AC3E}">
        <p14:creationId xmlns:p14="http://schemas.microsoft.com/office/powerpoint/2010/main" val="34025260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When we look at transit time, however, we do not see a strong relationship with the oxalate extractable metal proxy</a:t>
            </a:r>
          </a:p>
        </p:txBody>
      </p:sp>
    </p:spTree>
    <p:extLst>
      <p:ext uri="{BB962C8B-B14F-4D97-AF65-F5344CB8AC3E}">
        <p14:creationId xmlns:p14="http://schemas.microsoft.com/office/powerpoint/2010/main" val="6041433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However, if you squint, you can see that there is a trend for the basaltic and andesitic soils, at least if we ignore the surface soils (point out warm climate basalts)</a:t>
            </a:r>
          </a:p>
        </p:txBody>
      </p:sp>
    </p:spTree>
    <p:extLst>
      <p:ext uri="{BB962C8B-B14F-4D97-AF65-F5344CB8AC3E}">
        <p14:creationId xmlns:p14="http://schemas.microsoft.com/office/powerpoint/2010/main" val="14110456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However, if you squint, you can see that there is a trend for the basaltic and andesitic soils, at least if we ignore the surface soils (point out warm climate basalts)</a:t>
            </a:r>
          </a:p>
        </p:txBody>
      </p:sp>
    </p:spTree>
    <p:extLst>
      <p:ext uri="{BB962C8B-B14F-4D97-AF65-F5344CB8AC3E}">
        <p14:creationId xmlns:p14="http://schemas.microsoft.com/office/powerpoint/2010/main" val="261693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For the next section of results I will talk about the density fraction data from the study sites, and address the conundrum of measuring the modellable and modeling the </a:t>
            </a:r>
            <a:r>
              <a:rPr lang="en-US" dirty="0" err="1"/>
              <a:t>measureable</a:t>
            </a:r>
            <a:endParaRPr lang="en-US" dirty="0"/>
          </a:p>
        </p:txBody>
      </p:sp>
    </p:spTree>
    <p:extLst>
      <p:ext uri="{BB962C8B-B14F-4D97-AF65-F5344CB8AC3E}">
        <p14:creationId xmlns:p14="http://schemas.microsoft.com/office/powerpoint/2010/main" val="36941471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OK, so let’s consider the 20-30 cm depth of the cool climate andesitic soil</a:t>
            </a:r>
          </a:p>
          <a:p>
            <a:pPr marL="171450" indent="-171450">
              <a:buFontTx/>
              <a:buChar char="-"/>
            </a:pPr>
            <a:r>
              <a:rPr lang="en-US" dirty="0"/>
              <a:t>As you can see, the 2-pool parallel model fits the data nicely</a:t>
            </a:r>
          </a:p>
          <a:p>
            <a:pPr marL="171450" indent="-171450">
              <a:buFontTx/>
              <a:buChar char="-"/>
            </a:pPr>
            <a:r>
              <a:rPr lang="en-US" dirty="0"/>
              <a:t>But what if we could use the fraction data to constrain the model pools?</a:t>
            </a:r>
          </a:p>
          <a:p>
            <a:pPr marL="171450" indent="-171450">
              <a:buFontTx/>
              <a:buChar char="-"/>
            </a:pPr>
            <a:r>
              <a:rPr lang="en-US" dirty="0"/>
              <a:t>Would this enable us to say something about the mechanisms of soil carbon persistence operating in the fast and slow model pools?</a:t>
            </a:r>
          </a:p>
        </p:txBody>
      </p:sp>
    </p:spTree>
    <p:extLst>
      <p:ext uri="{BB962C8B-B14F-4D97-AF65-F5344CB8AC3E}">
        <p14:creationId xmlns:p14="http://schemas.microsoft.com/office/powerpoint/2010/main" val="35244048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a:t>Well the short answer is no.</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I’ll ask you to put aside for a moment the fact that I’m comparing three fractions to two model pools, as I want to point out what I think are the greater fundamental issues with constraining soil carbon models with density fraction data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First of all, you can see that the fast pool and the respired 14C signal is much younger than any of the fractions</a:t>
            </a:r>
          </a:p>
          <a:p>
            <a:pPr marL="171450" indent="-171450">
              <a:buFontTx/>
              <a:buChar char="-"/>
            </a:pPr>
            <a:r>
              <a:rPr lang="en-US" dirty="0"/>
              <a:t>This is likely in part because the free light fraction from these sites---green triangles here---contain substantial amounts of charcoal</a:t>
            </a:r>
          </a:p>
          <a:p>
            <a:pPr marL="171450" indent="-171450">
              <a:buFontTx/>
              <a:buChar char="-"/>
            </a:pPr>
            <a:r>
              <a:rPr lang="en-US" dirty="0"/>
              <a:t>Other studies from this area have determined that the charcoal in these soils is very old </a:t>
            </a:r>
          </a:p>
          <a:p>
            <a:pPr marL="171450" indent="-171450">
              <a:buFontTx/>
              <a:buChar char="-"/>
            </a:pPr>
            <a:r>
              <a:rPr lang="en-US" dirty="0"/>
              <a:t>You can really see this when you look at the occluded light fractions, which also contain substantial amounts of charcoal.</a:t>
            </a:r>
          </a:p>
          <a:p>
            <a:pPr marL="171450" indent="-171450">
              <a:buFontTx/>
              <a:buChar char="-"/>
            </a:pPr>
            <a:r>
              <a:rPr lang="en-US" dirty="0"/>
              <a:t>In fact, when I inspected the occluded fractions under a light microscope it was obvious that they were mainly charcoal</a:t>
            </a:r>
          </a:p>
          <a:p>
            <a:pPr marL="171450" indent="-171450">
              <a:buFontTx/>
              <a:buChar char="-"/>
            </a:pPr>
            <a:r>
              <a:rPr lang="en-US" dirty="0"/>
              <a:t>[The other reason that the light fraction is older than we might expect is that I think it contains some degree of mineral-associated organic matter</a:t>
            </a:r>
          </a:p>
          <a:p>
            <a:pPr marL="171450" indent="-171450">
              <a:buFontTx/>
              <a:buChar char="-"/>
            </a:pPr>
            <a:r>
              <a:rPr lang="en-US" dirty="0"/>
              <a:t>How is that possible? Well, as you can imagine, if a dense clay particle is loaded with enough low density organic matter, there will be a point at which it floats in the heavy solution that is used to separate the fractions </a:t>
            </a:r>
            <a:r>
              <a:rPr lang="en-US" dirty="0">
                <a:sym typeface="Wingdings" pitchFamily="2" charset="2"/>
              </a:rPr>
              <a:t> since I used a density of 1.8, this is likely the case</a:t>
            </a:r>
            <a:r>
              <a:rPr lang="en-US" dirty="0"/>
              <a:t>]</a:t>
            </a:r>
          </a:p>
          <a:p>
            <a:pPr marL="171450" indent="-171450">
              <a:buFontTx/>
              <a:buChar char="-"/>
            </a:pPr>
            <a:r>
              <a:rPr lang="en-US" dirty="0"/>
              <a:t>Second, you can also see that the heavy fraction samples are slightly older than the “slow” pool</a:t>
            </a:r>
          </a:p>
          <a:p>
            <a:pPr marL="171450" indent="-171450">
              <a:buFontTx/>
              <a:buChar char="-"/>
            </a:pPr>
            <a:r>
              <a:rPr lang="en-US" dirty="0"/>
              <a:t>This discrepancy was even more pronounced in some of the other soils</a:t>
            </a:r>
          </a:p>
          <a:p>
            <a:pPr marL="171450" lvl="0" indent="-171450">
              <a:buFontTx/>
              <a:buChar char="-"/>
            </a:pPr>
            <a:r>
              <a:rPr lang="en-US" dirty="0"/>
              <a:t>I should point out that when I tried to use the fractions to constrain the models I actually tried a number of 3-pool structures, but in no case was I able to get the time series to fit when constraining both pool sizes and radiocarbon signatures with the fraction data</a:t>
            </a:r>
          </a:p>
        </p:txBody>
      </p:sp>
    </p:spTree>
    <p:extLst>
      <p:ext uri="{BB962C8B-B14F-4D97-AF65-F5344CB8AC3E}">
        <p14:creationId xmlns:p14="http://schemas.microsoft.com/office/powerpoint/2010/main" val="11908909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To further illustrate this, we can overlay the carbon content and radiocarbon signature of the modeled pools with the measured fractions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As we saw in the time series, we can see that the fractions fail to capture the signal of the fast cycling pool, and that the slow pool appears to be a mixture of all three fractions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p:spTree>
    <p:extLst>
      <p:ext uri="{BB962C8B-B14F-4D97-AF65-F5344CB8AC3E}">
        <p14:creationId xmlns:p14="http://schemas.microsoft.com/office/powerpoint/2010/main" val="6264161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If we consider the granitic soil from the same depth and year, we see that the fractions fair even more poorly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Here we miss the youngest carbon in the fast pool, but also miss the oldest carbon in the slow pool</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Why is this? Well if you think back to the distributions I showed for soil carbon ages, you may remember that the mean values were skewed. And from an the empirical point of view we can only observe this mean value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In contrast, with the model we can obtain the full probability distribution function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If we explore the distribution of ∆14C within these gray boxes that correspond to the modeled pools, we see something like this: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p:spTree>
    <p:extLst>
      <p:ext uri="{BB962C8B-B14F-4D97-AF65-F5344CB8AC3E}">
        <p14:creationId xmlns:p14="http://schemas.microsoft.com/office/powerpoint/2010/main" val="284986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The authors of this study tried to improve the estimates of decomposition losses by rescaling the temperature sensitivity constant of decomposition in the models using data from soil warming experiments</a:t>
            </a:r>
          </a:p>
          <a:p>
            <a:pPr marL="171450" indent="-171450">
              <a:buFontTx/>
              <a:buChar char="-"/>
            </a:pPr>
            <a:r>
              <a:rPr lang="en-US" baseline="0" dirty="0"/>
              <a:t>What we can see is that after this rescaling, the multi-model mean declines [to 19 Pg C from 88 Pg C; similar sd]</a:t>
            </a:r>
          </a:p>
          <a:p>
            <a:pPr marL="171450" indent="-171450">
              <a:buFontTx/>
              <a:buChar char="-"/>
            </a:pPr>
            <a:r>
              <a:rPr lang="en-US" baseline="0" dirty="0"/>
              <a:t>But the overall picture is still one of confusion---the model estimates are all over the place</a:t>
            </a:r>
          </a:p>
          <a:p>
            <a:pPr marL="171450" indent="-171450">
              <a:buFontTx/>
              <a:buChar char="-"/>
            </a:pPr>
            <a:r>
              <a:rPr lang="en-US" baseline="0" dirty="0"/>
              <a:t>And this is partly because of the uncertainty about the temperature sensitivity of soil organic matter decomposition in the empirical data</a:t>
            </a:r>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p:txBody>
      </p:sp>
    </p:spTree>
    <p:extLst>
      <p:ext uri="{BB962C8B-B14F-4D97-AF65-F5344CB8AC3E}">
        <p14:creationId xmlns:p14="http://schemas.microsoft.com/office/powerpoint/2010/main" val="1063392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Here you can see the long tail in the slow pool, but also the small proportion of modern carbon in the slow pool</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And for the fast pool, you can see that the peak of the distribution is pre-modern, but the majority of the carbon is bomb-C</a:t>
            </a:r>
          </a:p>
        </p:txBody>
      </p:sp>
    </p:spTree>
    <p:extLst>
      <p:ext uri="{BB962C8B-B14F-4D97-AF65-F5344CB8AC3E}">
        <p14:creationId xmlns:p14="http://schemas.microsoft.com/office/powerpoint/2010/main" val="35221150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And we can see the same resolution for the granitic soils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The peaks of the distributions for the fast and slow pools match what we observe in the fractions, but the fractions fail to capture the full spread of the data</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p:spTree>
    <p:extLst>
      <p:ext uri="{BB962C8B-B14F-4D97-AF65-F5344CB8AC3E}">
        <p14:creationId xmlns:p14="http://schemas.microsoft.com/office/powerpoint/2010/main" val="29509055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8396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sz="1200" b="0" dirty="0">
                <a:latin typeface="Helvetica"/>
                <a:cs typeface="Helvetica"/>
              </a:rPr>
              <a:t>OK, let’s return to this figure from Todd-Brown et al.</a:t>
            </a:r>
          </a:p>
          <a:p>
            <a:pPr marL="171450" indent="-171450">
              <a:buFontTx/>
              <a:buChar char="-"/>
            </a:pPr>
            <a:r>
              <a:rPr lang="en-US" sz="1200" b="0" dirty="0">
                <a:latin typeface="Helvetica"/>
                <a:cs typeface="Helvetica"/>
              </a:rPr>
              <a:t>So what can I apply from my PhD work to resolve the confusion present in the models? </a:t>
            </a:r>
            <a:endParaRPr lang="en-US" b="0" baseline="0" dirty="0"/>
          </a:p>
        </p:txBody>
      </p:sp>
    </p:spTree>
    <p:extLst>
      <p:ext uri="{BB962C8B-B14F-4D97-AF65-F5344CB8AC3E}">
        <p14:creationId xmlns:p14="http://schemas.microsoft.com/office/powerpoint/2010/main" val="28040205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0" baseline="0" dirty="0"/>
              <a:t>Let’s consider the effect of changes in inputs, and the persistence of those inputs, first</a:t>
            </a:r>
          </a:p>
        </p:txBody>
      </p:sp>
    </p:spTree>
    <p:extLst>
      <p:ext uri="{BB962C8B-B14F-4D97-AF65-F5344CB8AC3E}">
        <p14:creationId xmlns:p14="http://schemas.microsoft.com/office/powerpoint/2010/main" val="38258242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sz="1200" b="0" dirty="0">
                <a:latin typeface="Helvetica"/>
                <a:cs typeface="Helvetica"/>
              </a:rPr>
              <a:t>As I showed in the results section, soil mineralogy---specifically parent material---affected the estimated transit times</a:t>
            </a:r>
          </a:p>
          <a:p>
            <a:pPr marL="171450" indent="-171450">
              <a:buFontTx/>
              <a:buChar char="-"/>
            </a:pPr>
            <a:r>
              <a:rPr lang="en-US" sz="1200" b="0" dirty="0">
                <a:latin typeface="Helvetica"/>
                <a:cs typeface="Helvetica"/>
              </a:rPr>
              <a:t>And this relationship can inform our expectations for changes in soil carbon stocks in response to changes in inputs</a:t>
            </a:r>
          </a:p>
        </p:txBody>
      </p:sp>
    </p:spTree>
    <p:extLst>
      <p:ext uri="{BB962C8B-B14F-4D97-AF65-F5344CB8AC3E}">
        <p14:creationId xmlns:p14="http://schemas.microsoft.com/office/powerpoint/2010/main" val="25609920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To illustrate this, we can see from this figure that in general, more carbon storage in soils is associated with faster cycling soil C, or faster transit times</a:t>
            </a:r>
          </a:p>
          <a:p>
            <a:pPr marL="171450" indent="-171450">
              <a:buFontTx/>
              <a:buChar char="-"/>
            </a:pPr>
            <a:r>
              <a:rPr lang="en-US" baseline="0" dirty="0"/>
              <a:t>However, we can see that this relationship is different among the different parent materials</a:t>
            </a:r>
          </a:p>
        </p:txBody>
      </p:sp>
    </p:spTree>
    <p:extLst>
      <p:ext uri="{BB962C8B-B14F-4D97-AF65-F5344CB8AC3E}">
        <p14:creationId xmlns:p14="http://schemas.microsoft.com/office/powerpoint/2010/main" val="7667630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I haven’t shown these data yet, but you may recall that I was able to estimate soil carbon inputs using the measured stocks and the fitted models</a:t>
            </a:r>
          </a:p>
          <a:p>
            <a:pPr marL="171450" indent="-171450">
              <a:buFontTx/>
              <a:buChar char="-"/>
            </a:pPr>
            <a:r>
              <a:rPr lang="en-US" baseline="0" dirty="0"/>
              <a:t>You can see that inputs decline consistently with increasing soil depth</a:t>
            </a:r>
          </a:p>
          <a:p>
            <a:pPr marL="171450" indent="-171450">
              <a:buFontTx/>
              <a:buChar char="-"/>
            </a:pPr>
            <a:r>
              <a:rPr lang="en-US" baseline="0" dirty="0"/>
              <a:t>But we can also see that climate has a strong influence on inputs</a:t>
            </a:r>
          </a:p>
        </p:txBody>
      </p:sp>
    </p:spTree>
    <p:extLst>
      <p:ext uri="{BB962C8B-B14F-4D97-AF65-F5344CB8AC3E}">
        <p14:creationId xmlns:p14="http://schemas.microsoft.com/office/powerpoint/2010/main" val="21459495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Looking at the x-axis, you can see that the inputs for the surface layer of the warm climate sites are around an order of magnitude higher than for the surface layers in the cool and cold climate sites</a:t>
            </a:r>
          </a:p>
        </p:txBody>
      </p:sp>
    </p:spTree>
    <p:extLst>
      <p:ext uri="{BB962C8B-B14F-4D97-AF65-F5344CB8AC3E}">
        <p14:creationId xmlns:p14="http://schemas.microsoft.com/office/powerpoint/2010/main" val="20034787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So I want to present the results of a hypothetical experiment I conducted to assess the impact of potential temperature change on soil carbon inputs and in turn on soil carbon stocks</a:t>
            </a:r>
          </a:p>
          <a:p>
            <a:pPr marL="171450" indent="-171450">
              <a:buFontTx/>
              <a:buChar char="-"/>
            </a:pPr>
            <a:r>
              <a:rPr lang="en-US" baseline="0" dirty="0"/>
              <a:t>What will happen as our climate envelopes shift upward in elevation? </a:t>
            </a:r>
          </a:p>
          <a:p>
            <a:pPr marL="171450" indent="-171450">
              <a:buFontTx/>
              <a:buChar char="-"/>
            </a:pPr>
            <a:endParaRPr lang="en-US" baseline="0" dirty="0"/>
          </a:p>
        </p:txBody>
      </p:sp>
    </p:spTree>
    <p:extLst>
      <p:ext uri="{BB962C8B-B14F-4D97-AF65-F5344CB8AC3E}">
        <p14:creationId xmlns:p14="http://schemas.microsoft.com/office/powerpoint/2010/main" val="1711300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So if we want to determine changes in soil carbon stocks due to increases in inputs or decomposition rates, we have to understand what controls soil carbon persistence</a:t>
            </a:r>
          </a:p>
        </p:txBody>
      </p:sp>
    </p:spTree>
    <p:extLst>
      <p:ext uri="{BB962C8B-B14F-4D97-AF65-F5344CB8AC3E}">
        <p14:creationId xmlns:p14="http://schemas.microsoft.com/office/powerpoint/2010/main" val="2710274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Can we predict soil C gains or losses in response to changes in soil C inputs?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To test this, I ran a simulation in which I increased inputs to the cool climate soils for both the granitic and andesitic sits to match those currently seen for the warm climate andesitic soil</a:t>
            </a:r>
          </a:p>
        </p:txBody>
      </p:sp>
    </p:spTree>
    <p:extLst>
      <p:ext uri="{BB962C8B-B14F-4D97-AF65-F5344CB8AC3E}">
        <p14:creationId xmlns:p14="http://schemas.microsoft.com/office/powerpoint/2010/main" val="31164665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In this figure the dashed line shows expected C sequestration at the current cool climate sites, while the solid line shows the expected gains with increased inputs</a:t>
            </a:r>
          </a:p>
        </p:txBody>
      </p:sp>
    </p:spTree>
    <p:extLst>
      <p:ext uri="{BB962C8B-B14F-4D97-AF65-F5344CB8AC3E}">
        <p14:creationId xmlns:p14="http://schemas.microsoft.com/office/powerpoint/2010/main" val="15896957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You can see that given the same inputs [435 grams of carbon per meter squared] we see larger gains in the andesitic soils which have longer transit times  </a:t>
            </a:r>
          </a:p>
        </p:txBody>
      </p:sp>
    </p:spTree>
    <p:extLst>
      <p:ext uri="{BB962C8B-B14F-4D97-AF65-F5344CB8AC3E}">
        <p14:creationId xmlns:p14="http://schemas.microsoft.com/office/powerpoint/2010/main" val="41325626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You can see that given the same inputs [435 grams of carbon per meter squared] we see larger gains in the andesitic soils which have longer transit times  </a:t>
            </a:r>
          </a:p>
        </p:txBody>
      </p:sp>
    </p:spTree>
    <p:extLst>
      <p:ext uri="{BB962C8B-B14F-4D97-AF65-F5344CB8AC3E}">
        <p14:creationId xmlns:p14="http://schemas.microsoft.com/office/powerpoint/2010/main" val="11302307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0" baseline="0" dirty="0"/>
              <a:t>OK, now let’s consider how what we’ve learned about the effect of soil mineralogy on the temperature sensitivity of decomposition may impact future soil carbon stock changes</a:t>
            </a:r>
          </a:p>
        </p:txBody>
      </p:sp>
    </p:spTree>
    <p:extLst>
      <p:ext uri="{BB962C8B-B14F-4D97-AF65-F5344CB8AC3E}">
        <p14:creationId xmlns:p14="http://schemas.microsoft.com/office/powerpoint/2010/main" val="21570750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a:t>Let’s return to this scenario in which our current climate envelopes are shifting upward</a:t>
            </a:r>
          </a:p>
        </p:txBody>
      </p:sp>
    </p:spTree>
    <p:extLst>
      <p:ext uri="{BB962C8B-B14F-4D97-AF65-F5344CB8AC3E}">
        <p14:creationId xmlns:p14="http://schemas.microsoft.com/office/powerpoint/2010/main" val="11299965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Now the question I want to ask is, “</a:t>
            </a:r>
            <a:r>
              <a:rPr lang="en-US" sz="1200" b="0" i="1" dirty="0">
                <a:latin typeface="Helvetica"/>
                <a:cs typeface="Helvetica"/>
              </a:rPr>
              <a:t>Can we predict soil C gains or losses in response to changes in decomposition rates?”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The idea here is that if rising temperatures have an impact on decomposition rates, one expectation is that future soil C dynamics at the current </a:t>
            </a:r>
            <a:r>
              <a:rPr lang="en-US" sz="1200" b="0" i="1" dirty="0">
                <a:latin typeface="Helvetica"/>
                <a:cs typeface="Helvetica"/>
              </a:rPr>
              <a:t>cold</a:t>
            </a:r>
            <a:r>
              <a:rPr lang="en-US" sz="1200" b="0" i="0" dirty="0">
                <a:latin typeface="Helvetica"/>
                <a:cs typeface="Helvetica"/>
              </a:rPr>
              <a:t> climate sites will shift to match what we see today at the </a:t>
            </a:r>
            <a:r>
              <a:rPr lang="en-US" sz="1200" b="0" i="1" dirty="0">
                <a:latin typeface="Helvetica"/>
                <a:cs typeface="Helvetica"/>
              </a:rPr>
              <a:t>cool</a:t>
            </a:r>
            <a:r>
              <a:rPr lang="en-US" sz="1200" b="0" i="0" dirty="0">
                <a:latin typeface="Helvetica"/>
                <a:cs typeface="Helvetica"/>
              </a:rPr>
              <a:t> climate sites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In order to isolate the effect of a potential shift in decomposition rates, I set the inputs for all sites to the level observed for the current cool climate andesite soil</a:t>
            </a:r>
          </a:p>
        </p:txBody>
      </p:sp>
    </p:spTree>
    <p:extLst>
      <p:ext uri="{BB962C8B-B14F-4D97-AF65-F5344CB8AC3E}">
        <p14:creationId xmlns:p14="http://schemas.microsoft.com/office/powerpoint/2010/main" val="28279335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So for the andesitic soils, for which we did not observe any relationship between transit time and temperature, we do not see much of a change in soil carbon sequestration</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[note that cool climate had slightly longer transit times]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sz="1200" b="0" i="0" dirty="0">
              <a:latin typeface="Helvetica"/>
              <a:cs typeface="Helvetica"/>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sz="1200" b="0" i="0" dirty="0">
              <a:latin typeface="Helvetica"/>
              <a:cs typeface="Helvetica"/>
            </a:endParaRPr>
          </a:p>
        </p:txBody>
      </p:sp>
    </p:spTree>
    <p:extLst>
      <p:ext uri="{BB962C8B-B14F-4D97-AF65-F5344CB8AC3E}">
        <p14:creationId xmlns:p14="http://schemas.microsoft.com/office/powerpoint/2010/main" val="40882937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Turning to the granitic soils, we see a larger impact</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Here we see that the cold to cool climate shift results in soil C losses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0" dirty="0">
                <a:latin typeface="Helvetica"/>
                <a:cs typeface="Helvetica"/>
              </a:rPr>
              <a:t>And this makes sense given the strong relationship I observed between transit time and mean annual temperature in these soils</a:t>
            </a:r>
          </a:p>
        </p:txBody>
      </p:sp>
    </p:spTree>
    <p:extLst>
      <p:ext uri="{BB962C8B-B14F-4D97-AF65-F5344CB8AC3E}">
        <p14:creationId xmlns:p14="http://schemas.microsoft.com/office/powerpoint/2010/main" val="26874701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sz="1200" b="0" baseline="0" dirty="0">
                <a:latin typeface="Helvetica"/>
              </a:rPr>
              <a:t>So looking to the future, I identified a few questions that build on the findings from my PhD work</a:t>
            </a:r>
            <a:endParaRPr lang="en-US" b="0" baseline="0" dirty="0"/>
          </a:p>
        </p:txBody>
      </p:sp>
    </p:spTree>
    <p:extLst>
      <p:ext uri="{BB962C8B-B14F-4D97-AF65-F5344CB8AC3E}">
        <p14:creationId xmlns:p14="http://schemas.microsoft.com/office/powerpoint/2010/main" val="1011446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E2967D3-4AE1-EC4D-B8F2-AD091A21822E}"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27028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967D3-4AE1-EC4D-B8F2-AD091A21822E}"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651916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4876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019800" cy="4876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967D3-4AE1-EC4D-B8F2-AD091A21822E}"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1999760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967D3-4AE1-EC4D-B8F2-AD091A21822E}"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399325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2967D3-4AE1-EC4D-B8F2-AD091A21822E}"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2864533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2967D3-4AE1-EC4D-B8F2-AD091A21822E}" type="datetimeFigureOut">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3676658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2967D3-4AE1-EC4D-B8F2-AD091A21822E}" type="datetimeFigureOut">
              <a:rPr lang="en-US" smtClean="0"/>
              <a:t>10/15/24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369506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2967D3-4AE1-EC4D-B8F2-AD091A21822E}" type="datetimeFigureOut">
              <a:rPr lang="en-US" smtClean="0"/>
              <a:t>10/15/24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3864259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967D3-4AE1-EC4D-B8F2-AD091A21822E}" type="datetimeFigureOut">
              <a:rPr lang="en-US" smtClean="0"/>
              <a:t>10/15/24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2552824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2967D3-4AE1-EC4D-B8F2-AD091A21822E}" type="datetimeFigureOut">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2054605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2967D3-4AE1-EC4D-B8F2-AD091A21822E}" type="datetimeFigureOut">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FA5219-6866-C940-8CDB-A74B4489AA78}" type="slidenum">
              <a:rPr lang="en-US" smtClean="0"/>
              <a:t>‹#›</a:t>
            </a:fld>
            <a:endParaRPr lang="en-US"/>
          </a:p>
        </p:txBody>
      </p:sp>
    </p:spTree>
    <p:extLst>
      <p:ext uri="{BB962C8B-B14F-4D97-AF65-F5344CB8AC3E}">
        <p14:creationId xmlns:p14="http://schemas.microsoft.com/office/powerpoint/2010/main" val="3570501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52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33500"/>
            <a:ext cx="8229600" cy="37719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a:defRPr sz="1200">
                <a:solidFill>
                  <a:schemeClr val="tx1">
                    <a:tint val="75000"/>
                  </a:schemeClr>
                </a:solidFill>
                <a:latin typeface="Helvetica"/>
                <a:cs typeface="Helvetica"/>
              </a:defRPr>
            </a:lvl1pPr>
          </a:lstStyle>
          <a:p>
            <a:r>
              <a:rPr lang="en-US" dirty="0"/>
              <a:t>Beem-Miller</a:t>
            </a:r>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a:defRPr sz="1200">
                <a:solidFill>
                  <a:schemeClr val="tx1">
                    <a:tint val="75000"/>
                  </a:schemeClr>
                </a:solidFill>
                <a:latin typeface="Helvetica"/>
                <a:cs typeface="Helvetica"/>
              </a:defRPr>
            </a:lvl1pPr>
          </a:lstStyle>
          <a:p>
            <a:fld id="{11FA5219-6866-C940-8CDB-A74B4489AA78}" type="slidenum">
              <a:rPr lang="en-US" smtClean="0"/>
              <a:pPr/>
              <a:t>‹#›</a:t>
            </a:fld>
            <a:endParaRPr lang="en-US"/>
          </a:p>
        </p:txBody>
      </p:sp>
    </p:spTree>
    <p:extLst>
      <p:ext uri="{BB962C8B-B14F-4D97-AF65-F5344CB8AC3E}">
        <p14:creationId xmlns:p14="http://schemas.microsoft.com/office/powerpoint/2010/main" val="15482089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JP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1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12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12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7.emf"/></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4.xml"/><Relationship Id="rId1" Type="http://schemas.openxmlformats.org/officeDocument/2006/relationships/slideLayout" Target="../slideLayouts/slideLayout7.xml"/><Relationship Id="rId4" Type="http://schemas.openxmlformats.org/officeDocument/2006/relationships/image" Target="../media/image83.jp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730.png"/><Relationship Id="rId4" Type="http://schemas.openxmlformats.org/officeDocument/2006/relationships/image" Target="../media/image720.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720.png"/></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image" Target="../media/image730.pn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1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3.xml"/><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87.emf"/></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89.emf"/><Relationship Id="rId4" Type="http://schemas.openxmlformats.org/officeDocument/2006/relationships/image" Target="../media/image88.emf"/></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6.xml"/><Relationship Id="rId1" Type="http://schemas.openxmlformats.org/officeDocument/2006/relationships/slideLayout" Target="../slideLayouts/slideLayout7.xml"/><Relationship Id="rId4" Type="http://schemas.openxmlformats.org/officeDocument/2006/relationships/image" Target="../media/image90.emf"/></Relationships>
</file>

<file path=ppt/slides/_rels/slide14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2.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2.png"/></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2.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5.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6.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7.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1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66.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6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67.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4.JPG"/></Relationships>
</file>

<file path=ppt/slides/_rels/slide16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23.jpeg"/><Relationship Id="rId4" Type="http://schemas.openxmlformats.org/officeDocument/2006/relationships/image" Target="../media/image24.JPG"/></Relationships>
</file>

<file path=ppt/slides/_rels/slide16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4.jp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23.jpe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01.jpeg"/><Relationship Id="rId7" Type="http://schemas.openxmlformats.org/officeDocument/2006/relationships/image" Target="../media/image103.jp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23.jpeg"/><Relationship Id="rId4" Type="http://schemas.openxmlformats.org/officeDocument/2006/relationships/image" Target="../media/image24.JPG"/></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1.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2.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1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4.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6.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6.emf"/></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6.emf"/></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6.emf"/></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774118" y="2016125"/>
            <a:ext cx="5219902" cy="2936805"/>
          </a:xfrm>
          <a:prstGeom prst="rect">
            <a:avLst/>
          </a:prstGeom>
        </p:spPr>
      </p:pic>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2" name="Rechteck 21">
            <a:extLst>
              <a:ext uri="{FF2B5EF4-FFF2-40B4-BE49-F238E27FC236}">
                <a16:creationId xmlns:a16="http://schemas.microsoft.com/office/drawing/2014/main" id="{A79C92D2-967A-4B17-BA32-577BAA22A5AD}"/>
              </a:ext>
            </a:extLst>
          </p:cNvPr>
          <p:cNvSpPr/>
          <p:nvPr/>
        </p:nvSpPr>
        <p:spPr>
          <a:xfrm>
            <a:off x="8113" y="-964"/>
            <a:ext cx="9144000" cy="4788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3" name="Rechteck 22">
            <a:extLst>
              <a:ext uri="{FF2B5EF4-FFF2-40B4-BE49-F238E27FC236}">
                <a16:creationId xmlns:a16="http://schemas.microsoft.com/office/drawing/2014/main" id="{381BC940-A9D0-4E32-8BC1-8C96B11FEEBA}"/>
              </a:ext>
            </a:extLst>
          </p:cNvPr>
          <p:cNvSpPr/>
          <p:nvPr/>
        </p:nvSpPr>
        <p:spPr>
          <a:xfrm>
            <a:off x="0" y="5147168"/>
            <a:ext cx="9144000" cy="576000"/>
          </a:xfrm>
          <a:prstGeom prst="rect">
            <a:avLst/>
          </a:prstGeom>
          <a:solidFill>
            <a:srgbClr val="0D6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5" name="Rechteck 24">
            <a:extLst>
              <a:ext uri="{FF2B5EF4-FFF2-40B4-BE49-F238E27FC236}">
                <a16:creationId xmlns:a16="http://schemas.microsoft.com/office/drawing/2014/main" id="{ADDA09F5-B1EF-430A-B1E6-EDCC538F4196}"/>
              </a:ext>
            </a:extLst>
          </p:cNvPr>
          <p:cNvSpPr/>
          <p:nvPr/>
        </p:nvSpPr>
        <p:spPr>
          <a:xfrm>
            <a:off x="3757084" y="5209867"/>
            <a:ext cx="5279413" cy="461665"/>
          </a:xfrm>
          <a:prstGeom prst="rect">
            <a:avLst/>
          </a:prstGeom>
        </p:spPr>
        <p:txBody>
          <a:bodyPr wrap="square">
            <a:spAutoFit/>
          </a:bodyPr>
          <a:lstStyle/>
          <a:p>
            <a:pPr algn="r"/>
            <a:r>
              <a:rPr lang="en-US" sz="1200" dirty="0">
                <a:solidFill>
                  <a:schemeClr val="bg1"/>
                </a:solidFill>
                <a:latin typeface="Helvetica"/>
                <a:ea typeface="Verdana" panose="020B0604030504040204" pitchFamily="34" charset="0"/>
                <a:cs typeface="Helvetica"/>
              </a:rPr>
              <a:t>Beem-Miller </a:t>
            </a:r>
            <a:r>
              <a:rPr lang="en-US" sz="1200" dirty="0" err="1">
                <a:solidFill>
                  <a:schemeClr val="bg1"/>
                </a:solidFill>
                <a:latin typeface="Helvetica"/>
                <a:ea typeface="Verdana" panose="020B0604030504040204" pitchFamily="34" charset="0"/>
                <a:cs typeface="Helvetica"/>
              </a:rPr>
              <a:t>FoBL</a:t>
            </a:r>
            <a:r>
              <a:rPr lang="en-US" sz="1200" dirty="0">
                <a:solidFill>
                  <a:schemeClr val="bg1"/>
                </a:solidFill>
                <a:latin typeface="Helvetica"/>
                <a:ea typeface="Verdana" panose="020B0604030504040204" pitchFamily="34" charset="0"/>
                <a:cs typeface="Helvetica"/>
              </a:rPr>
              <a:t> Seminar</a:t>
            </a:r>
          </a:p>
          <a:p>
            <a:pPr algn="r"/>
            <a:r>
              <a:rPr lang="en-US" sz="1200" i="1" dirty="0">
                <a:solidFill>
                  <a:schemeClr val="bg1"/>
                </a:solidFill>
                <a:latin typeface="Helvetica"/>
                <a:ea typeface="Verdana" panose="020B0604030504040204" pitchFamily="34" charset="0"/>
                <a:cs typeface="Helvetica"/>
              </a:rPr>
              <a:t>23 October 2024</a:t>
            </a:r>
          </a:p>
        </p:txBody>
      </p:sp>
      <p:sp>
        <p:nvSpPr>
          <p:cNvPr id="40" name="Rechteck 39">
            <a:extLst>
              <a:ext uri="{FF2B5EF4-FFF2-40B4-BE49-F238E27FC236}">
                <a16:creationId xmlns:a16="http://schemas.microsoft.com/office/drawing/2014/main" id="{01DCB31E-361C-4717-A8BE-A840A7F68AC8}"/>
              </a:ext>
            </a:extLst>
          </p:cNvPr>
          <p:cNvSpPr/>
          <p:nvPr/>
        </p:nvSpPr>
        <p:spPr>
          <a:xfrm>
            <a:off x="280805" y="3310945"/>
            <a:ext cx="3875104" cy="1535741"/>
          </a:xfrm>
          <a:prstGeom prst="rect">
            <a:avLst/>
          </a:prstGeom>
        </p:spPr>
        <p:txBody>
          <a:bodyPr wrap="square">
            <a:spAutoFit/>
          </a:bodyPr>
          <a:lstStyle/>
          <a:p>
            <a:pPr>
              <a:lnSpc>
                <a:spcPts val="1880"/>
              </a:lnSpc>
              <a:spcBef>
                <a:spcPct val="0"/>
              </a:spcBef>
            </a:pPr>
            <a:r>
              <a:rPr lang="en-US" altLang="en-US" sz="1200" b="1" i="1" dirty="0">
                <a:solidFill>
                  <a:schemeClr val="bg1">
                    <a:lumMod val="50000"/>
                  </a:schemeClr>
                </a:solidFill>
                <a:latin typeface="Helvetica"/>
                <a:cs typeface="Helvetica"/>
              </a:rPr>
              <a:t>Jeff Beem-Miller, PhD</a:t>
            </a:r>
          </a:p>
          <a:p>
            <a:pPr>
              <a:lnSpc>
                <a:spcPts val="1880"/>
              </a:lnSpc>
              <a:spcBef>
                <a:spcPct val="0"/>
              </a:spcBef>
            </a:pPr>
            <a:r>
              <a:rPr lang="en-US" altLang="en-US" sz="1200" b="1" i="1" dirty="0">
                <a:solidFill>
                  <a:schemeClr val="bg1">
                    <a:lumMod val="50000"/>
                  </a:schemeClr>
                </a:solidFill>
                <a:latin typeface="Helvetica"/>
                <a:cs typeface="Helvetica"/>
              </a:rPr>
              <a:t>University of Michigan and Lawrence Berkeley National Laboratory</a:t>
            </a:r>
          </a:p>
          <a:p>
            <a:pPr>
              <a:lnSpc>
                <a:spcPts val="1880"/>
              </a:lnSpc>
              <a:spcBef>
                <a:spcPct val="0"/>
              </a:spcBef>
            </a:pPr>
            <a:endParaRPr lang="en-US" altLang="en-US" sz="1200" b="1" dirty="0">
              <a:solidFill>
                <a:schemeClr val="bg1">
                  <a:lumMod val="50000"/>
                </a:schemeClr>
              </a:solidFill>
              <a:latin typeface="Helvetica"/>
              <a:cs typeface="Helvetica"/>
            </a:endParaRPr>
          </a:p>
          <a:p>
            <a:pPr>
              <a:lnSpc>
                <a:spcPts val="1880"/>
              </a:lnSpc>
              <a:spcBef>
                <a:spcPct val="0"/>
              </a:spcBef>
            </a:pPr>
            <a:r>
              <a:rPr lang="en-US" altLang="en-US" sz="1200" b="1" dirty="0">
                <a:solidFill>
                  <a:schemeClr val="bg1">
                    <a:lumMod val="50000"/>
                  </a:schemeClr>
                </a:solidFill>
                <a:latin typeface="Helvetica"/>
                <a:cs typeface="Helvetica"/>
              </a:rPr>
              <a:t>Forum Biogeochemistry and Landscape Dynamics 23 Oct., 2024</a:t>
            </a:r>
          </a:p>
        </p:txBody>
      </p:sp>
      <p:pic>
        <p:nvPicPr>
          <p:cNvPr id="41" name="Picture 40" descr="sampling.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6691" y="890640"/>
            <a:ext cx="1322684" cy="1348243"/>
          </a:xfrm>
          <a:prstGeom prst="rect">
            <a:avLst/>
          </a:prstGeom>
        </p:spPr>
      </p:pic>
      <p:sp>
        <p:nvSpPr>
          <p:cNvPr id="13" name="Rechteck 41">
            <a:extLst>
              <a:ext uri="{FF2B5EF4-FFF2-40B4-BE49-F238E27FC236}">
                <a16:creationId xmlns:a16="http://schemas.microsoft.com/office/drawing/2014/main" id="{A02957B2-21E3-4DD6-894A-248F43B693B2}"/>
              </a:ext>
            </a:extLst>
          </p:cNvPr>
          <p:cNvSpPr/>
          <p:nvPr/>
        </p:nvSpPr>
        <p:spPr>
          <a:xfrm>
            <a:off x="-145764" y="868314"/>
            <a:ext cx="5057546" cy="1944187"/>
          </a:xfrm>
          <a:prstGeom prst="rect">
            <a:avLst/>
          </a:prstGeom>
        </p:spPr>
        <p:txBody>
          <a:bodyPr wrap="square">
            <a:spAutoFit/>
          </a:bodyPr>
          <a:lstStyle/>
          <a:p>
            <a:pPr marL="0" marR="0" algn="ctr">
              <a:lnSpc>
                <a:spcPct val="150000"/>
              </a:lnSpc>
            </a:pPr>
            <a:r>
              <a:rPr lang="en-US" sz="27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Radiocarbon constraints reveal time scales of soil carbon persistence</a:t>
            </a:r>
          </a:p>
        </p:txBody>
      </p:sp>
      <p:pic>
        <p:nvPicPr>
          <p:cNvPr id="2" name="Picture 1">
            <a:extLst>
              <a:ext uri="{FF2B5EF4-FFF2-40B4-BE49-F238E27FC236}">
                <a16:creationId xmlns:a16="http://schemas.microsoft.com/office/drawing/2014/main" id="{496101A7-44D2-D5BD-461C-16950A75A2BA}"/>
              </a:ext>
            </a:extLst>
          </p:cNvPr>
          <p:cNvPicPr>
            <a:picLocks noChangeAspect="1"/>
          </p:cNvPicPr>
          <p:nvPr/>
        </p:nvPicPr>
        <p:blipFill>
          <a:blip r:embed="rId6"/>
          <a:stretch>
            <a:fillRect/>
          </a:stretch>
        </p:blipFill>
        <p:spPr>
          <a:xfrm>
            <a:off x="7444284" y="2684076"/>
            <a:ext cx="1418910" cy="1064183"/>
          </a:xfrm>
          <a:prstGeom prst="rect">
            <a:avLst/>
          </a:prstGeom>
        </p:spPr>
      </p:pic>
      <p:pic>
        <p:nvPicPr>
          <p:cNvPr id="4" name="Picture 3">
            <a:extLst>
              <a:ext uri="{FF2B5EF4-FFF2-40B4-BE49-F238E27FC236}">
                <a16:creationId xmlns:a16="http://schemas.microsoft.com/office/drawing/2014/main" id="{4E085988-3C29-E4E9-1322-94AC108E228D}"/>
              </a:ext>
            </a:extLst>
          </p:cNvPr>
          <p:cNvPicPr>
            <a:picLocks noChangeAspect="1"/>
          </p:cNvPicPr>
          <p:nvPr/>
        </p:nvPicPr>
        <p:blipFill>
          <a:blip r:embed="rId7"/>
          <a:stretch>
            <a:fillRect/>
          </a:stretch>
        </p:blipFill>
        <p:spPr>
          <a:xfrm>
            <a:off x="508455" y="5178266"/>
            <a:ext cx="462817" cy="493266"/>
          </a:xfrm>
          <a:prstGeom prst="rect">
            <a:avLst/>
          </a:prstGeom>
        </p:spPr>
      </p:pic>
      <p:pic>
        <p:nvPicPr>
          <p:cNvPr id="5" name="Picture 4">
            <a:extLst>
              <a:ext uri="{FF2B5EF4-FFF2-40B4-BE49-F238E27FC236}">
                <a16:creationId xmlns:a16="http://schemas.microsoft.com/office/drawing/2014/main" id="{CA2CB623-29E9-C9C5-BC25-DF91E15AB641}"/>
              </a:ext>
            </a:extLst>
          </p:cNvPr>
          <p:cNvPicPr>
            <a:picLocks noChangeAspect="1"/>
          </p:cNvPicPr>
          <p:nvPr/>
        </p:nvPicPr>
        <p:blipFill>
          <a:blip r:embed="rId8"/>
          <a:stretch>
            <a:fillRect/>
          </a:stretch>
        </p:blipFill>
        <p:spPr>
          <a:xfrm>
            <a:off x="49397" y="5129696"/>
            <a:ext cx="462817" cy="576000"/>
          </a:xfrm>
          <a:prstGeom prst="rect">
            <a:avLst/>
          </a:prstGeom>
        </p:spPr>
      </p:pic>
    </p:spTree>
    <p:extLst>
      <p:ext uri="{BB962C8B-B14F-4D97-AF65-F5344CB8AC3E}">
        <p14:creationId xmlns:p14="http://schemas.microsoft.com/office/powerpoint/2010/main" val="2597756872"/>
      </p:ext>
    </p:extLst>
  </p:cSld>
  <p:clrMapOvr>
    <a:masterClrMapping/>
  </p:clrMapOvr>
  <mc:AlternateContent xmlns:mc="http://schemas.openxmlformats.org/markup-compatibility/2006" xmlns:p14="http://schemas.microsoft.com/office/powerpoint/2010/main">
    <mc:Choice Requires="p14">
      <p:transition spd="slow" p14:dur="2000" advClick="0" advTm="9720"/>
    </mc:Choice>
    <mc:Fallback xmlns="">
      <p:transition spd="slow" advClick="0" advTm="9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10</a:t>
            </a:fld>
            <a:endParaRPr lang="de-DE" dirty="0"/>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a:t>
            </a:fld>
            <a:endParaRPr lang="de-DE" dirty="0"/>
          </a:p>
        </p:txBody>
      </p:sp>
      <p:sp>
        <p:nvSpPr>
          <p:cNvPr id="3" name="Content Placeholder 2">
            <a:extLst>
              <a:ext uri="{FF2B5EF4-FFF2-40B4-BE49-F238E27FC236}">
                <a16:creationId xmlns:a16="http://schemas.microsoft.com/office/drawing/2014/main" id="{A8DE20BB-94A5-F24F-6403-8AEDDBD6F684}"/>
              </a:ext>
            </a:extLst>
          </p:cNvPr>
          <p:cNvSpPr txBox="1">
            <a:spLocks/>
          </p:cNvSpPr>
          <p:nvPr/>
        </p:nvSpPr>
        <p:spPr>
          <a:xfrm>
            <a:off x="2494848" y="2383452"/>
            <a:ext cx="4058352" cy="948096"/>
          </a:xfrm>
          <a:prstGeom prst="rect">
            <a:avLst/>
          </a:prstGeom>
          <a:solidFill>
            <a:schemeClr val="bg1"/>
          </a:solidFill>
          <a:ln w="28575" cmpd="thinThick">
            <a:solidFill>
              <a:schemeClr val="tx1"/>
            </a:solidFill>
          </a:ln>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persistence:</a:t>
            </a:r>
            <a:r>
              <a:rPr lang="en-US" sz="2000" i="1" dirty="0">
                <a:latin typeface="Helvetica"/>
                <a:cs typeface="Helvetica"/>
              </a:rPr>
              <a:t> the probability that a given atom of C in the soil will remain in the soil</a:t>
            </a:r>
          </a:p>
        </p:txBody>
      </p:sp>
    </p:spTree>
    <p:extLst>
      <p:ext uri="{BB962C8B-B14F-4D97-AF65-F5344CB8AC3E}">
        <p14:creationId xmlns:p14="http://schemas.microsoft.com/office/powerpoint/2010/main" val="1389172300"/>
      </p:ext>
    </p:extLst>
  </p:cSld>
  <p:clrMapOvr>
    <a:masterClrMapping/>
  </p:clrMapOvr>
  <mc:AlternateContent xmlns:mc="http://schemas.openxmlformats.org/markup-compatibility/2006" xmlns:p14="http://schemas.microsoft.com/office/powerpoint/2010/main">
    <mc:Choice Requires="p14">
      <p:transition spd="slow" p14:dur="2000" advClick="0" advTm="8365"/>
    </mc:Choice>
    <mc:Fallback xmlns="">
      <p:transition spd="slow" advClick="0" advTm="8365"/>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 – FUTURE QUESTIONS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100</a:t>
            </a:fld>
            <a:endParaRPr lang="de-DE" dirty="0"/>
          </a:p>
        </p:txBody>
      </p:sp>
      <p:sp>
        <p:nvSpPr>
          <p:cNvPr id="2" name="Content Placeholder 2">
            <a:extLst>
              <a:ext uri="{FF2B5EF4-FFF2-40B4-BE49-F238E27FC236}">
                <a16:creationId xmlns:a16="http://schemas.microsoft.com/office/drawing/2014/main" id="{8D952A58-7D2F-C9F8-636A-61BC1931F191}"/>
              </a:ext>
            </a:extLst>
          </p:cNvPr>
          <p:cNvSpPr txBox="1">
            <a:spLocks/>
          </p:cNvSpPr>
          <p:nvPr/>
        </p:nvSpPr>
        <p:spPr>
          <a:xfrm>
            <a:off x="216591" y="1001590"/>
            <a:ext cx="7162403" cy="3953182"/>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00100" lvl="1" indent="-342900">
              <a:spcAft>
                <a:spcPts val="600"/>
              </a:spcAft>
              <a:buFont typeface="+mj-lt"/>
              <a:buAutoNum type="arabicPeriod"/>
            </a:pPr>
            <a:r>
              <a:rPr lang="en-US" sz="2000" b="1" dirty="0">
                <a:latin typeface="Helvetica"/>
                <a:cs typeface="Helvetica"/>
              </a:rPr>
              <a:t>How will pool-specific decomposition rates change? </a:t>
            </a:r>
            <a:r>
              <a:rPr lang="en-US" sz="2000" i="1" dirty="0">
                <a:latin typeface="Helvetica"/>
                <a:cs typeface="Helvetica"/>
              </a:rPr>
              <a:t>(For example, increases in turnover of the fast pool, but not the slow pool)</a:t>
            </a:r>
          </a:p>
          <a:p>
            <a:pPr marL="1200150" lvl="2" indent="-342900">
              <a:spcAft>
                <a:spcPts val="600"/>
              </a:spcAft>
              <a:buFont typeface="Wingdings" pitchFamily="2" charset="2"/>
              <a:buChar char="Ø"/>
            </a:pPr>
            <a:r>
              <a:rPr lang="en-US" sz="1600" i="1" dirty="0">
                <a:latin typeface="Helvetica"/>
                <a:cs typeface="Helvetica"/>
              </a:rPr>
              <a:t>Further fractionation of density fractions could help answer this question</a:t>
            </a:r>
          </a:p>
        </p:txBody>
      </p:sp>
    </p:spTree>
    <p:extLst>
      <p:ext uri="{BB962C8B-B14F-4D97-AF65-F5344CB8AC3E}">
        <p14:creationId xmlns:p14="http://schemas.microsoft.com/office/powerpoint/2010/main" val="1612202689"/>
      </p:ext>
    </p:extLst>
  </p:cSld>
  <p:clrMapOvr>
    <a:masterClrMapping/>
  </p:clrMapOvr>
  <mc:AlternateContent xmlns:mc="http://schemas.openxmlformats.org/markup-compatibility/2006" xmlns:p14="http://schemas.microsoft.com/office/powerpoint/2010/main">
    <mc:Choice Requires="p14">
      <p:transition spd="slow" p14:dur="2000" advClick="0" advTm="445"/>
    </mc:Choice>
    <mc:Fallback xmlns="">
      <p:transition spd="slow" advClick="0" advTm="445"/>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 – FUTURE QUESTIONS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101</a:t>
            </a:fld>
            <a:endParaRPr lang="de-DE" dirty="0"/>
          </a:p>
        </p:txBody>
      </p:sp>
      <p:sp>
        <p:nvSpPr>
          <p:cNvPr id="2" name="Content Placeholder 2">
            <a:extLst>
              <a:ext uri="{FF2B5EF4-FFF2-40B4-BE49-F238E27FC236}">
                <a16:creationId xmlns:a16="http://schemas.microsoft.com/office/drawing/2014/main" id="{8D952A58-7D2F-C9F8-636A-61BC1931F191}"/>
              </a:ext>
            </a:extLst>
          </p:cNvPr>
          <p:cNvSpPr txBox="1">
            <a:spLocks/>
          </p:cNvSpPr>
          <p:nvPr/>
        </p:nvSpPr>
        <p:spPr>
          <a:xfrm>
            <a:off x="216591" y="1001590"/>
            <a:ext cx="7162403" cy="3953182"/>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00100" lvl="1" indent="-342900">
              <a:spcAft>
                <a:spcPts val="600"/>
              </a:spcAft>
              <a:buFont typeface="+mj-lt"/>
              <a:buAutoNum type="arabicPeriod"/>
            </a:pPr>
            <a:r>
              <a:rPr lang="en-US" sz="2000" b="1" dirty="0">
                <a:latin typeface="Helvetica"/>
                <a:cs typeface="Helvetica"/>
              </a:rPr>
              <a:t>How will pool-specific decomposition rates change? </a:t>
            </a:r>
            <a:r>
              <a:rPr lang="en-US" sz="2000" i="1" dirty="0">
                <a:latin typeface="Helvetica"/>
                <a:cs typeface="Helvetica"/>
              </a:rPr>
              <a:t>(For example, increases in turnover of the fast pool, but not the slow pool)</a:t>
            </a:r>
          </a:p>
          <a:p>
            <a:pPr marL="1200150" lvl="2" indent="-342900">
              <a:spcAft>
                <a:spcPts val="600"/>
              </a:spcAft>
              <a:buFont typeface="Wingdings" pitchFamily="2" charset="2"/>
              <a:buChar char="Ø"/>
            </a:pPr>
            <a:r>
              <a:rPr lang="en-US" sz="1600" i="1" dirty="0">
                <a:latin typeface="Helvetica"/>
                <a:cs typeface="Helvetica"/>
              </a:rPr>
              <a:t>Further fractionation of density fractions could help answer this question</a:t>
            </a:r>
          </a:p>
          <a:p>
            <a:pPr marL="800100" lvl="1" indent="-342900">
              <a:spcAft>
                <a:spcPts val="600"/>
              </a:spcAft>
              <a:buFont typeface="+mj-lt"/>
              <a:buAutoNum type="arabicPeriod"/>
            </a:pPr>
            <a:r>
              <a:rPr lang="en-US" sz="2000" b="1" dirty="0">
                <a:latin typeface="Helvetica"/>
                <a:cs typeface="Helvetica"/>
              </a:rPr>
              <a:t>What will happen to current “warm” climate sites?</a:t>
            </a:r>
          </a:p>
          <a:p>
            <a:pPr marL="1200150" lvl="2" indent="-342900">
              <a:spcAft>
                <a:spcPts val="600"/>
              </a:spcAft>
              <a:buFont typeface="Wingdings" pitchFamily="2" charset="2"/>
              <a:buChar char="Ø"/>
            </a:pPr>
            <a:r>
              <a:rPr lang="en-US" sz="1600" i="1" dirty="0">
                <a:latin typeface="Helvetica"/>
                <a:cs typeface="Helvetica"/>
              </a:rPr>
              <a:t>Expand the range of sites considered to included warmer climate site</a:t>
            </a:r>
          </a:p>
        </p:txBody>
      </p:sp>
    </p:spTree>
    <p:extLst>
      <p:ext uri="{BB962C8B-B14F-4D97-AF65-F5344CB8AC3E}">
        <p14:creationId xmlns:p14="http://schemas.microsoft.com/office/powerpoint/2010/main" val="1162123637"/>
      </p:ext>
    </p:extLst>
  </p:cSld>
  <p:clrMapOvr>
    <a:masterClrMapping/>
  </p:clrMapOvr>
  <mc:AlternateContent xmlns:mc="http://schemas.openxmlformats.org/markup-compatibility/2006" xmlns:p14="http://schemas.microsoft.com/office/powerpoint/2010/main">
    <mc:Choice Requires="p14">
      <p:transition spd="slow" p14:dur="2000" advClick="0" advTm="628"/>
    </mc:Choice>
    <mc:Fallback xmlns="">
      <p:transition spd="slow" advClick="0" advTm="628"/>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 – FUTURE QUESTIONS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102</a:t>
            </a:fld>
            <a:endParaRPr lang="de-DE" dirty="0"/>
          </a:p>
        </p:txBody>
      </p:sp>
      <p:sp>
        <p:nvSpPr>
          <p:cNvPr id="2" name="Content Placeholder 2">
            <a:extLst>
              <a:ext uri="{FF2B5EF4-FFF2-40B4-BE49-F238E27FC236}">
                <a16:creationId xmlns:a16="http://schemas.microsoft.com/office/drawing/2014/main" id="{8D952A58-7D2F-C9F8-636A-61BC1931F191}"/>
              </a:ext>
            </a:extLst>
          </p:cNvPr>
          <p:cNvSpPr txBox="1">
            <a:spLocks/>
          </p:cNvSpPr>
          <p:nvPr/>
        </p:nvSpPr>
        <p:spPr>
          <a:xfrm>
            <a:off x="216591" y="1001590"/>
            <a:ext cx="7162403" cy="3953182"/>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00100" lvl="1" indent="-342900">
              <a:spcAft>
                <a:spcPts val="600"/>
              </a:spcAft>
              <a:buFont typeface="+mj-lt"/>
              <a:buAutoNum type="arabicPeriod"/>
            </a:pPr>
            <a:r>
              <a:rPr lang="en-US" sz="2000" b="1" dirty="0">
                <a:latin typeface="Helvetica"/>
                <a:cs typeface="Helvetica"/>
              </a:rPr>
              <a:t>How will pool-specific decomposition rates change? </a:t>
            </a:r>
            <a:r>
              <a:rPr lang="en-US" sz="2000" i="1" dirty="0">
                <a:latin typeface="Helvetica"/>
                <a:cs typeface="Helvetica"/>
              </a:rPr>
              <a:t>(For example, increases in turnover of the fast pool, but not the slow pool)</a:t>
            </a:r>
          </a:p>
          <a:p>
            <a:pPr marL="1200150" lvl="2" indent="-342900">
              <a:spcAft>
                <a:spcPts val="600"/>
              </a:spcAft>
              <a:buFont typeface="Wingdings" pitchFamily="2" charset="2"/>
              <a:buChar char="Ø"/>
            </a:pPr>
            <a:r>
              <a:rPr lang="en-US" sz="1600" i="1" dirty="0">
                <a:latin typeface="Helvetica"/>
                <a:cs typeface="Helvetica"/>
              </a:rPr>
              <a:t>Further fractionation of density fractions could help answer this question</a:t>
            </a:r>
          </a:p>
          <a:p>
            <a:pPr marL="800100" lvl="1" indent="-342900">
              <a:spcAft>
                <a:spcPts val="600"/>
              </a:spcAft>
              <a:buFont typeface="+mj-lt"/>
              <a:buAutoNum type="arabicPeriod"/>
            </a:pPr>
            <a:r>
              <a:rPr lang="en-US" sz="2000" b="1" dirty="0">
                <a:latin typeface="Helvetica"/>
                <a:cs typeface="Helvetica"/>
              </a:rPr>
              <a:t>What will happen to current “warm” climate sites?</a:t>
            </a:r>
          </a:p>
          <a:p>
            <a:pPr marL="1200150" lvl="2" indent="-342900">
              <a:spcAft>
                <a:spcPts val="600"/>
              </a:spcAft>
              <a:buFont typeface="Wingdings" pitchFamily="2" charset="2"/>
              <a:buChar char="Ø"/>
            </a:pPr>
            <a:r>
              <a:rPr lang="en-US" sz="1600" i="1" dirty="0">
                <a:latin typeface="Helvetica"/>
                <a:cs typeface="Helvetica"/>
              </a:rPr>
              <a:t>Expand the range of sites considered to included warmer climate site</a:t>
            </a:r>
          </a:p>
          <a:p>
            <a:pPr marL="914400" lvl="1" indent="-457200">
              <a:spcAft>
                <a:spcPts val="600"/>
              </a:spcAft>
              <a:buFont typeface="+mj-lt"/>
              <a:buAutoNum type="arabicPeriod"/>
            </a:pPr>
            <a:r>
              <a:rPr lang="en-US" sz="2000" b="1" dirty="0">
                <a:latin typeface="Helvetica"/>
                <a:cs typeface="Helvetica"/>
              </a:rPr>
              <a:t>What about soil C in deeper layers?</a:t>
            </a:r>
          </a:p>
          <a:p>
            <a:pPr marL="1314450" lvl="2" indent="-457200">
              <a:spcAft>
                <a:spcPts val="600"/>
              </a:spcAft>
              <a:buFont typeface="Wingdings" pitchFamily="2" charset="2"/>
              <a:buChar char="Ø"/>
            </a:pPr>
            <a:r>
              <a:rPr lang="en-US" sz="1600" i="1" dirty="0">
                <a:latin typeface="Helvetica"/>
                <a:cs typeface="Helvetica"/>
              </a:rPr>
              <a:t>Find archives with deeper samples</a:t>
            </a:r>
          </a:p>
          <a:p>
            <a:pPr marL="1314450" lvl="2" indent="-457200">
              <a:spcAft>
                <a:spcPts val="600"/>
              </a:spcAft>
              <a:buFont typeface="Wingdings" pitchFamily="2" charset="2"/>
              <a:buChar char="Ø"/>
            </a:pPr>
            <a:r>
              <a:rPr lang="en-US" sz="1600" i="1" dirty="0">
                <a:latin typeface="Helvetica"/>
                <a:cs typeface="Helvetica"/>
              </a:rPr>
              <a:t>New soil warming experiments</a:t>
            </a:r>
          </a:p>
        </p:txBody>
      </p:sp>
    </p:spTree>
    <p:extLst>
      <p:ext uri="{BB962C8B-B14F-4D97-AF65-F5344CB8AC3E}">
        <p14:creationId xmlns:p14="http://schemas.microsoft.com/office/powerpoint/2010/main" val="967299593"/>
      </p:ext>
    </p:extLst>
  </p:cSld>
  <p:clrMapOvr>
    <a:masterClrMapping/>
  </p:clrMapOvr>
  <mc:AlternateContent xmlns:mc="http://schemas.openxmlformats.org/markup-compatibility/2006" xmlns:p14="http://schemas.microsoft.com/office/powerpoint/2010/main">
    <mc:Choice Requires="p14">
      <p:transition spd="slow" p14:dur="2000" advClick="0" advTm="414"/>
    </mc:Choice>
    <mc:Fallback xmlns="">
      <p:transition spd="slow" advClick="0" advTm="414"/>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8" name="Content Placeholder 2"/>
          <p:cNvSpPr txBox="1">
            <a:spLocks/>
          </p:cNvSpPr>
          <p:nvPr/>
        </p:nvSpPr>
        <p:spPr>
          <a:xfrm>
            <a:off x="474870" y="1057298"/>
            <a:ext cx="8211930" cy="4111050"/>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en-US" sz="2400" b="1" dirty="0">
                <a:latin typeface="Helvetica"/>
                <a:cs typeface="Helvetica"/>
              </a:rPr>
              <a:t>Soil mineralogy is critical for explaining ages &amp; transit times – temperature alone is inadequate</a:t>
            </a:r>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CONCLUSIONS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103</a:t>
            </a:fld>
            <a:endParaRPr lang="de-DE" dirty="0"/>
          </a:p>
        </p:txBody>
      </p:sp>
    </p:spTree>
    <p:extLst>
      <p:ext uri="{BB962C8B-B14F-4D97-AF65-F5344CB8AC3E}">
        <p14:creationId xmlns:p14="http://schemas.microsoft.com/office/powerpoint/2010/main" val="2031146157"/>
      </p:ext>
    </p:extLst>
  </p:cSld>
  <p:clrMapOvr>
    <a:masterClrMapping/>
  </p:clrMapOvr>
  <mc:AlternateContent xmlns:mc="http://schemas.openxmlformats.org/markup-compatibility/2006" xmlns:p14="http://schemas.microsoft.com/office/powerpoint/2010/main">
    <mc:Choice Requires="p14">
      <p:transition spd="slow" p14:dur="2000" advClick="0" advTm="3147"/>
    </mc:Choice>
    <mc:Fallback xmlns="">
      <p:transition spd="slow" advClick="0" advTm="3147"/>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057301"/>
            <a:ext cx="8673404" cy="4239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8" name="Content Placeholder 2"/>
          <p:cNvSpPr txBox="1">
            <a:spLocks/>
          </p:cNvSpPr>
          <p:nvPr/>
        </p:nvSpPr>
        <p:spPr>
          <a:xfrm>
            <a:off x="474870" y="1057298"/>
            <a:ext cx="8211930" cy="4111050"/>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en-US" sz="2400" b="1" i="1" dirty="0">
                <a:solidFill>
                  <a:schemeClr val="bg1">
                    <a:lumMod val="75000"/>
                  </a:schemeClr>
                </a:solidFill>
                <a:latin typeface="Helvetica"/>
                <a:cs typeface="Helvetica"/>
              </a:rPr>
              <a:t>Soil mineralogy is critical for explaining ages &amp; transit times – temperature alone is inadequate</a:t>
            </a:r>
          </a:p>
          <a:p>
            <a:pPr>
              <a:spcAft>
                <a:spcPts val="600"/>
              </a:spcAft>
            </a:pPr>
            <a:r>
              <a:rPr lang="en-US" sz="2400" b="1" dirty="0">
                <a:latin typeface="Helvetica"/>
                <a:cs typeface="Helvetica"/>
              </a:rPr>
              <a:t>Transit time temperature sensitivity is moderated by mineralogical factors, i.e., mineral control matters for fast cycling soil C, too</a:t>
            </a:r>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defTabSz="457200">
              <a:spcBef>
                <a:spcPts val="0"/>
              </a:spcBef>
            </a:pPr>
            <a:r>
              <a:rPr lang="en-US" sz="3600" b="1" dirty="0">
                <a:solidFill>
                  <a:schemeClr val="bg1"/>
                </a:solidFill>
                <a:latin typeface="Verdana"/>
                <a:cs typeface="Verdana"/>
              </a:rPr>
              <a:t>CONCLUSIONS</a:t>
            </a:r>
            <a:endParaRPr lang="en-US" sz="3600" b="1" dirty="0">
              <a:solidFill>
                <a:prstClr val="white"/>
              </a:solidFill>
              <a:latin typeface="Verdana"/>
              <a:ea typeface="+mn-ea"/>
              <a:cs typeface="Verdana"/>
            </a:endParaRP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104</a:t>
            </a:fld>
            <a:endParaRPr lang="de-DE" dirty="0"/>
          </a:p>
        </p:txBody>
      </p:sp>
    </p:spTree>
    <p:extLst>
      <p:ext uri="{BB962C8B-B14F-4D97-AF65-F5344CB8AC3E}">
        <p14:creationId xmlns:p14="http://schemas.microsoft.com/office/powerpoint/2010/main" val="41654993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057301"/>
            <a:ext cx="8673404" cy="4239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8" name="Content Placeholder 2"/>
          <p:cNvSpPr txBox="1">
            <a:spLocks/>
          </p:cNvSpPr>
          <p:nvPr/>
        </p:nvSpPr>
        <p:spPr>
          <a:xfrm>
            <a:off x="474870" y="1057298"/>
            <a:ext cx="8211930" cy="4111050"/>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en-US" sz="2400" b="1" i="1" dirty="0">
                <a:solidFill>
                  <a:schemeClr val="bg1">
                    <a:lumMod val="75000"/>
                  </a:schemeClr>
                </a:solidFill>
                <a:latin typeface="Helvetica"/>
                <a:cs typeface="Helvetica"/>
              </a:rPr>
              <a:t>Soil mineralogy is critical for explaining ages &amp; transit times – temperature alone is inadequate</a:t>
            </a:r>
          </a:p>
          <a:p>
            <a:pPr>
              <a:spcAft>
                <a:spcPts val="600"/>
              </a:spcAft>
            </a:pPr>
            <a:r>
              <a:rPr lang="en-US" sz="2400" b="1" i="1" dirty="0">
                <a:solidFill>
                  <a:schemeClr val="bg1">
                    <a:lumMod val="75000"/>
                  </a:schemeClr>
                </a:solidFill>
                <a:latin typeface="Helvetica"/>
                <a:cs typeface="Helvetica"/>
              </a:rPr>
              <a:t>Transit time temperature sensitivity is moderated by mineralogical factors, i.e., mineral control matters for fast cycling soil C, too</a:t>
            </a:r>
          </a:p>
          <a:p>
            <a:pPr>
              <a:spcAft>
                <a:spcPts val="600"/>
              </a:spcAft>
            </a:pPr>
            <a:r>
              <a:rPr lang="en-US" sz="2400" b="1" dirty="0">
                <a:latin typeface="Helvetica"/>
                <a:cs typeface="Helvetica"/>
              </a:rPr>
              <a:t>Distributions of ages and transit times are more informative than means</a:t>
            </a:r>
            <a:endParaRPr lang="en-US" sz="2000" b="1" dirty="0">
              <a:latin typeface="Helvetica"/>
              <a:cs typeface="Helvetica"/>
            </a:endParaRPr>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defTabSz="457200">
              <a:spcBef>
                <a:spcPts val="0"/>
              </a:spcBef>
            </a:pPr>
            <a:r>
              <a:rPr lang="en-US" sz="3600" b="1" dirty="0">
                <a:solidFill>
                  <a:schemeClr val="bg1"/>
                </a:solidFill>
                <a:latin typeface="Verdana"/>
                <a:cs typeface="Verdana"/>
              </a:rPr>
              <a:t>CONCLUSIONS</a:t>
            </a:r>
            <a:endParaRPr lang="en-US" sz="3600" b="1" dirty="0">
              <a:solidFill>
                <a:prstClr val="white"/>
              </a:solidFill>
              <a:latin typeface="Verdana"/>
              <a:ea typeface="+mn-ea"/>
              <a:cs typeface="Verdana"/>
            </a:endParaRP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105</a:t>
            </a:fld>
            <a:endParaRPr lang="de-DE" dirty="0"/>
          </a:p>
        </p:txBody>
      </p:sp>
    </p:spTree>
    <p:extLst>
      <p:ext uri="{BB962C8B-B14F-4D97-AF65-F5344CB8AC3E}">
        <p14:creationId xmlns:p14="http://schemas.microsoft.com/office/powerpoint/2010/main" val="11803349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057301"/>
            <a:ext cx="8673404" cy="4239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8" name="Content Placeholder 2"/>
          <p:cNvSpPr txBox="1">
            <a:spLocks/>
          </p:cNvSpPr>
          <p:nvPr/>
        </p:nvSpPr>
        <p:spPr>
          <a:xfrm>
            <a:off x="474870" y="1057297"/>
            <a:ext cx="8211930" cy="4490897"/>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en-US" sz="2400" b="1" i="1" dirty="0">
                <a:solidFill>
                  <a:schemeClr val="bg1">
                    <a:lumMod val="75000"/>
                  </a:schemeClr>
                </a:solidFill>
                <a:latin typeface="Helvetica"/>
                <a:cs typeface="Helvetica"/>
              </a:rPr>
              <a:t>Soil mineralogy is critical for explaining ages &amp; transit times – temperature alone is inadequate</a:t>
            </a:r>
          </a:p>
          <a:p>
            <a:pPr>
              <a:spcAft>
                <a:spcPts val="600"/>
              </a:spcAft>
            </a:pPr>
            <a:r>
              <a:rPr lang="en-US" sz="2400" b="1" i="1" dirty="0">
                <a:solidFill>
                  <a:schemeClr val="bg1">
                    <a:lumMod val="75000"/>
                  </a:schemeClr>
                </a:solidFill>
                <a:latin typeface="Helvetica"/>
                <a:cs typeface="Helvetica"/>
              </a:rPr>
              <a:t>Transit time temperature sensitivity is moderated by mineralogical factors, i.e., mineral control matters for fast cycling soil C, too</a:t>
            </a:r>
          </a:p>
          <a:p>
            <a:pPr>
              <a:spcAft>
                <a:spcPts val="600"/>
              </a:spcAft>
            </a:pPr>
            <a:r>
              <a:rPr lang="en-US" sz="2400" b="1" i="1" dirty="0">
                <a:solidFill>
                  <a:schemeClr val="bg1">
                    <a:lumMod val="75000"/>
                  </a:schemeClr>
                </a:solidFill>
                <a:latin typeface="Helvetica"/>
                <a:cs typeface="Helvetica"/>
              </a:rPr>
              <a:t>Distributions of ages and transit times are more informative than means </a:t>
            </a:r>
          </a:p>
          <a:p>
            <a:pPr>
              <a:spcAft>
                <a:spcPts val="600"/>
              </a:spcAft>
            </a:pPr>
            <a:r>
              <a:rPr lang="en-US" sz="2400" b="1" dirty="0">
                <a:latin typeface="Helvetica"/>
                <a:cs typeface="Helvetica"/>
              </a:rPr>
              <a:t>Partitioning fast and slowly cycling mineral-associated soil C pools could improve predictions of future changes in soil C stocks</a:t>
            </a:r>
            <a:endParaRPr lang="en-US" sz="2000" b="1" dirty="0">
              <a:latin typeface="Helvetica"/>
              <a:cs typeface="Helvetica"/>
            </a:endParaRPr>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defTabSz="457200">
              <a:spcBef>
                <a:spcPts val="0"/>
              </a:spcBef>
            </a:pPr>
            <a:r>
              <a:rPr lang="en-US" sz="3600" b="1" dirty="0">
                <a:solidFill>
                  <a:schemeClr val="bg1"/>
                </a:solidFill>
                <a:latin typeface="Verdana"/>
                <a:cs typeface="Verdana"/>
              </a:rPr>
              <a:t>CONCLUSIONS</a:t>
            </a:r>
            <a:endParaRPr lang="en-US" sz="3600" b="1" dirty="0">
              <a:solidFill>
                <a:prstClr val="white"/>
              </a:solidFill>
              <a:latin typeface="Verdana"/>
              <a:ea typeface="+mn-ea"/>
              <a:cs typeface="Verdana"/>
            </a:endParaRP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106</a:t>
            </a:fld>
            <a:endParaRPr lang="de-DE" dirty="0"/>
          </a:p>
        </p:txBody>
      </p:sp>
    </p:spTree>
    <p:extLst>
      <p:ext uri="{BB962C8B-B14F-4D97-AF65-F5344CB8AC3E}">
        <p14:creationId xmlns:p14="http://schemas.microsoft.com/office/powerpoint/2010/main" val="2800546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a:spLocks/>
          </p:cNvSpPr>
          <p:nvPr/>
        </p:nvSpPr>
        <p:spPr>
          <a:xfrm>
            <a:off x="2436520" y="1745597"/>
            <a:ext cx="4242740" cy="1839671"/>
          </a:xfrm>
          <a:prstGeom prst="rect">
            <a:avLst/>
          </a:prstGeom>
          <a:solidFill>
            <a:srgbClr val="0D6C66"/>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4000" b="1" dirty="0" err="1">
                <a:solidFill>
                  <a:schemeClr val="bg1"/>
                </a:solidFill>
                <a:latin typeface="Verdana"/>
                <a:cs typeface="Verdana"/>
              </a:rPr>
              <a:t>DeepSoil</a:t>
            </a:r>
            <a:r>
              <a:rPr lang="en-US" sz="4000" b="1" dirty="0">
                <a:solidFill>
                  <a:schemeClr val="bg1"/>
                </a:solidFill>
                <a:latin typeface="Verdana"/>
                <a:cs typeface="Verdana"/>
              </a:rPr>
              <a:t> 2100 &amp; SWEDDIE</a:t>
            </a:r>
            <a:endParaRPr lang="en-US" sz="3200" b="1" dirty="0">
              <a:solidFill>
                <a:schemeClr val="bg1"/>
              </a:solidFill>
              <a:latin typeface="Verdana"/>
              <a:cs typeface="Verdana"/>
            </a:endParaRPr>
          </a:p>
        </p:txBody>
      </p:sp>
      <p:sp>
        <p:nvSpPr>
          <p:cNvPr id="2"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107</a:t>
            </a:fld>
            <a:endParaRPr lang="de-DE" dirty="0"/>
          </a:p>
        </p:txBody>
      </p:sp>
    </p:spTree>
    <p:extLst>
      <p:ext uri="{BB962C8B-B14F-4D97-AF65-F5344CB8AC3E}">
        <p14:creationId xmlns:p14="http://schemas.microsoft.com/office/powerpoint/2010/main" val="1125981007"/>
      </p:ext>
    </p:extLst>
  </p:cSld>
  <p:clrMapOvr>
    <a:masterClrMapping/>
  </p:clrMapOvr>
  <mc:AlternateContent xmlns:mc="http://schemas.openxmlformats.org/markup-compatibility/2006" xmlns:p14="http://schemas.microsoft.com/office/powerpoint/2010/main">
    <mc:Choice Requires="p14">
      <p:transition spd="slow" p14:dur="2000" advClick="0" advTm="2283"/>
    </mc:Choice>
    <mc:Fallback xmlns="">
      <p:transition spd="slow" advClick="0" advTm="2283"/>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WHAT IS </a:t>
            </a:r>
            <a:r>
              <a:rPr lang="en-US" sz="3600" b="1" dirty="0" err="1">
                <a:solidFill>
                  <a:schemeClr val="bg1"/>
                </a:solidFill>
                <a:latin typeface="Verdana"/>
                <a:cs typeface="Verdana"/>
              </a:rPr>
              <a:t>DeepSoil</a:t>
            </a:r>
            <a:r>
              <a:rPr lang="en-US" sz="3600" b="1" dirty="0">
                <a:solidFill>
                  <a:schemeClr val="bg1"/>
                </a:solidFill>
                <a:latin typeface="Verdana"/>
                <a:cs typeface="Verdana"/>
              </a:rPr>
              <a:t> 2100?</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108</a:t>
            </a:fld>
            <a:endParaRPr lang="de-DE" dirty="0"/>
          </a:p>
        </p:txBody>
      </p:sp>
      <p:sp>
        <p:nvSpPr>
          <p:cNvPr id="5" name="TextBox 4">
            <a:extLst>
              <a:ext uri="{FF2B5EF4-FFF2-40B4-BE49-F238E27FC236}">
                <a16:creationId xmlns:a16="http://schemas.microsoft.com/office/drawing/2014/main" id="{256B2FFC-3BB6-F9A1-0B15-DB39E741E736}"/>
              </a:ext>
            </a:extLst>
          </p:cNvPr>
          <p:cNvSpPr txBox="1"/>
          <p:nvPr/>
        </p:nvSpPr>
        <p:spPr>
          <a:xfrm>
            <a:off x="611482" y="1389003"/>
            <a:ext cx="8004198" cy="1077218"/>
          </a:xfrm>
          <a:prstGeom prst="rect">
            <a:avLst/>
          </a:prstGeom>
          <a:noFill/>
        </p:spPr>
        <p:txBody>
          <a:bodyPr wrap="square" rtlCol="0">
            <a:spAutoFit/>
          </a:bodyPr>
          <a:lstStyle/>
          <a:p>
            <a:pPr marL="514350" indent="-514350">
              <a:buFont typeface="Arial" panose="020B0604020202020204" pitchFamily="34" charset="0"/>
              <a:buChar char="•"/>
            </a:pPr>
            <a:r>
              <a:rPr lang="en-US" sz="3200" b="1" dirty="0" err="1">
                <a:solidFill>
                  <a:schemeClr val="tx1">
                    <a:lumMod val="65000"/>
                    <a:lumOff val="35000"/>
                  </a:schemeClr>
                </a:solidFill>
                <a:latin typeface="Helvetica"/>
                <a:cs typeface="Helvetica"/>
              </a:rPr>
              <a:t>DeepSoil</a:t>
            </a:r>
            <a:r>
              <a:rPr lang="en-US" sz="3200" b="1" dirty="0">
                <a:solidFill>
                  <a:schemeClr val="tx1">
                    <a:lumMod val="65000"/>
                    <a:lumOff val="35000"/>
                  </a:schemeClr>
                </a:solidFill>
                <a:latin typeface="Helvetica"/>
                <a:cs typeface="Helvetica"/>
              </a:rPr>
              <a:t> 2100: Global network of whole soil warming experiments</a:t>
            </a:r>
          </a:p>
        </p:txBody>
      </p:sp>
    </p:spTree>
    <p:extLst>
      <p:ext uri="{BB962C8B-B14F-4D97-AF65-F5344CB8AC3E}">
        <p14:creationId xmlns:p14="http://schemas.microsoft.com/office/powerpoint/2010/main" val="30870384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WHAT IS SWEDDIE?</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109</a:t>
            </a:fld>
            <a:endParaRPr lang="de-DE" dirty="0"/>
          </a:p>
        </p:txBody>
      </p:sp>
      <p:sp>
        <p:nvSpPr>
          <p:cNvPr id="5" name="TextBox 4">
            <a:extLst>
              <a:ext uri="{FF2B5EF4-FFF2-40B4-BE49-F238E27FC236}">
                <a16:creationId xmlns:a16="http://schemas.microsoft.com/office/drawing/2014/main" id="{256B2FFC-3BB6-F9A1-0B15-DB39E741E736}"/>
              </a:ext>
            </a:extLst>
          </p:cNvPr>
          <p:cNvSpPr txBox="1"/>
          <p:nvPr/>
        </p:nvSpPr>
        <p:spPr>
          <a:xfrm>
            <a:off x="611482" y="1389003"/>
            <a:ext cx="8004198" cy="2554545"/>
          </a:xfrm>
          <a:prstGeom prst="rect">
            <a:avLst/>
          </a:prstGeom>
          <a:noFill/>
        </p:spPr>
        <p:txBody>
          <a:bodyPr wrap="square" rtlCol="0">
            <a:spAutoFit/>
          </a:bodyPr>
          <a:lstStyle/>
          <a:p>
            <a:pPr marL="514350" indent="-514350">
              <a:buFont typeface="Arial" panose="020B0604020202020204" pitchFamily="34" charset="0"/>
              <a:buChar char="•"/>
            </a:pPr>
            <a:r>
              <a:rPr lang="en-US" sz="3200" b="1" i="1" dirty="0" err="1">
                <a:solidFill>
                  <a:schemeClr val="bg1">
                    <a:lumMod val="65000"/>
                  </a:schemeClr>
                </a:solidFill>
                <a:latin typeface="Helvetica"/>
                <a:cs typeface="Helvetica"/>
              </a:rPr>
              <a:t>DeepSoil</a:t>
            </a:r>
            <a:r>
              <a:rPr lang="en-US" sz="3200" b="1" i="1" dirty="0">
                <a:solidFill>
                  <a:schemeClr val="bg1">
                    <a:lumMod val="65000"/>
                  </a:schemeClr>
                </a:solidFill>
                <a:latin typeface="Helvetica"/>
                <a:cs typeface="Helvetica"/>
              </a:rPr>
              <a:t> 2100: Global network of whole soil warming experiments</a:t>
            </a:r>
          </a:p>
          <a:p>
            <a:pPr marL="514350" indent="-514350">
              <a:buFont typeface="Arial" panose="020B0604020202020204" pitchFamily="34" charset="0"/>
              <a:buChar char="•"/>
            </a:pPr>
            <a:r>
              <a:rPr lang="en-US" sz="3200" b="1" dirty="0">
                <a:solidFill>
                  <a:schemeClr val="tx1">
                    <a:lumMod val="65000"/>
                    <a:lumOff val="35000"/>
                  </a:schemeClr>
                </a:solidFill>
                <a:latin typeface="Helvetica"/>
                <a:cs typeface="Helvetica"/>
              </a:rPr>
              <a:t>SWEDDIE: Soil Warming Experiment to Depth Data Integration Effort (a database)</a:t>
            </a:r>
          </a:p>
        </p:txBody>
      </p:sp>
      <p:grpSp>
        <p:nvGrpSpPr>
          <p:cNvPr id="2" name="Group 1">
            <a:extLst>
              <a:ext uri="{FF2B5EF4-FFF2-40B4-BE49-F238E27FC236}">
                <a16:creationId xmlns:a16="http://schemas.microsoft.com/office/drawing/2014/main" id="{CE1D4D44-C5FD-6413-E52A-3D214801F981}"/>
              </a:ext>
            </a:extLst>
          </p:cNvPr>
          <p:cNvGrpSpPr>
            <a:grpSpLocks noChangeAspect="1"/>
          </p:cNvGrpSpPr>
          <p:nvPr/>
        </p:nvGrpSpPr>
        <p:grpSpPr>
          <a:xfrm>
            <a:off x="4476350" y="3465760"/>
            <a:ext cx="1476000" cy="1478045"/>
            <a:chOff x="1244750" y="716360"/>
            <a:chExt cx="3312496" cy="3317092"/>
          </a:xfrm>
        </p:grpSpPr>
        <p:grpSp>
          <p:nvGrpSpPr>
            <p:cNvPr id="4" name="Group 3">
              <a:extLst>
                <a:ext uri="{FF2B5EF4-FFF2-40B4-BE49-F238E27FC236}">
                  <a16:creationId xmlns:a16="http://schemas.microsoft.com/office/drawing/2014/main" id="{F1E6CC59-C568-7517-A7A4-61583211F28A}"/>
                </a:ext>
              </a:extLst>
            </p:cNvPr>
            <p:cNvGrpSpPr/>
            <p:nvPr/>
          </p:nvGrpSpPr>
          <p:grpSpPr>
            <a:xfrm>
              <a:off x="2434751" y="2220854"/>
              <a:ext cx="340088" cy="153768"/>
              <a:chOff x="1947982" y="2225794"/>
              <a:chExt cx="340088" cy="153768"/>
            </a:xfrm>
          </p:grpSpPr>
          <p:grpSp>
            <p:nvGrpSpPr>
              <p:cNvPr id="41" name="Group 40">
                <a:extLst>
                  <a:ext uri="{FF2B5EF4-FFF2-40B4-BE49-F238E27FC236}">
                    <a16:creationId xmlns:a16="http://schemas.microsoft.com/office/drawing/2014/main" id="{A7C50547-DDFC-640A-33D8-2F875552BA32}"/>
                  </a:ext>
                </a:extLst>
              </p:cNvPr>
              <p:cNvGrpSpPr/>
              <p:nvPr/>
            </p:nvGrpSpPr>
            <p:grpSpPr>
              <a:xfrm>
                <a:off x="2171058" y="2235776"/>
                <a:ext cx="117012" cy="143343"/>
                <a:chOff x="11132016" y="8340596"/>
                <a:chExt cx="63223" cy="93543"/>
              </a:xfrm>
            </p:grpSpPr>
            <p:sp>
              <p:nvSpPr>
                <p:cNvPr id="54" name="Oval 53">
                  <a:extLst>
                    <a:ext uri="{FF2B5EF4-FFF2-40B4-BE49-F238E27FC236}">
                      <a16:creationId xmlns:a16="http://schemas.microsoft.com/office/drawing/2014/main" id="{B902F85E-1AD5-BF1A-8479-C4985B34E6D1}"/>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8DF6BE2-E49F-E2DB-71C8-7B9B54390239}"/>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A00B50F-9859-C34A-F79E-1652A8584A01}"/>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7" name="Oval 56">
                  <a:extLst>
                    <a:ext uri="{FF2B5EF4-FFF2-40B4-BE49-F238E27FC236}">
                      <a16:creationId xmlns:a16="http://schemas.microsoft.com/office/drawing/2014/main" id="{F975F720-DA5E-A91C-2E6D-5818872D1147}"/>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FA5E1DE-8855-2242-B08E-2C16B3459E93}"/>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51B577A7-A9E7-FF33-B015-D905C0250CFE}"/>
                  </a:ext>
                </a:extLst>
              </p:cNvPr>
              <p:cNvGrpSpPr/>
              <p:nvPr/>
            </p:nvGrpSpPr>
            <p:grpSpPr>
              <a:xfrm>
                <a:off x="1947982" y="2236219"/>
                <a:ext cx="117012" cy="143343"/>
                <a:chOff x="11132016" y="8340596"/>
                <a:chExt cx="63223" cy="93543"/>
              </a:xfrm>
            </p:grpSpPr>
            <p:sp>
              <p:nvSpPr>
                <p:cNvPr id="49" name="Oval 48">
                  <a:extLst>
                    <a:ext uri="{FF2B5EF4-FFF2-40B4-BE49-F238E27FC236}">
                      <a16:creationId xmlns:a16="http://schemas.microsoft.com/office/drawing/2014/main" id="{04D30816-263C-B858-90B5-340D70C5C0C3}"/>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5E0A76E-A070-D3C0-42D6-62E68D078564}"/>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D273D04-102C-C5E9-6C9F-EA95D3EF531C}"/>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2" name="Oval 51">
                  <a:extLst>
                    <a:ext uri="{FF2B5EF4-FFF2-40B4-BE49-F238E27FC236}">
                      <a16:creationId xmlns:a16="http://schemas.microsoft.com/office/drawing/2014/main" id="{281FCD02-3FF4-63A1-6AED-AB5DEF932F22}"/>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A71CE3D-C803-22DD-1FC7-F7C55457AFC7}"/>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1F980DB3-753B-5818-80D1-7B87FF0E0CBA}"/>
                  </a:ext>
                </a:extLst>
              </p:cNvPr>
              <p:cNvGrpSpPr/>
              <p:nvPr/>
            </p:nvGrpSpPr>
            <p:grpSpPr>
              <a:xfrm>
                <a:off x="2056137" y="2225794"/>
                <a:ext cx="117012" cy="143343"/>
                <a:chOff x="11132016" y="8340596"/>
                <a:chExt cx="63223" cy="93543"/>
              </a:xfrm>
            </p:grpSpPr>
            <p:sp>
              <p:nvSpPr>
                <p:cNvPr id="44" name="Oval 43">
                  <a:extLst>
                    <a:ext uri="{FF2B5EF4-FFF2-40B4-BE49-F238E27FC236}">
                      <a16:creationId xmlns:a16="http://schemas.microsoft.com/office/drawing/2014/main" id="{DB24F17C-537C-8C97-1F8E-385FF8611D3C}"/>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F398733-BA94-40E6-4A4F-BF6F7B268CAF}"/>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609A702-A98C-82E8-0D79-230466268C7E}"/>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8B132641-C7E9-2495-5544-8D2699BBD88C}"/>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9BB409C-3368-7B15-026F-BF2B70EBBE4B}"/>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Pie 5">
              <a:extLst>
                <a:ext uri="{FF2B5EF4-FFF2-40B4-BE49-F238E27FC236}">
                  <a16:creationId xmlns:a16="http://schemas.microsoft.com/office/drawing/2014/main" id="{1FDF9284-1A0E-7C86-0986-A62E7C056DDF}"/>
                </a:ext>
              </a:extLst>
            </p:cNvPr>
            <p:cNvSpPr/>
            <p:nvPr/>
          </p:nvSpPr>
          <p:spPr>
            <a:xfrm>
              <a:off x="1245247" y="721453"/>
              <a:ext cx="3311999" cy="3311999"/>
            </a:xfrm>
            <a:prstGeom prst="pie">
              <a:avLst>
                <a:gd name="adj1" fmla="val 0"/>
                <a:gd name="adj2" fmla="val 10800000"/>
              </a:avLst>
            </a:prstGeom>
            <a:gradFill>
              <a:gsLst>
                <a:gs pos="37000">
                  <a:srgbClr val="AF7E61"/>
                </a:gs>
                <a:gs pos="0">
                  <a:srgbClr val="6F6155"/>
                </a:gs>
                <a:gs pos="74000">
                  <a:srgbClr val="B18B6F"/>
                </a:gs>
                <a:gs pos="100000">
                  <a:srgbClr val="B18B6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04B73AA7-25E1-DF8E-5E3D-41134FF55E10}"/>
                </a:ext>
              </a:extLst>
            </p:cNvPr>
            <p:cNvGrpSpPr/>
            <p:nvPr/>
          </p:nvGrpSpPr>
          <p:grpSpPr>
            <a:xfrm>
              <a:off x="2302524" y="969054"/>
              <a:ext cx="1769363" cy="2132951"/>
              <a:chOff x="2302524" y="969054"/>
              <a:chExt cx="1769363" cy="2132951"/>
            </a:xfrm>
          </p:grpSpPr>
          <p:sp>
            <p:nvSpPr>
              <p:cNvPr id="32" name="Oval 31">
                <a:extLst>
                  <a:ext uri="{FF2B5EF4-FFF2-40B4-BE49-F238E27FC236}">
                    <a16:creationId xmlns:a16="http://schemas.microsoft.com/office/drawing/2014/main" id="{68600B31-EC5F-835B-8861-A057C9F29A7B}"/>
                  </a:ext>
                </a:extLst>
              </p:cNvPr>
              <p:cNvSpPr>
                <a:spLocks noChangeAspect="1"/>
              </p:cNvSpPr>
              <p:nvPr/>
            </p:nvSpPr>
            <p:spPr>
              <a:xfrm rot="2529660">
                <a:off x="3550961" y="2229336"/>
                <a:ext cx="291795" cy="110331"/>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EC363E-4B05-62E2-FE81-29294C2C3623}"/>
                  </a:ext>
                </a:extLst>
              </p:cNvPr>
              <p:cNvSpPr>
                <a:spLocks noChangeAspect="1"/>
              </p:cNvSpPr>
              <p:nvPr/>
            </p:nvSpPr>
            <p:spPr>
              <a:xfrm rot="7804769">
                <a:off x="3804922" y="2208777"/>
                <a:ext cx="241595" cy="133256"/>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9CC7CA8-00E2-159C-71C1-C6FBD31F9798}"/>
                  </a:ext>
                </a:extLst>
              </p:cNvPr>
              <p:cNvGrpSpPr/>
              <p:nvPr/>
            </p:nvGrpSpPr>
            <p:grpSpPr>
              <a:xfrm>
                <a:off x="2966558" y="969054"/>
                <a:ext cx="446044" cy="1419996"/>
                <a:chOff x="9089863" y="7722167"/>
                <a:chExt cx="241004" cy="926665"/>
              </a:xfrm>
            </p:grpSpPr>
            <p:sp>
              <p:nvSpPr>
                <p:cNvPr id="39" name="Rectangle 38">
                  <a:extLst>
                    <a:ext uri="{FF2B5EF4-FFF2-40B4-BE49-F238E27FC236}">
                      <a16:creationId xmlns:a16="http://schemas.microsoft.com/office/drawing/2014/main" id="{12516285-0EBE-876A-CF0B-6B5ACEE9BD98}"/>
                    </a:ext>
                  </a:extLst>
                </p:cNvPr>
                <p:cNvSpPr/>
                <p:nvPr/>
              </p:nvSpPr>
              <p:spPr>
                <a:xfrm>
                  <a:off x="9182581" y="8555047"/>
                  <a:ext cx="46893" cy="9378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35BAE0C0-A004-ECD8-DF2F-A162EAD1783C}"/>
                    </a:ext>
                  </a:extLst>
                </p:cNvPr>
                <p:cNvSpPr>
                  <a:spLocks/>
                </p:cNvSpPr>
                <p:nvPr/>
              </p:nvSpPr>
              <p:spPr>
                <a:xfrm>
                  <a:off x="9089863" y="7722167"/>
                  <a:ext cx="241004" cy="836433"/>
                </a:xfrm>
                <a:prstGeom prst="triangl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9B31D951-A8AA-69FB-B754-A079B230B999}"/>
                  </a:ext>
                </a:extLst>
              </p:cNvPr>
              <p:cNvCxnSpPr/>
              <p:nvPr/>
            </p:nvCxnSpPr>
            <p:spPr>
              <a:xfrm>
                <a:off x="2906027" y="2389050"/>
                <a:ext cx="0" cy="7129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7D333F-4B07-B201-6D57-15D0BDAFDA98}"/>
                  </a:ext>
                </a:extLst>
              </p:cNvPr>
              <p:cNvCxnSpPr/>
              <p:nvPr/>
            </p:nvCxnSpPr>
            <p:spPr>
              <a:xfrm>
                <a:off x="3494914" y="2389056"/>
                <a:ext cx="0" cy="7129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F9A4C29-E3DE-B731-2EB1-A1AFE32DDB44}"/>
                  </a:ext>
                </a:extLst>
              </p:cNvPr>
              <p:cNvCxnSpPr/>
              <p:nvPr/>
            </p:nvCxnSpPr>
            <p:spPr>
              <a:xfrm>
                <a:off x="2302524" y="2373687"/>
                <a:ext cx="0" cy="7129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C4E226-F928-050D-3FB2-9530069CB43F}"/>
                  </a:ext>
                </a:extLst>
              </p:cNvPr>
              <p:cNvCxnSpPr/>
              <p:nvPr/>
            </p:nvCxnSpPr>
            <p:spPr>
              <a:xfrm>
                <a:off x="4071887" y="2373687"/>
                <a:ext cx="0" cy="7129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8F7E82A8-1614-C3B8-67C5-A0908E9488A1}"/>
                </a:ext>
              </a:extLst>
            </p:cNvPr>
            <p:cNvSpPr>
              <a:spLocks noChangeAspect="1"/>
            </p:cNvSpPr>
            <p:nvPr/>
          </p:nvSpPr>
          <p:spPr>
            <a:xfrm>
              <a:off x="1244750" y="716360"/>
              <a:ext cx="3311999" cy="3311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BC2CF60-2C8E-EFE2-734C-18466EF9AEDA}"/>
                </a:ext>
              </a:extLst>
            </p:cNvPr>
            <p:cNvCxnSpPr/>
            <p:nvPr/>
          </p:nvCxnSpPr>
          <p:spPr>
            <a:xfrm>
              <a:off x="1714882" y="2373691"/>
              <a:ext cx="0" cy="71294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46EE9AE-2F08-F829-6C90-BA1A534A1940}"/>
                </a:ext>
              </a:extLst>
            </p:cNvPr>
            <p:cNvSpPr/>
            <p:nvPr/>
          </p:nvSpPr>
          <p:spPr>
            <a:xfrm>
              <a:off x="1692036" y="2309670"/>
              <a:ext cx="625332" cy="107168"/>
            </a:xfrm>
            <a:prstGeom prst="ellipse">
              <a:avLst/>
            </a:prstGeom>
            <a:solidFill>
              <a:srgbClr val="94B5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3523FE0-056A-6B7C-6CF9-704ADAEE0C9F}"/>
                </a:ext>
              </a:extLst>
            </p:cNvPr>
            <p:cNvGrpSpPr/>
            <p:nvPr/>
          </p:nvGrpSpPr>
          <p:grpSpPr>
            <a:xfrm>
              <a:off x="1829037" y="2198521"/>
              <a:ext cx="340088" cy="153768"/>
              <a:chOff x="1947982" y="2225794"/>
              <a:chExt cx="340088" cy="153768"/>
            </a:xfrm>
          </p:grpSpPr>
          <p:grpSp>
            <p:nvGrpSpPr>
              <p:cNvPr id="14" name="Group 13">
                <a:extLst>
                  <a:ext uri="{FF2B5EF4-FFF2-40B4-BE49-F238E27FC236}">
                    <a16:creationId xmlns:a16="http://schemas.microsoft.com/office/drawing/2014/main" id="{D36D6A40-7A2A-CB0D-0236-B6AF24112F08}"/>
                  </a:ext>
                </a:extLst>
              </p:cNvPr>
              <p:cNvGrpSpPr/>
              <p:nvPr/>
            </p:nvGrpSpPr>
            <p:grpSpPr>
              <a:xfrm>
                <a:off x="2171058" y="2235776"/>
                <a:ext cx="117012" cy="143343"/>
                <a:chOff x="11132016" y="8340596"/>
                <a:chExt cx="63223" cy="93543"/>
              </a:xfrm>
            </p:grpSpPr>
            <p:sp>
              <p:nvSpPr>
                <p:cNvPr id="27" name="Oval 26">
                  <a:extLst>
                    <a:ext uri="{FF2B5EF4-FFF2-40B4-BE49-F238E27FC236}">
                      <a16:creationId xmlns:a16="http://schemas.microsoft.com/office/drawing/2014/main" id="{DA6B01F3-3F7A-66CE-0E78-204C93AE5E31}"/>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6449A0B-9888-D6B3-24F2-918FF4D1F673}"/>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96D6B7-9037-2789-8024-B2C7C28ABCDD}"/>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0" name="Oval 29">
                  <a:extLst>
                    <a:ext uri="{FF2B5EF4-FFF2-40B4-BE49-F238E27FC236}">
                      <a16:creationId xmlns:a16="http://schemas.microsoft.com/office/drawing/2014/main" id="{08444101-84D6-E9A7-1FC5-97747B817621}"/>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697520-81E0-FD1E-5C16-D183CB65E7E5}"/>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AA64ECA-1F3B-7E04-A24D-BF8C8840893B}"/>
                  </a:ext>
                </a:extLst>
              </p:cNvPr>
              <p:cNvGrpSpPr/>
              <p:nvPr/>
            </p:nvGrpSpPr>
            <p:grpSpPr>
              <a:xfrm>
                <a:off x="1947982" y="2236219"/>
                <a:ext cx="117012" cy="143343"/>
                <a:chOff x="11132016" y="8340596"/>
                <a:chExt cx="63223" cy="93543"/>
              </a:xfrm>
            </p:grpSpPr>
            <p:sp>
              <p:nvSpPr>
                <p:cNvPr id="22" name="Oval 21">
                  <a:extLst>
                    <a:ext uri="{FF2B5EF4-FFF2-40B4-BE49-F238E27FC236}">
                      <a16:creationId xmlns:a16="http://schemas.microsoft.com/office/drawing/2014/main" id="{B02C1FF7-4F31-CC61-3F5C-C756ECBF0DE9}"/>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D08B6DA-60DF-D6B2-C381-DD46F15DD596}"/>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D0D9918-F249-51CC-1CE9-342EBFD79C11}"/>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5AB58C-F93D-DD0E-8C82-3301248107EE}"/>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724B23-A0F2-042D-683F-97BB534D303F}"/>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49593C0-FB2C-2121-E5C9-593799E3F8F7}"/>
                  </a:ext>
                </a:extLst>
              </p:cNvPr>
              <p:cNvGrpSpPr/>
              <p:nvPr/>
            </p:nvGrpSpPr>
            <p:grpSpPr>
              <a:xfrm>
                <a:off x="2056137" y="2225794"/>
                <a:ext cx="117012" cy="143343"/>
                <a:chOff x="11132016" y="8340596"/>
                <a:chExt cx="63223" cy="93543"/>
              </a:xfrm>
            </p:grpSpPr>
            <p:sp>
              <p:nvSpPr>
                <p:cNvPr id="17" name="Oval 16">
                  <a:extLst>
                    <a:ext uri="{FF2B5EF4-FFF2-40B4-BE49-F238E27FC236}">
                      <a16:creationId xmlns:a16="http://schemas.microsoft.com/office/drawing/2014/main" id="{7E6EE422-FACE-F0B9-0083-F3CB71F5E71F}"/>
                    </a:ext>
                  </a:extLst>
                </p:cNvPr>
                <p:cNvSpPr>
                  <a:spLocks/>
                </p:cNvSpPr>
                <p:nvPr/>
              </p:nvSpPr>
              <p:spPr>
                <a:xfrm rot="4749867" flipV="1">
                  <a:off x="11090616" y="8382330"/>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BDD153F-2675-11DD-C21A-35DF14153242}"/>
                    </a:ext>
                  </a:extLst>
                </p:cNvPr>
                <p:cNvSpPr>
                  <a:spLocks/>
                </p:cNvSpPr>
                <p:nvPr/>
              </p:nvSpPr>
              <p:spPr>
                <a:xfrm rot="4963092" flipV="1">
                  <a:off x="11106600" y="8385539"/>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F3D78FB-E7A6-9D10-8908-7483FCB7E85A}"/>
                    </a:ext>
                  </a:extLst>
                </p:cNvPr>
                <p:cNvSpPr>
                  <a:spLocks/>
                </p:cNvSpPr>
                <p:nvPr/>
              </p:nvSpPr>
              <p:spPr>
                <a:xfrm rot="5400000" flipV="1">
                  <a:off x="11118416" y="838199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Oval 19">
                  <a:extLst>
                    <a:ext uri="{FF2B5EF4-FFF2-40B4-BE49-F238E27FC236}">
                      <a16:creationId xmlns:a16="http://schemas.microsoft.com/office/drawing/2014/main" id="{2718C4C5-8C4D-6110-01F7-6684DC999ABF}"/>
                    </a:ext>
                  </a:extLst>
                </p:cNvPr>
                <p:cNvSpPr>
                  <a:spLocks/>
                </p:cNvSpPr>
                <p:nvPr/>
              </p:nvSpPr>
              <p:spPr>
                <a:xfrm rot="5820000" flipV="1">
                  <a:off x="11131756" y="8382426"/>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AC2EB95-AAFA-FB8E-F0B8-1880448AA60A}"/>
                    </a:ext>
                  </a:extLst>
                </p:cNvPr>
                <p:cNvSpPr>
                  <a:spLocks/>
                </p:cNvSpPr>
                <p:nvPr/>
              </p:nvSpPr>
              <p:spPr>
                <a:xfrm rot="6060000" flipV="1">
                  <a:off x="11146639" y="8383448"/>
                  <a:ext cx="90000" cy="7200"/>
                </a:xfrm>
                <a:prstGeom prst="ellipse">
                  <a:avLst/>
                </a:prstGeom>
                <a:solidFill>
                  <a:srgbClr val="61AF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489143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a:t>
            </a:fld>
            <a:endParaRPr lang="de-DE" dirty="0"/>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a:p>
            <a:pPr marL="457200" indent="-457200">
              <a:spcAft>
                <a:spcPts val="600"/>
              </a:spcAft>
              <a:buFont typeface="+mj-lt"/>
              <a:buAutoNum type="arabicParenR"/>
            </a:pPr>
            <a:r>
              <a:rPr lang="en-US" sz="2000" dirty="0">
                <a:latin typeface="Helvetica"/>
                <a:cs typeface="Helvetica"/>
              </a:rPr>
              <a:t>Temperature</a:t>
            </a:r>
          </a:p>
          <a:p>
            <a:pPr marL="457200" indent="-457200">
              <a:spcAft>
                <a:spcPts val="600"/>
              </a:spcAft>
              <a:buFont typeface="+mj-lt"/>
              <a:buAutoNum type="arabicParenR"/>
            </a:pPr>
            <a:endParaRPr lang="en-US" sz="2000" dirty="0">
              <a:latin typeface="Helvetica"/>
              <a:cs typeface="Helvetica"/>
            </a:endParaRP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11</a:t>
            </a:fld>
            <a:endParaRPr lang="de-DE" dirty="0"/>
          </a:p>
        </p:txBody>
      </p:sp>
    </p:spTree>
    <p:extLst>
      <p:ext uri="{BB962C8B-B14F-4D97-AF65-F5344CB8AC3E}">
        <p14:creationId xmlns:p14="http://schemas.microsoft.com/office/powerpoint/2010/main" val="383851979"/>
      </p:ext>
    </p:extLst>
  </p:cSld>
  <p:clrMapOvr>
    <a:masterClrMapping/>
  </p:clrMapOvr>
  <mc:AlternateContent xmlns:mc="http://schemas.openxmlformats.org/markup-compatibility/2006" xmlns:p14="http://schemas.microsoft.com/office/powerpoint/2010/main">
    <mc:Choice Requires="p14">
      <p:transition spd="slow" p14:dur="2000" advClick="0" advTm="16749"/>
    </mc:Choice>
    <mc:Fallback xmlns="">
      <p:transition spd="slow" advClick="0" advTm="16749"/>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WHAT IS SWEDDIE?</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110</a:t>
            </a:fld>
            <a:endParaRPr lang="de-DE" dirty="0"/>
          </a:p>
        </p:txBody>
      </p:sp>
      <p:sp>
        <p:nvSpPr>
          <p:cNvPr id="5" name="TextBox 4">
            <a:extLst>
              <a:ext uri="{FF2B5EF4-FFF2-40B4-BE49-F238E27FC236}">
                <a16:creationId xmlns:a16="http://schemas.microsoft.com/office/drawing/2014/main" id="{256B2FFC-3BB6-F9A1-0B15-DB39E741E736}"/>
              </a:ext>
            </a:extLst>
          </p:cNvPr>
          <p:cNvSpPr txBox="1"/>
          <p:nvPr/>
        </p:nvSpPr>
        <p:spPr>
          <a:xfrm>
            <a:off x="611482" y="1389003"/>
            <a:ext cx="8075318" cy="4031873"/>
          </a:xfrm>
          <a:prstGeom prst="rect">
            <a:avLst/>
          </a:prstGeom>
          <a:noFill/>
        </p:spPr>
        <p:txBody>
          <a:bodyPr wrap="square" rtlCol="0">
            <a:spAutoFit/>
          </a:bodyPr>
          <a:lstStyle/>
          <a:p>
            <a:pPr marL="514350" indent="-514350">
              <a:buFont typeface="Arial" panose="020B0604020202020204" pitchFamily="34" charset="0"/>
              <a:buChar char="•"/>
            </a:pPr>
            <a:r>
              <a:rPr lang="en-US" sz="3200" b="1" i="1" dirty="0" err="1">
                <a:solidFill>
                  <a:schemeClr val="bg1">
                    <a:lumMod val="65000"/>
                  </a:schemeClr>
                </a:solidFill>
                <a:latin typeface="Helvetica"/>
                <a:cs typeface="Helvetica"/>
              </a:rPr>
              <a:t>DeepSoil</a:t>
            </a:r>
            <a:r>
              <a:rPr lang="en-US" sz="3200" b="1" i="1" dirty="0">
                <a:solidFill>
                  <a:schemeClr val="bg1">
                    <a:lumMod val="65000"/>
                  </a:schemeClr>
                </a:solidFill>
                <a:latin typeface="Helvetica"/>
                <a:cs typeface="Helvetica"/>
              </a:rPr>
              <a:t> 2100: Global network of whole soil warming experiments</a:t>
            </a:r>
          </a:p>
          <a:p>
            <a:pPr marL="514350" indent="-514350">
              <a:buFont typeface="Arial" panose="020B0604020202020204" pitchFamily="34" charset="0"/>
              <a:buChar char="•"/>
            </a:pPr>
            <a:r>
              <a:rPr lang="en-US" sz="3200" b="1" i="1" dirty="0">
                <a:solidFill>
                  <a:schemeClr val="bg1">
                    <a:lumMod val="65000"/>
                  </a:schemeClr>
                </a:solidFill>
                <a:latin typeface="Helvetica"/>
                <a:cs typeface="Helvetica"/>
              </a:rPr>
              <a:t>SWEDDIE: Soil Warming Experiment to Depth Data Integration Effort (a database)</a:t>
            </a:r>
          </a:p>
          <a:p>
            <a:pPr marL="514350" indent="-514350">
              <a:buFont typeface="Arial" panose="020B0604020202020204" pitchFamily="34" charset="0"/>
              <a:buChar char="•"/>
            </a:pPr>
            <a:r>
              <a:rPr lang="en-US" sz="3200" b="1" dirty="0">
                <a:solidFill>
                  <a:schemeClr val="tx1">
                    <a:lumMod val="65000"/>
                    <a:lumOff val="35000"/>
                  </a:schemeClr>
                </a:solidFill>
                <a:latin typeface="Helvetica"/>
                <a:cs typeface="Helvetica"/>
              </a:rPr>
              <a:t>Comparative approach:</a:t>
            </a:r>
          </a:p>
          <a:p>
            <a:pPr marL="971550" lvl="1" indent="-514350">
              <a:buFont typeface="Arial" panose="020B0604020202020204" pitchFamily="34" charset="0"/>
              <a:buChar char="•"/>
            </a:pPr>
            <a:r>
              <a:rPr lang="en-US" sz="3200" b="1" dirty="0">
                <a:solidFill>
                  <a:schemeClr val="tx1">
                    <a:lumMod val="65000"/>
                    <a:lumOff val="35000"/>
                  </a:schemeClr>
                </a:solidFill>
                <a:latin typeface="Helvetica"/>
                <a:cs typeface="Helvetica"/>
              </a:rPr>
              <a:t>Model-data integration, coordinated sampling, benchmarking</a:t>
            </a:r>
          </a:p>
        </p:txBody>
      </p:sp>
    </p:spTree>
    <p:extLst>
      <p:ext uri="{BB962C8B-B14F-4D97-AF65-F5344CB8AC3E}">
        <p14:creationId xmlns:p14="http://schemas.microsoft.com/office/powerpoint/2010/main" val="39175652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WARMING EXPERIMENTS</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111</a:t>
            </a:fld>
            <a:endParaRPr lang="de-DE" dirty="0"/>
          </a:p>
        </p:txBody>
      </p:sp>
      <p:pic>
        <p:nvPicPr>
          <p:cNvPr id="5" name="Picture 4">
            <a:extLst>
              <a:ext uri="{FF2B5EF4-FFF2-40B4-BE49-F238E27FC236}">
                <a16:creationId xmlns:a16="http://schemas.microsoft.com/office/drawing/2014/main" id="{C1FD9B68-2954-3457-14B9-572A2FBC7425}"/>
              </a:ext>
            </a:extLst>
          </p:cNvPr>
          <p:cNvPicPr>
            <a:picLocks noChangeAspect="1"/>
          </p:cNvPicPr>
          <p:nvPr/>
        </p:nvPicPr>
        <p:blipFill>
          <a:blip r:embed="rId3"/>
          <a:stretch>
            <a:fillRect/>
          </a:stretch>
        </p:blipFill>
        <p:spPr>
          <a:xfrm>
            <a:off x="693736" y="1166854"/>
            <a:ext cx="7772400" cy="3721869"/>
          </a:xfrm>
          <a:prstGeom prst="rect">
            <a:avLst/>
          </a:prstGeom>
        </p:spPr>
      </p:pic>
      <p:sp>
        <p:nvSpPr>
          <p:cNvPr id="6" name="TextBox 5">
            <a:extLst>
              <a:ext uri="{FF2B5EF4-FFF2-40B4-BE49-F238E27FC236}">
                <a16:creationId xmlns:a16="http://schemas.microsoft.com/office/drawing/2014/main" id="{3A69AA33-6887-A3F1-CEA3-58C71EA3F978}"/>
              </a:ext>
            </a:extLst>
          </p:cNvPr>
          <p:cNvSpPr txBox="1"/>
          <p:nvPr/>
        </p:nvSpPr>
        <p:spPr>
          <a:xfrm>
            <a:off x="4714241" y="1474471"/>
            <a:ext cx="1125629" cy="276999"/>
          </a:xfrm>
          <a:prstGeom prst="rect">
            <a:avLst/>
          </a:prstGeom>
          <a:noFill/>
        </p:spPr>
        <p:txBody>
          <a:bodyPr wrap="none" rtlCol="0">
            <a:spAutoFit/>
          </a:bodyPr>
          <a:lstStyle/>
          <a:p>
            <a:r>
              <a:rPr lang="en-US" sz="1200" b="1" dirty="0">
                <a:latin typeface="Helvetica" pitchFamily="2" charset="0"/>
              </a:rPr>
              <a:t>Alpine forest</a:t>
            </a:r>
          </a:p>
        </p:txBody>
      </p:sp>
      <p:cxnSp>
        <p:nvCxnSpPr>
          <p:cNvPr id="9" name="Straight Arrow Connector 8">
            <a:extLst>
              <a:ext uri="{FF2B5EF4-FFF2-40B4-BE49-F238E27FC236}">
                <a16:creationId xmlns:a16="http://schemas.microsoft.com/office/drawing/2014/main" id="{2646203A-904A-0ED1-AF48-0D11BF9EE2C9}"/>
              </a:ext>
            </a:extLst>
          </p:cNvPr>
          <p:cNvCxnSpPr>
            <a:cxnSpLocks/>
          </p:cNvCxnSpPr>
          <p:nvPr/>
        </p:nvCxnSpPr>
        <p:spPr>
          <a:xfrm flipH="1">
            <a:off x="4907280" y="1758950"/>
            <a:ext cx="375920" cy="223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BE342D7-42CD-FBF1-AB63-C37FDA12786E}"/>
              </a:ext>
            </a:extLst>
          </p:cNvPr>
          <p:cNvSpPr txBox="1"/>
          <p:nvPr/>
        </p:nvSpPr>
        <p:spPr>
          <a:xfrm>
            <a:off x="3801708" y="4911938"/>
            <a:ext cx="1540585" cy="244682"/>
          </a:xfrm>
          <a:prstGeom prst="rect">
            <a:avLst/>
          </a:prstGeom>
          <a:noFill/>
        </p:spPr>
        <p:txBody>
          <a:bodyPr wrap="square" rtlCol="0">
            <a:spAutoFit/>
          </a:bodyPr>
          <a:lstStyle/>
          <a:p>
            <a:r>
              <a:rPr lang="en-US" sz="990" dirty="0">
                <a:latin typeface="Helvetica" pitchFamily="2" charset="0"/>
              </a:rPr>
              <a:t>figure from M. Schmidt</a:t>
            </a:r>
          </a:p>
        </p:txBody>
      </p:sp>
    </p:spTree>
    <p:extLst>
      <p:ext uri="{BB962C8B-B14F-4D97-AF65-F5344CB8AC3E}">
        <p14:creationId xmlns:p14="http://schemas.microsoft.com/office/powerpoint/2010/main" val="39136896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WARMING EXPERIMENTS</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112</a:t>
            </a:fld>
            <a:endParaRPr lang="de-DE" dirty="0"/>
          </a:p>
        </p:txBody>
      </p:sp>
      <p:pic>
        <p:nvPicPr>
          <p:cNvPr id="2" name="Picture 1">
            <a:extLst>
              <a:ext uri="{FF2B5EF4-FFF2-40B4-BE49-F238E27FC236}">
                <a16:creationId xmlns:a16="http://schemas.microsoft.com/office/drawing/2014/main" id="{9989F4E4-D113-8D1D-237A-A86B84AFFF04}"/>
              </a:ext>
            </a:extLst>
          </p:cNvPr>
          <p:cNvPicPr>
            <a:picLocks noChangeAspect="1"/>
          </p:cNvPicPr>
          <p:nvPr/>
        </p:nvPicPr>
        <p:blipFill>
          <a:blip r:embed="rId3"/>
          <a:stretch>
            <a:fillRect/>
          </a:stretch>
        </p:blipFill>
        <p:spPr>
          <a:xfrm>
            <a:off x="6157569" y="1183775"/>
            <a:ext cx="2617033" cy="1973771"/>
          </a:xfrm>
          <a:prstGeom prst="rect">
            <a:avLst/>
          </a:prstGeom>
        </p:spPr>
      </p:pic>
      <p:pic>
        <p:nvPicPr>
          <p:cNvPr id="5" name="Picture 4" descr="IMG_0135.JPG">
            <a:extLst>
              <a:ext uri="{FF2B5EF4-FFF2-40B4-BE49-F238E27FC236}">
                <a16:creationId xmlns:a16="http://schemas.microsoft.com/office/drawing/2014/main" id="{8AD12798-787A-9AC8-E906-50C3DB0356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49482" y="1306856"/>
            <a:ext cx="2922329" cy="2191746"/>
          </a:xfrm>
          <a:prstGeom prst="rect">
            <a:avLst/>
          </a:prstGeom>
        </p:spPr>
      </p:pic>
      <p:pic>
        <p:nvPicPr>
          <p:cNvPr id="8" name="Picture 7">
            <a:extLst>
              <a:ext uri="{FF2B5EF4-FFF2-40B4-BE49-F238E27FC236}">
                <a16:creationId xmlns:a16="http://schemas.microsoft.com/office/drawing/2014/main" id="{E8E93468-CC15-2AB8-49AC-EFD26C8A4F31}"/>
              </a:ext>
            </a:extLst>
          </p:cNvPr>
          <p:cNvPicPr>
            <a:picLocks noChangeAspect="1"/>
          </p:cNvPicPr>
          <p:nvPr/>
        </p:nvPicPr>
        <p:blipFill>
          <a:blip r:embed="rId5"/>
          <a:stretch>
            <a:fillRect/>
          </a:stretch>
        </p:blipFill>
        <p:spPr>
          <a:xfrm>
            <a:off x="2450447" y="3784163"/>
            <a:ext cx="3603341" cy="1476849"/>
          </a:xfrm>
          <a:prstGeom prst="rect">
            <a:avLst/>
          </a:prstGeom>
        </p:spPr>
      </p:pic>
      <p:pic>
        <p:nvPicPr>
          <p:cNvPr id="10" name="Picture 9">
            <a:extLst>
              <a:ext uri="{FF2B5EF4-FFF2-40B4-BE49-F238E27FC236}">
                <a16:creationId xmlns:a16="http://schemas.microsoft.com/office/drawing/2014/main" id="{BAB90B42-3591-A6A6-2EC8-4A3497A617D5}"/>
              </a:ext>
            </a:extLst>
          </p:cNvPr>
          <p:cNvPicPr>
            <a:picLocks noChangeAspect="1"/>
          </p:cNvPicPr>
          <p:nvPr/>
        </p:nvPicPr>
        <p:blipFill>
          <a:blip r:embed="rId6"/>
          <a:stretch>
            <a:fillRect/>
          </a:stretch>
        </p:blipFill>
        <p:spPr>
          <a:xfrm>
            <a:off x="696448" y="2949677"/>
            <a:ext cx="1468241" cy="1954508"/>
          </a:xfrm>
          <a:prstGeom prst="rect">
            <a:avLst/>
          </a:prstGeom>
        </p:spPr>
      </p:pic>
      <p:pic>
        <p:nvPicPr>
          <p:cNvPr id="11" name="Picture 10">
            <a:extLst>
              <a:ext uri="{FF2B5EF4-FFF2-40B4-BE49-F238E27FC236}">
                <a16:creationId xmlns:a16="http://schemas.microsoft.com/office/drawing/2014/main" id="{4F0E440C-F2CC-ECB4-ECD5-0C2973D83F41}"/>
              </a:ext>
            </a:extLst>
          </p:cNvPr>
          <p:cNvPicPr>
            <a:picLocks noChangeAspect="1"/>
          </p:cNvPicPr>
          <p:nvPr/>
        </p:nvPicPr>
        <p:blipFill>
          <a:blip r:embed="rId7"/>
          <a:stretch>
            <a:fillRect/>
          </a:stretch>
        </p:blipFill>
        <p:spPr>
          <a:xfrm>
            <a:off x="223795" y="1192412"/>
            <a:ext cx="2317380" cy="1544920"/>
          </a:xfrm>
          <a:prstGeom prst="rect">
            <a:avLst/>
          </a:prstGeom>
        </p:spPr>
      </p:pic>
      <p:pic>
        <p:nvPicPr>
          <p:cNvPr id="14" name="Picture 13">
            <a:extLst>
              <a:ext uri="{FF2B5EF4-FFF2-40B4-BE49-F238E27FC236}">
                <a16:creationId xmlns:a16="http://schemas.microsoft.com/office/drawing/2014/main" id="{62C1E458-04D0-5200-BABD-80818A19E654}"/>
              </a:ext>
            </a:extLst>
          </p:cNvPr>
          <p:cNvPicPr>
            <a:picLocks noChangeAspect="1"/>
          </p:cNvPicPr>
          <p:nvPr/>
        </p:nvPicPr>
        <p:blipFill>
          <a:blip r:embed="rId8"/>
          <a:stretch>
            <a:fillRect/>
          </a:stretch>
        </p:blipFill>
        <p:spPr>
          <a:xfrm>
            <a:off x="6645745" y="3320025"/>
            <a:ext cx="1480328" cy="1973771"/>
          </a:xfrm>
          <a:prstGeom prst="rect">
            <a:avLst/>
          </a:prstGeom>
        </p:spPr>
      </p:pic>
    </p:spTree>
    <p:extLst>
      <p:ext uri="{BB962C8B-B14F-4D97-AF65-F5344CB8AC3E}">
        <p14:creationId xmlns:p14="http://schemas.microsoft.com/office/powerpoint/2010/main" val="6762462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BLODGETT FOREST EXAMPLE</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113</a:t>
            </a:fld>
            <a:endParaRPr lang="de-DE" dirty="0"/>
          </a:p>
        </p:txBody>
      </p:sp>
      <p:sp>
        <p:nvSpPr>
          <p:cNvPr id="9" name="TextBox 8">
            <a:extLst>
              <a:ext uri="{FF2B5EF4-FFF2-40B4-BE49-F238E27FC236}">
                <a16:creationId xmlns:a16="http://schemas.microsoft.com/office/drawing/2014/main" id="{48128A00-5D42-5048-E1B3-8796794B28DC}"/>
              </a:ext>
            </a:extLst>
          </p:cNvPr>
          <p:cNvSpPr txBox="1"/>
          <p:nvPr/>
        </p:nvSpPr>
        <p:spPr>
          <a:xfrm>
            <a:off x="4329430" y="4734732"/>
            <a:ext cx="3014777" cy="244682"/>
          </a:xfrm>
          <a:prstGeom prst="rect">
            <a:avLst/>
          </a:prstGeom>
          <a:noFill/>
        </p:spPr>
        <p:txBody>
          <a:bodyPr wrap="square" rtlCol="0">
            <a:spAutoFit/>
          </a:bodyPr>
          <a:lstStyle/>
          <a:p>
            <a:r>
              <a:rPr lang="en-US" sz="990" dirty="0">
                <a:latin typeface="Helvetica" pitchFamily="2" charset="0"/>
              </a:rPr>
              <a:t>(figure from Soong et al., 2021)</a:t>
            </a:r>
          </a:p>
        </p:txBody>
      </p:sp>
      <p:pic>
        <p:nvPicPr>
          <p:cNvPr id="10" name="Picture 9">
            <a:extLst>
              <a:ext uri="{FF2B5EF4-FFF2-40B4-BE49-F238E27FC236}">
                <a16:creationId xmlns:a16="http://schemas.microsoft.com/office/drawing/2014/main" id="{4A266FE2-6CBB-FC84-38C7-7B1C6101F387}"/>
              </a:ext>
            </a:extLst>
          </p:cNvPr>
          <p:cNvPicPr>
            <a:picLocks noChangeAspect="1"/>
          </p:cNvPicPr>
          <p:nvPr/>
        </p:nvPicPr>
        <p:blipFill rotWithShape="1">
          <a:blip r:embed="rId3"/>
          <a:srcRect r="63464"/>
          <a:stretch/>
        </p:blipFill>
        <p:spPr>
          <a:xfrm>
            <a:off x="2368346" y="1139656"/>
            <a:ext cx="2839720" cy="3582886"/>
          </a:xfrm>
          <a:prstGeom prst="rect">
            <a:avLst/>
          </a:prstGeom>
        </p:spPr>
      </p:pic>
      <p:sp>
        <p:nvSpPr>
          <p:cNvPr id="11" name="TextBox 10">
            <a:extLst>
              <a:ext uri="{FF2B5EF4-FFF2-40B4-BE49-F238E27FC236}">
                <a16:creationId xmlns:a16="http://schemas.microsoft.com/office/drawing/2014/main" id="{2AE8A6EC-DFB2-43F3-05B3-89ED3590FA9E}"/>
              </a:ext>
            </a:extLst>
          </p:cNvPr>
          <p:cNvSpPr txBox="1"/>
          <p:nvPr/>
        </p:nvSpPr>
        <p:spPr>
          <a:xfrm>
            <a:off x="134824" y="1363103"/>
            <a:ext cx="2233523" cy="707886"/>
          </a:xfrm>
          <a:prstGeom prst="rect">
            <a:avLst/>
          </a:prstGeom>
          <a:noFill/>
        </p:spPr>
        <p:txBody>
          <a:bodyPr wrap="square" rtlCol="0">
            <a:spAutoFit/>
          </a:bodyPr>
          <a:lstStyle/>
          <a:p>
            <a:r>
              <a:rPr lang="en-US" sz="2000" b="1" dirty="0">
                <a:latin typeface="Helvetica" pitchFamily="2" charset="0"/>
              </a:rPr>
              <a:t>Blodgett Forest</a:t>
            </a:r>
          </a:p>
          <a:p>
            <a:r>
              <a:rPr lang="en-US" sz="2000" b="1" dirty="0">
                <a:latin typeface="Helvetica" pitchFamily="2" charset="0"/>
              </a:rPr>
              <a:t>+ 4 °C</a:t>
            </a:r>
          </a:p>
        </p:txBody>
      </p:sp>
      <p:sp>
        <p:nvSpPr>
          <p:cNvPr id="14" name="TextBox 13">
            <a:extLst>
              <a:ext uri="{FF2B5EF4-FFF2-40B4-BE49-F238E27FC236}">
                <a16:creationId xmlns:a16="http://schemas.microsoft.com/office/drawing/2014/main" id="{26D489A1-DB69-AB5E-B5D9-84A0F927C4E2}"/>
              </a:ext>
            </a:extLst>
          </p:cNvPr>
          <p:cNvSpPr txBox="1"/>
          <p:nvPr/>
        </p:nvSpPr>
        <p:spPr>
          <a:xfrm>
            <a:off x="4005148" y="5001508"/>
            <a:ext cx="4478453" cy="369332"/>
          </a:xfrm>
          <a:prstGeom prst="rect">
            <a:avLst/>
          </a:prstGeom>
          <a:noFill/>
        </p:spPr>
        <p:txBody>
          <a:bodyPr wrap="square" rtlCol="0">
            <a:spAutoFit/>
          </a:bodyPr>
          <a:lstStyle/>
          <a:p>
            <a:r>
              <a:rPr lang="en-US" sz="900" dirty="0">
                <a:solidFill>
                  <a:schemeClr val="tx1">
                    <a:lumMod val="75000"/>
                    <a:lumOff val="25000"/>
                  </a:schemeClr>
                </a:solidFill>
                <a:latin typeface="Helvetica" pitchFamily="2" charset="0"/>
              </a:rPr>
              <a:t>Soong et al., 2021. Five years of whole-soil warming led to loss of subsoil carbon stocks and increased CO2 efflux. Sci. Adv.</a:t>
            </a:r>
          </a:p>
        </p:txBody>
      </p:sp>
    </p:spTree>
    <p:extLst>
      <p:ext uri="{BB962C8B-B14F-4D97-AF65-F5344CB8AC3E}">
        <p14:creationId xmlns:p14="http://schemas.microsoft.com/office/powerpoint/2010/main" val="37924317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BLODGETT FOREST EXAMPLE</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114</a:t>
            </a:fld>
            <a:endParaRPr lang="de-DE" dirty="0"/>
          </a:p>
        </p:txBody>
      </p:sp>
      <p:pic>
        <p:nvPicPr>
          <p:cNvPr id="5" name="Picture 4">
            <a:extLst>
              <a:ext uri="{FF2B5EF4-FFF2-40B4-BE49-F238E27FC236}">
                <a16:creationId xmlns:a16="http://schemas.microsoft.com/office/drawing/2014/main" id="{B26B2DC4-5303-DE0A-7EB0-BBC59A84A0A7}"/>
              </a:ext>
            </a:extLst>
          </p:cNvPr>
          <p:cNvPicPr>
            <a:picLocks noChangeAspect="1"/>
          </p:cNvPicPr>
          <p:nvPr/>
        </p:nvPicPr>
        <p:blipFill rotWithShape="1">
          <a:blip r:embed="rId3"/>
          <a:srcRect l="69216"/>
          <a:stretch/>
        </p:blipFill>
        <p:spPr>
          <a:xfrm>
            <a:off x="5552440" y="1139656"/>
            <a:ext cx="2392680" cy="3582886"/>
          </a:xfrm>
          <a:prstGeom prst="rect">
            <a:avLst/>
          </a:prstGeom>
        </p:spPr>
      </p:pic>
      <p:pic>
        <p:nvPicPr>
          <p:cNvPr id="6" name="Picture 5">
            <a:extLst>
              <a:ext uri="{FF2B5EF4-FFF2-40B4-BE49-F238E27FC236}">
                <a16:creationId xmlns:a16="http://schemas.microsoft.com/office/drawing/2014/main" id="{6F8D2ACD-0F1D-5922-8634-0A5919AC3FBD}"/>
              </a:ext>
            </a:extLst>
          </p:cNvPr>
          <p:cNvPicPr>
            <a:picLocks noChangeAspect="1"/>
          </p:cNvPicPr>
          <p:nvPr/>
        </p:nvPicPr>
        <p:blipFill rotWithShape="1">
          <a:blip r:embed="rId3"/>
          <a:srcRect r="63464"/>
          <a:stretch/>
        </p:blipFill>
        <p:spPr>
          <a:xfrm>
            <a:off x="2368346" y="1139656"/>
            <a:ext cx="2839720" cy="3582886"/>
          </a:xfrm>
          <a:prstGeom prst="rect">
            <a:avLst/>
          </a:prstGeom>
        </p:spPr>
      </p:pic>
      <p:sp>
        <p:nvSpPr>
          <p:cNvPr id="7" name="TextBox 6">
            <a:extLst>
              <a:ext uri="{FF2B5EF4-FFF2-40B4-BE49-F238E27FC236}">
                <a16:creationId xmlns:a16="http://schemas.microsoft.com/office/drawing/2014/main" id="{FB411A28-5D52-5DB8-9581-C07897309724}"/>
              </a:ext>
            </a:extLst>
          </p:cNvPr>
          <p:cNvSpPr txBox="1"/>
          <p:nvPr/>
        </p:nvSpPr>
        <p:spPr>
          <a:xfrm>
            <a:off x="134824" y="1363103"/>
            <a:ext cx="2233523" cy="707886"/>
          </a:xfrm>
          <a:prstGeom prst="rect">
            <a:avLst/>
          </a:prstGeom>
          <a:noFill/>
        </p:spPr>
        <p:txBody>
          <a:bodyPr wrap="square" rtlCol="0">
            <a:spAutoFit/>
          </a:bodyPr>
          <a:lstStyle/>
          <a:p>
            <a:r>
              <a:rPr lang="en-US" sz="2000" b="1" dirty="0">
                <a:latin typeface="Helvetica" pitchFamily="2" charset="0"/>
              </a:rPr>
              <a:t>Blodgett Forest</a:t>
            </a:r>
          </a:p>
          <a:p>
            <a:r>
              <a:rPr lang="en-US" sz="2000" b="1" dirty="0">
                <a:latin typeface="Helvetica" pitchFamily="2" charset="0"/>
              </a:rPr>
              <a:t>+ 4 °C</a:t>
            </a:r>
          </a:p>
        </p:txBody>
      </p:sp>
      <p:sp>
        <p:nvSpPr>
          <p:cNvPr id="9" name="TextBox 8">
            <a:extLst>
              <a:ext uri="{FF2B5EF4-FFF2-40B4-BE49-F238E27FC236}">
                <a16:creationId xmlns:a16="http://schemas.microsoft.com/office/drawing/2014/main" id="{FE8D96F2-9B76-B488-47BD-9493DC035EA3}"/>
              </a:ext>
            </a:extLst>
          </p:cNvPr>
          <p:cNvSpPr txBox="1"/>
          <p:nvPr/>
        </p:nvSpPr>
        <p:spPr>
          <a:xfrm>
            <a:off x="4329430" y="4734732"/>
            <a:ext cx="3014777" cy="244682"/>
          </a:xfrm>
          <a:prstGeom prst="rect">
            <a:avLst/>
          </a:prstGeom>
          <a:noFill/>
        </p:spPr>
        <p:txBody>
          <a:bodyPr wrap="square" rtlCol="0">
            <a:spAutoFit/>
          </a:bodyPr>
          <a:lstStyle/>
          <a:p>
            <a:r>
              <a:rPr lang="en-US" sz="990" dirty="0">
                <a:latin typeface="Helvetica" pitchFamily="2" charset="0"/>
              </a:rPr>
              <a:t>(figure from Soong et al., 2021)</a:t>
            </a:r>
          </a:p>
        </p:txBody>
      </p:sp>
      <p:sp>
        <p:nvSpPr>
          <p:cNvPr id="10" name="TextBox 9">
            <a:extLst>
              <a:ext uri="{FF2B5EF4-FFF2-40B4-BE49-F238E27FC236}">
                <a16:creationId xmlns:a16="http://schemas.microsoft.com/office/drawing/2014/main" id="{42363467-24FE-E3F7-6C16-FAB8BCE70F49}"/>
              </a:ext>
            </a:extLst>
          </p:cNvPr>
          <p:cNvSpPr txBox="1"/>
          <p:nvPr/>
        </p:nvSpPr>
        <p:spPr>
          <a:xfrm>
            <a:off x="4005148" y="5001508"/>
            <a:ext cx="4478453" cy="369332"/>
          </a:xfrm>
          <a:prstGeom prst="rect">
            <a:avLst/>
          </a:prstGeom>
          <a:noFill/>
        </p:spPr>
        <p:txBody>
          <a:bodyPr wrap="square" rtlCol="0">
            <a:spAutoFit/>
          </a:bodyPr>
          <a:lstStyle/>
          <a:p>
            <a:r>
              <a:rPr lang="en-US" sz="900" dirty="0">
                <a:solidFill>
                  <a:schemeClr val="tx1">
                    <a:lumMod val="75000"/>
                    <a:lumOff val="25000"/>
                  </a:schemeClr>
                </a:solidFill>
                <a:latin typeface="Helvetica" pitchFamily="2" charset="0"/>
              </a:rPr>
              <a:t>Soong et al., 2021. Five years of whole-soil warming led to loss of subsoil carbon stocks and increased CO2 efflux. Sci. Adv.</a:t>
            </a:r>
          </a:p>
        </p:txBody>
      </p:sp>
    </p:spTree>
    <p:extLst>
      <p:ext uri="{BB962C8B-B14F-4D97-AF65-F5344CB8AC3E}">
        <p14:creationId xmlns:p14="http://schemas.microsoft.com/office/powerpoint/2010/main" val="35520216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THE ROLE OF DEPTH?</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115</a:t>
            </a:fld>
            <a:endParaRPr lang="de-DE" dirty="0"/>
          </a:p>
        </p:txBody>
      </p:sp>
      <p:sp>
        <p:nvSpPr>
          <p:cNvPr id="9" name="TextBox 8">
            <a:extLst>
              <a:ext uri="{FF2B5EF4-FFF2-40B4-BE49-F238E27FC236}">
                <a16:creationId xmlns:a16="http://schemas.microsoft.com/office/drawing/2014/main" id="{FE8D96F2-9B76-B488-47BD-9493DC035EA3}"/>
              </a:ext>
            </a:extLst>
          </p:cNvPr>
          <p:cNvSpPr txBox="1"/>
          <p:nvPr/>
        </p:nvSpPr>
        <p:spPr>
          <a:xfrm>
            <a:off x="2186885" y="4680781"/>
            <a:ext cx="4770227" cy="246221"/>
          </a:xfrm>
          <a:prstGeom prst="rect">
            <a:avLst/>
          </a:prstGeom>
          <a:noFill/>
        </p:spPr>
        <p:txBody>
          <a:bodyPr wrap="square" rtlCol="0">
            <a:spAutoFit/>
          </a:bodyPr>
          <a:lstStyle/>
          <a:p>
            <a:pPr algn="ctr"/>
            <a:r>
              <a:rPr lang="en-US" sz="990" dirty="0">
                <a:latin typeface="Helvetica" pitchFamily="2" charset="0"/>
              </a:rPr>
              <a:t>(</a:t>
            </a:r>
            <a:r>
              <a:rPr lang="en-US" sz="1000" i="1" dirty="0">
                <a:latin typeface="Arial" panose="020B0604020202020204" pitchFamily="34" charset="0"/>
                <a:cs typeface="Arial" panose="020B0604020202020204" pitchFamily="34" charset="0"/>
              </a:rPr>
              <a:t>Fig. from Hicks Pries et al., 2023, DOI:10.1146/annurev-ecolsys-102320-085332)</a:t>
            </a:r>
          </a:p>
        </p:txBody>
      </p:sp>
      <p:pic>
        <p:nvPicPr>
          <p:cNvPr id="2" name="Picture 1">
            <a:extLst>
              <a:ext uri="{FF2B5EF4-FFF2-40B4-BE49-F238E27FC236}">
                <a16:creationId xmlns:a16="http://schemas.microsoft.com/office/drawing/2014/main" id="{B1A3ED82-6923-3ACD-5DB3-80F886B5C33F}"/>
              </a:ext>
            </a:extLst>
          </p:cNvPr>
          <p:cNvPicPr>
            <a:picLocks noChangeAspect="1"/>
          </p:cNvPicPr>
          <p:nvPr/>
        </p:nvPicPr>
        <p:blipFill>
          <a:blip r:embed="rId3"/>
          <a:stretch>
            <a:fillRect/>
          </a:stretch>
        </p:blipFill>
        <p:spPr>
          <a:xfrm>
            <a:off x="1583160" y="1413911"/>
            <a:ext cx="5977679" cy="2887178"/>
          </a:xfrm>
          <a:prstGeom prst="rect">
            <a:avLst/>
          </a:prstGeom>
        </p:spPr>
      </p:pic>
    </p:spTree>
    <p:extLst>
      <p:ext uri="{BB962C8B-B14F-4D97-AF65-F5344CB8AC3E}">
        <p14:creationId xmlns:p14="http://schemas.microsoft.com/office/powerpoint/2010/main" val="9922641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NEXT STEPS</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116</a:t>
            </a:fld>
            <a:endParaRPr lang="de-DE" dirty="0"/>
          </a:p>
        </p:txBody>
      </p:sp>
      <p:pic>
        <p:nvPicPr>
          <p:cNvPr id="6" name="Picture 5">
            <a:extLst>
              <a:ext uri="{FF2B5EF4-FFF2-40B4-BE49-F238E27FC236}">
                <a16:creationId xmlns:a16="http://schemas.microsoft.com/office/drawing/2014/main" id="{F5E978FF-B168-C184-C6F9-73CF1AEDF1D1}"/>
              </a:ext>
            </a:extLst>
          </p:cNvPr>
          <p:cNvPicPr>
            <a:picLocks noChangeAspect="1"/>
          </p:cNvPicPr>
          <p:nvPr/>
        </p:nvPicPr>
        <p:blipFill>
          <a:blip r:embed="rId3"/>
          <a:stretch>
            <a:fillRect/>
          </a:stretch>
        </p:blipFill>
        <p:spPr>
          <a:xfrm>
            <a:off x="4572000" y="1541078"/>
            <a:ext cx="4009892" cy="3010888"/>
          </a:xfrm>
          <a:prstGeom prst="rect">
            <a:avLst/>
          </a:prstGeom>
        </p:spPr>
      </p:pic>
      <p:sp>
        <p:nvSpPr>
          <p:cNvPr id="7" name="TextBox 6">
            <a:extLst>
              <a:ext uri="{FF2B5EF4-FFF2-40B4-BE49-F238E27FC236}">
                <a16:creationId xmlns:a16="http://schemas.microsoft.com/office/drawing/2014/main" id="{581DDD39-15B9-5C21-3530-B60DD426506D}"/>
              </a:ext>
            </a:extLst>
          </p:cNvPr>
          <p:cNvSpPr txBox="1"/>
          <p:nvPr/>
        </p:nvSpPr>
        <p:spPr>
          <a:xfrm>
            <a:off x="457200" y="1272341"/>
            <a:ext cx="3853552" cy="3785652"/>
          </a:xfrm>
          <a:prstGeom prst="rect">
            <a:avLst/>
          </a:prstGeom>
          <a:solidFill>
            <a:schemeClr val="bg1"/>
          </a:solidFill>
        </p:spPr>
        <p:txBody>
          <a:bodyPr wrap="square" rtlCol="0">
            <a:spAutoFit/>
          </a:bodyPr>
          <a:lstStyle/>
          <a:p>
            <a:r>
              <a:rPr lang="en-US" sz="2000" b="1" dirty="0">
                <a:latin typeface="Helvetica" pitchFamily="2" charset="0"/>
              </a:rPr>
              <a:t>Methods</a:t>
            </a:r>
          </a:p>
          <a:p>
            <a:pPr marL="285750" indent="-285750">
              <a:buFont typeface="Arial" panose="020B0604020202020204" pitchFamily="34" charset="0"/>
              <a:buChar char="•"/>
            </a:pPr>
            <a:r>
              <a:rPr lang="en-US" sz="2000" dirty="0">
                <a:latin typeface="Helvetica" pitchFamily="2" charset="0"/>
              </a:rPr>
              <a:t>∆</a:t>
            </a:r>
            <a:r>
              <a:rPr lang="en-US" sz="2000" baseline="30000" dirty="0">
                <a:latin typeface="Helvetica" pitchFamily="2" charset="0"/>
              </a:rPr>
              <a:t>14</a:t>
            </a:r>
            <a:r>
              <a:rPr lang="en-US" sz="2000" dirty="0">
                <a:latin typeface="Helvetica" pitchFamily="2" charset="0"/>
              </a:rPr>
              <a:t>C </a:t>
            </a:r>
          </a:p>
          <a:p>
            <a:pPr marL="742950" lvl="1" indent="-285750">
              <a:buFont typeface="Arial" panose="020B0604020202020204" pitchFamily="34" charset="0"/>
              <a:buChar char="•"/>
            </a:pPr>
            <a:r>
              <a:rPr lang="en-US" sz="2000" dirty="0">
                <a:latin typeface="Helvetica" pitchFamily="2" charset="0"/>
              </a:rPr>
              <a:t>ecosystem respiration</a:t>
            </a:r>
          </a:p>
          <a:p>
            <a:pPr marL="742950" lvl="1" indent="-285750">
              <a:buFont typeface="Arial" panose="020B0604020202020204" pitchFamily="34" charset="0"/>
              <a:buChar char="•"/>
            </a:pPr>
            <a:r>
              <a:rPr lang="en-US" sz="2000" dirty="0">
                <a:latin typeface="Helvetica" pitchFamily="2" charset="0"/>
              </a:rPr>
              <a:t>lab incubations</a:t>
            </a:r>
          </a:p>
          <a:p>
            <a:pPr marL="285750" indent="-285750">
              <a:buFont typeface="Arial" panose="020B0604020202020204" pitchFamily="34" charset="0"/>
              <a:buChar char="•"/>
            </a:pPr>
            <a:r>
              <a:rPr lang="en-US" sz="2000" dirty="0">
                <a:latin typeface="Helvetica" pitchFamily="2" charset="0"/>
              </a:rPr>
              <a:t>modeling (</a:t>
            </a:r>
            <a:r>
              <a:rPr lang="en-US" sz="2000" dirty="0" err="1">
                <a:latin typeface="Helvetica" pitchFamily="2" charset="0"/>
              </a:rPr>
              <a:t>ecosys</a:t>
            </a:r>
            <a:r>
              <a:rPr lang="en-US" sz="2000" dirty="0">
                <a:latin typeface="Helvetica" pitchFamily="2" charset="0"/>
              </a:rPr>
              <a:t>, </a:t>
            </a:r>
            <a:r>
              <a:rPr lang="en-US" sz="2000" dirty="0" err="1">
                <a:latin typeface="Helvetica" pitchFamily="2" charset="0"/>
              </a:rPr>
              <a:t>SoilR</a:t>
            </a:r>
            <a:r>
              <a:rPr lang="en-US" sz="2000" dirty="0">
                <a:latin typeface="Helvetica" pitchFamily="2" charset="0"/>
              </a:rPr>
              <a:t>)</a:t>
            </a:r>
          </a:p>
          <a:p>
            <a:pPr marL="285750" indent="-285750">
              <a:buFont typeface="Arial" panose="020B0604020202020204" pitchFamily="34" charset="0"/>
              <a:buChar char="•"/>
            </a:pPr>
            <a:endParaRPr lang="en-US" sz="2000" dirty="0">
              <a:latin typeface="Helvetica" pitchFamily="2" charset="0"/>
            </a:endParaRPr>
          </a:p>
          <a:p>
            <a:r>
              <a:rPr lang="en-US" sz="2000" b="1" dirty="0">
                <a:latin typeface="Helvetica" pitchFamily="2" charset="0"/>
              </a:rPr>
              <a:t>Sites</a:t>
            </a:r>
          </a:p>
          <a:p>
            <a:pPr marL="342900" indent="-342900">
              <a:buFont typeface="Arial" panose="020B0604020202020204" pitchFamily="34" charset="0"/>
              <a:buChar char="•"/>
            </a:pPr>
            <a:r>
              <a:rPr lang="en-US" sz="2000" dirty="0">
                <a:latin typeface="Helvetica" pitchFamily="2" charset="0"/>
              </a:rPr>
              <a:t>Blodgett </a:t>
            </a:r>
            <a:r>
              <a:rPr lang="en-US" sz="1600" dirty="0">
                <a:latin typeface="Helvetica" pitchFamily="2" charset="0"/>
              </a:rPr>
              <a:t>(temp. forest)</a:t>
            </a:r>
          </a:p>
          <a:p>
            <a:pPr marL="342900" indent="-342900">
              <a:buFont typeface="Arial" panose="020B0604020202020204" pitchFamily="34" charset="0"/>
              <a:buChar char="•"/>
            </a:pPr>
            <a:r>
              <a:rPr lang="en-US" sz="2000" dirty="0">
                <a:latin typeface="Helvetica" pitchFamily="2" charset="0"/>
              </a:rPr>
              <a:t>B4WarmED </a:t>
            </a:r>
            <a:r>
              <a:rPr lang="en-US" sz="1600" dirty="0">
                <a:latin typeface="Helvetica" pitchFamily="2" charset="0"/>
              </a:rPr>
              <a:t>(boreal/temp. forest)</a:t>
            </a:r>
          </a:p>
          <a:p>
            <a:pPr marL="342900" indent="-342900">
              <a:buFont typeface="Arial" panose="020B0604020202020204" pitchFamily="34" charset="0"/>
              <a:buChar char="•"/>
            </a:pPr>
            <a:r>
              <a:rPr lang="en-US" sz="2000" dirty="0">
                <a:latin typeface="Helvetica" pitchFamily="2" charset="0"/>
              </a:rPr>
              <a:t>ACBB </a:t>
            </a:r>
            <a:r>
              <a:rPr lang="en-US" sz="1600" dirty="0">
                <a:latin typeface="Helvetica" pitchFamily="2" charset="0"/>
              </a:rPr>
              <a:t>(grassland/cropland)</a:t>
            </a:r>
          </a:p>
          <a:p>
            <a:pPr marL="342900" indent="-342900">
              <a:buFont typeface="Arial" panose="020B0604020202020204" pitchFamily="34" charset="0"/>
              <a:buChar char="•"/>
            </a:pPr>
            <a:r>
              <a:rPr lang="en-US" sz="2000" dirty="0">
                <a:latin typeface="Helvetica" pitchFamily="2" charset="0"/>
              </a:rPr>
              <a:t>SWELTR </a:t>
            </a:r>
            <a:r>
              <a:rPr lang="en-US" sz="1600" dirty="0">
                <a:latin typeface="Helvetica" pitchFamily="2" charset="0"/>
              </a:rPr>
              <a:t>(tropical forest)</a:t>
            </a:r>
          </a:p>
          <a:p>
            <a:pPr marL="342900" indent="-342900">
              <a:buFont typeface="Arial" panose="020B0604020202020204" pitchFamily="34" charset="0"/>
              <a:buChar char="•"/>
            </a:pPr>
            <a:r>
              <a:rPr kumimoji="0" lang="en-US" sz="2000" b="0" i="0" u="none" strike="noStrike" kern="1200" cap="none" spc="0" normalizeH="0" baseline="0" noProof="0" dirty="0">
                <a:ln>
                  <a:noFill/>
                </a:ln>
                <a:solidFill>
                  <a:prstClr val="black"/>
                </a:solidFill>
                <a:effectLst/>
                <a:uLnTx/>
                <a:uFillTx/>
                <a:latin typeface="Helvetica" pitchFamily="2" charset="0"/>
                <a:ea typeface="+mn-ea"/>
                <a:cs typeface="+mn-cs"/>
              </a:rPr>
              <a:t>TEAM </a:t>
            </a:r>
            <a:r>
              <a:rPr lang="en-US" sz="1600" dirty="0">
                <a:latin typeface="Helvetica" pitchFamily="2" charset="0"/>
              </a:rPr>
              <a:t>(permafrost)</a:t>
            </a:r>
          </a:p>
        </p:txBody>
      </p:sp>
    </p:spTree>
    <p:extLst>
      <p:ext uri="{BB962C8B-B14F-4D97-AF65-F5344CB8AC3E}">
        <p14:creationId xmlns:p14="http://schemas.microsoft.com/office/powerpoint/2010/main" val="9242883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12" name="Rectangle 11"/>
          <p:cNvSpPr/>
          <p:nvPr/>
        </p:nvSpPr>
        <p:spPr>
          <a:xfrm>
            <a:off x="88961" y="4894840"/>
            <a:ext cx="2662011" cy="461665"/>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Grassland Warming Experiment Site</a:t>
            </a:r>
          </a:p>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Point Reyes, USA</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117</a:t>
            </a:fld>
            <a:endParaRPr lang="de-DE" dirty="0"/>
          </a:p>
        </p:txBody>
      </p:sp>
      <p:sp>
        <p:nvSpPr>
          <p:cNvPr id="6" name="TextBox 5">
            <a:extLst>
              <a:ext uri="{FF2B5EF4-FFF2-40B4-BE49-F238E27FC236}">
                <a16:creationId xmlns:a16="http://schemas.microsoft.com/office/drawing/2014/main" id="{66F59029-D273-59F0-AD43-EB3373A8D95A}"/>
              </a:ext>
            </a:extLst>
          </p:cNvPr>
          <p:cNvSpPr txBox="1"/>
          <p:nvPr/>
        </p:nvSpPr>
        <p:spPr>
          <a:xfrm>
            <a:off x="2621280" y="865415"/>
            <a:ext cx="6522720" cy="1015663"/>
          </a:xfrm>
          <a:prstGeom prst="rect">
            <a:avLst/>
          </a:prstGeom>
          <a:noFill/>
        </p:spPr>
        <p:txBody>
          <a:bodyPr wrap="square" rtlCol="0">
            <a:spAutoFit/>
          </a:bodyPr>
          <a:lstStyle/>
          <a:p>
            <a:pPr algn="ctr">
              <a:spcAft>
                <a:spcPts val="1200"/>
              </a:spcAft>
            </a:pPr>
            <a:r>
              <a:rPr lang="en-US" sz="3600" b="1" dirty="0">
                <a:latin typeface="Verdana" panose="020B0604030504040204" pitchFamily="34" charset="0"/>
                <a:ea typeface="Verdana" panose="020B0604030504040204" pitchFamily="34" charset="0"/>
                <a:cs typeface="Verdana" panose="020B0604030504040204" pitchFamily="34" charset="0"/>
              </a:rPr>
              <a:t>Thanks!</a:t>
            </a:r>
          </a:p>
          <a:p>
            <a:pPr algn="ctr"/>
            <a:r>
              <a:rPr lang="en-US" sz="1400" dirty="0">
                <a:latin typeface="Verdana" panose="020B0604030504040204" pitchFamily="34" charset="0"/>
                <a:ea typeface="Verdana" panose="020B0604030504040204" pitchFamily="34" charset="0"/>
                <a:cs typeface="Verdana" panose="020B0604030504040204" pitchFamily="34" charset="0"/>
              </a:rPr>
              <a:t>https://</a:t>
            </a:r>
            <a:r>
              <a:rPr lang="en-US" sz="1400" dirty="0" err="1">
                <a:latin typeface="Verdana" panose="020B0604030504040204" pitchFamily="34" charset="0"/>
                <a:ea typeface="Verdana" panose="020B0604030504040204" pitchFamily="34" charset="0"/>
                <a:cs typeface="Verdana" panose="020B0604030504040204" pitchFamily="34" charset="0"/>
              </a:rPr>
              <a:t>iscn.fluxdata.org</a:t>
            </a:r>
            <a:r>
              <a:rPr lang="en-US" sz="1400" dirty="0">
                <a:latin typeface="Verdana" panose="020B0604030504040204" pitchFamily="34" charset="0"/>
                <a:ea typeface="Verdana" panose="020B0604030504040204" pitchFamily="34" charset="0"/>
                <a:cs typeface="Verdana" panose="020B0604030504040204" pitchFamily="34" charset="0"/>
              </a:rPr>
              <a:t>/network/partner-networks/deepsoil2100/</a:t>
            </a: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265267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DB8EB-8959-3E66-5FEC-70897B6AF712}"/>
              </a:ext>
            </a:extLst>
          </p:cNvPr>
          <p:cNvSpPr/>
          <p:nvPr/>
        </p:nvSpPr>
        <p:spPr>
          <a:xfrm>
            <a:off x="457200" y="1291590"/>
            <a:ext cx="8229599" cy="35037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DENSITY FRACTIONATION</a:t>
            </a:r>
            <a:endParaRPr lang="en-US" sz="3600" b="1" baseline="-25000" dirty="0">
              <a:solidFill>
                <a:schemeClr val="bg1"/>
              </a:solidFill>
              <a:latin typeface="Verdana"/>
              <a:cs typeface="Verdana"/>
            </a:endParaRPr>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118</a:t>
            </a:fld>
            <a:endParaRPr lang="de-DE" dirty="0"/>
          </a:p>
        </p:txBody>
      </p:sp>
      <p:grpSp>
        <p:nvGrpSpPr>
          <p:cNvPr id="3" name="Group 2">
            <a:extLst>
              <a:ext uri="{FF2B5EF4-FFF2-40B4-BE49-F238E27FC236}">
                <a16:creationId xmlns:a16="http://schemas.microsoft.com/office/drawing/2014/main" id="{C4B09AA6-649D-21A2-2A66-7984417D2BCB}"/>
              </a:ext>
            </a:extLst>
          </p:cNvPr>
          <p:cNvGrpSpPr/>
          <p:nvPr/>
        </p:nvGrpSpPr>
        <p:grpSpPr>
          <a:xfrm>
            <a:off x="611483" y="1598487"/>
            <a:ext cx="7691269" cy="3076135"/>
            <a:chOff x="611483" y="1719246"/>
            <a:chExt cx="7691269" cy="3076135"/>
          </a:xfrm>
        </p:grpSpPr>
        <p:pic>
          <p:nvPicPr>
            <p:cNvPr id="9" name="Picture 8">
              <a:extLst>
                <a:ext uri="{FF2B5EF4-FFF2-40B4-BE49-F238E27FC236}">
                  <a16:creationId xmlns:a16="http://schemas.microsoft.com/office/drawing/2014/main" id="{D805C271-11DD-EE88-6CD1-535259D0B375}"/>
                </a:ext>
              </a:extLst>
            </p:cNvPr>
            <p:cNvPicPr>
              <a:picLocks noChangeAspect="1"/>
            </p:cNvPicPr>
            <p:nvPr/>
          </p:nvPicPr>
          <p:blipFill rotWithShape="1">
            <a:blip r:embed="rId3"/>
            <a:srcRect l="43951" t="31158" r="49382" b="23690"/>
            <a:stretch/>
          </p:blipFill>
          <p:spPr>
            <a:xfrm>
              <a:off x="4421248" y="2227526"/>
              <a:ext cx="411480" cy="1353312"/>
            </a:xfrm>
            <a:prstGeom prst="rect">
              <a:avLst/>
            </a:prstGeom>
          </p:spPr>
        </p:pic>
        <p:pic>
          <p:nvPicPr>
            <p:cNvPr id="11" name="Picture 10">
              <a:extLst>
                <a:ext uri="{FF2B5EF4-FFF2-40B4-BE49-F238E27FC236}">
                  <a16:creationId xmlns:a16="http://schemas.microsoft.com/office/drawing/2014/main" id="{CEBF15FC-9644-7A13-0DA9-7A33CF69818E}"/>
                </a:ext>
              </a:extLst>
            </p:cNvPr>
            <p:cNvPicPr>
              <a:picLocks noChangeAspect="1"/>
            </p:cNvPicPr>
            <p:nvPr/>
          </p:nvPicPr>
          <p:blipFill rotWithShape="1">
            <a:blip r:embed="rId3"/>
            <a:srcRect l="75975" t="28509" r="8914" b="17811"/>
            <a:stretch/>
          </p:blipFill>
          <p:spPr>
            <a:xfrm>
              <a:off x="6298799" y="2556890"/>
              <a:ext cx="932688" cy="1608907"/>
            </a:xfrm>
            <a:prstGeom prst="rect">
              <a:avLst/>
            </a:prstGeom>
          </p:spPr>
        </p:pic>
        <p:pic>
          <p:nvPicPr>
            <p:cNvPr id="24" name="Picture 23">
              <a:extLst>
                <a:ext uri="{FF2B5EF4-FFF2-40B4-BE49-F238E27FC236}">
                  <a16:creationId xmlns:a16="http://schemas.microsoft.com/office/drawing/2014/main" id="{E38AE408-35BA-AA86-247E-AB44E5AD6429}"/>
                </a:ext>
              </a:extLst>
            </p:cNvPr>
            <p:cNvPicPr>
              <a:picLocks noChangeAspect="1"/>
            </p:cNvPicPr>
            <p:nvPr/>
          </p:nvPicPr>
          <p:blipFill>
            <a:blip r:embed="rId4"/>
            <a:stretch>
              <a:fillRect/>
            </a:stretch>
          </p:blipFill>
          <p:spPr>
            <a:xfrm>
              <a:off x="2207965" y="2592915"/>
              <a:ext cx="654812" cy="622533"/>
            </a:xfrm>
            <a:prstGeom prst="rect">
              <a:avLst/>
            </a:prstGeom>
          </p:spPr>
        </p:pic>
        <p:cxnSp>
          <p:nvCxnSpPr>
            <p:cNvPr id="27" name="Straight Arrow Connector 26">
              <a:extLst>
                <a:ext uri="{FF2B5EF4-FFF2-40B4-BE49-F238E27FC236}">
                  <a16:creationId xmlns:a16="http://schemas.microsoft.com/office/drawing/2014/main" id="{369EF442-EBCE-E1F4-588E-46A04579C3A9}"/>
                </a:ext>
              </a:extLst>
            </p:cNvPr>
            <p:cNvCxnSpPr>
              <a:cxnSpLocks/>
            </p:cNvCxnSpPr>
            <p:nvPr/>
          </p:nvCxnSpPr>
          <p:spPr>
            <a:xfrm>
              <a:off x="2935224" y="2904182"/>
              <a:ext cx="1441788" cy="0"/>
            </a:xfrm>
            <a:prstGeom prst="straightConnector1">
              <a:avLst/>
            </a:prstGeom>
            <a:ln>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9BBDF5-C793-3547-7091-E56963A13956}"/>
                </a:ext>
              </a:extLst>
            </p:cNvPr>
            <p:cNvSpPr txBox="1"/>
            <p:nvPr/>
          </p:nvSpPr>
          <p:spPr>
            <a:xfrm>
              <a:off x="611483" y="2470897"/>
              <a:ext cx="1552246" cy="830997"/>
            </a:xfrm>
            <a:prstGeom prst="rect">
              <a:avLst/>
            </a:prstGeom>
            <a:solidFill>
              <a:schemeClr val="bg1"/>
            </a:solidFill>
          </p:spPr>
          <p:txBody>
            <a:bodyPr wrap="square" rtlCol="0">
              <a:spAutoFit/>
            </a:bodyPr>
            <a:lstStyle/>
            <a:p>
              <a:pPr marL="0" lvl="1" algn="ctr"/>
              <a:r>
                <a:rPr lang="en-US" sz="1200" dirty="0">
                  <a:latin typeface="Helvetica"/>
                  <a:cs typeface="Helvetica"/>
                </a:rPr>
                <a:t>mix soil (&lt; 2mm) with heavy liquid</a:t>
              </a:r>
            </a:p>
            <a:p>
              <a:pPr marL="0" lvl="1" algn="ctr"/>
              <a:r>
                <a:rPr lang="en-US" sz="1200" dirty="0">
                  <a:latin typeface="Helvetica"/>
                  <a:cs typeface="Helvetica"/>
                </a:rPr>
                <a:t>e.g., SPT @ 1.8 g cm</a:t>
              </a:r>
              <a:r>
                <a:rPr lang="en-US" sz="1200" baseline="30000" dirty="0">
                  <a:latin typeface="Helvetica"/>
                  <a:cs typeface="Helvetica"/>
                </a:rPr>
                <a:t>-3</a:t>
              </a:r>
              <a:endParaRPr lang="en-US" sz="600" baseline="30000" dirty="0">
                <a:latin typeface="Helvetica"/>
                <a:cs typeface="Helvetica"/>
              </a:endParaRPr>
            </a:p>
          </p:txBody>
        </p:sp>
        <p:sp>
          <p:nvSpPr>
            <p:cNvPr id="35" name="TextBox 34">
              <a:extLst>
                <a:ext uri="{FF2B5EF4-FFF2-40B4-BE49-F238E27FC236}">
                  <a16:creationId xmlns:a16="http://schemas.microsoft.com/office/drawing/2014/main" id="{8F4829CF-E070-392B-8688-599A5AED82A4}"/>
                </a:ext>
              </a:extLst>
            </p:cNvPr>
            <p:cNvSpPr txBox="1"/>
            <p:nvPr/>
          </p:nvSpPr>
          <p:spPr>
            <a:xfrm>
              <a:off x="2824766" y="2603967"/>
              <a:ext cx="1552246" cy="276999"/>
            </a:xfrm>
            <a:prstGeom prst="rect">
              <a:avLst/>
            </a:prstGeom>
            <a:noFill/>
          </p:spPr>
          <p:txBody>
            <a:bodyPr wrap="square" rtlCol="0">
              <a:spAutoFit/>
            </a:bodyPr>
            <a:lstStyle/>
            <a:p>
              <a:pPr marL="0" lvl="1" algn="ctr">
                <a:spcAft>
                  <a:spcPts val="600"/>
                </a:spcAft>
              </a:pPr>
              <a:r>
                <a:rPr lang="en-US" sz="1200" dirty="0">
                  <a:latin typeface="Helvetica"/>
                  <a:cs typeface="Helvetica"/>
                </a:rPr>
                <a:t>sedimentation</a:t>
              </a:r>
              <a:endParaRPr lang="en-US" sz="600" baseline="30000" dirty="0">
                <a:latin typeface="Helvetica"/>
                <a:cs typeface="Helvetica"/>
              </a:endParaRPr>
            </a:p>
          </p:txBody>
        </p:sp>
        <p:cxnSp>
          <p:nvCxnSpPr>
            <p:cNvPr id="37" name="Straight Arrow Connector 36">
              <a:extLst>
                <a:ext uri="{FF2B5EF4-FFF2-40B4-BE49-F238E27FC236}">
                  <a16:creationId xmlns:a16="http://schemas.microsoft.com/office/drawing/2014/main" id="{5F43C295-396A-9D39-F944-3076D9E5A17A}"/>
                </a:ext>
              </a:extLst>
            </p:cNvPr>
            <p:cNvCxnSpPr>
              <a:cxnSpLocks/>
              <a:endCxn id="11" idx="1"/>
            </p:cNvCxnSpPr>
            <p:nvPr/>
          </p:nvCxnSpPr>
          <p:spPr>
            <a:xfrm flipV="1">
              <a:off x="4837255" y="3361344"/>
              <a:ext cx="1461544" cy="7567"/>
            </a:xfrm>
            <a:prstGeom prst="straightConnector1">
              <a:avLst/>
            </a:prstGeom>
            <a:ln>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7D6907CF-7B56-A9AB-817B-52E645029837}"/>
                </a:ext>
              </a:extLst>
            </p:cNvPr>
            <p:cNvSpPr txBox="1"/>
            <p:nvPr/>
          </p:nvSpPr>
          <p:spPr>
            <a:xfrm>
              <a:off x="4832728" y="1719246"/>
              <a:ext cx="1552246"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“free light”</a:t>
              </a:r>
              <a:endParaRPr lang="en-US" sz="800" b="1" baseline="30000" dirty="0">
                <a:latin typeface="Helvetica"/>
                <a:cs typeface="Helvetica"/>
              </a:endParaRPr>
            </a:p>
          </p:txBody>
        </p:sp>
        <p:sp>
          <p:nvSpPr>
            <p:cNvPr id="47" name="TextBox 46">
              <a:extLst>
                <a:ext uri="{FF2B5EF4-FFF2-40B4-BE49-F238E27FC236}">
                  <a16:creationId xmlns:a16="http://schemas.microsoft.com/office/drawing/2014/main" id="{99D599DF-9F47-80C0-504D-27E11DC96264}"/>
                </a:ext>
              </a:extLst>
            </p:cNvPr>
            <p:cNvSpPr txBox="1"/>
            <p:nvPr/>
          </p:nvSpPr>
          <p:spPr>
            <a:xfrm>
              <a:off x="4762969" y="2880966"/>
              <a:ext cx="1552246" cy="461665"/>
            </a:xfrm>
            <a:prstGeom prst="rect">
              <a:avLst/>
            </a:prstGeom>
            <a:noFill/>
          </p:spPr>
          <p:txBody>
            <a:bodyPr wrap="square" rtlCol="0">
              <a:spAutoFit/>
            </a:bodyPr>
            <a:lstStyle/>
            <a:p>
              <a:pPr marL="0" lvl="1" algn="ctr"/>
              <a:r>
                <a:rPr lang="en-US" sz="1200" dirty="0">
                  <a:latin typeface="Helvetica"/>
                  <a:cs typeface="Helvetica"/>
                </a:rPr>
                <a:t>dispersion</a:t>
              </a:r>
            </a:p>
            <a:p>
              <a:pPr marL="0" lvl="1" algn="ctr"/>
              <a:r>
                <a:rPr lang="en-US" sz="1200" dirty="0">
                  <a:latin typeface="Helvetica"/>
                  <a:cs typeface="Helvetica"/>
                </a:rPr>
                <a:t>e.g. sonication</a:t>
              </a:r>
              <a:endParaRPr lang="en-US" sz="600" dirty="0">
                <a:latin typeface="Helvetica"/>
                <a:cs typeface="Helvetica"/>
              </a:endParaRPr>
            </a:p>
          </p:txBody>
        </p:sp>
        <p:cxnSp>
          <p:nvCxnSpPr>
            <p:cNvPr id="48" name="Straight Arrow Connector 47">
              <a:extLst>
                <a:ext uri="{FF2B5EF4-FFF2-40B4-BE49-F238E27FC236}">
                  <a16:creationId xmlns:a16="http://schemas.microsoft.com/office/drawing/2014/main" id="{031C5B83-AFA9-A93F-39AF-EBB49C2AB944}"/>
                </a:ext>
              </a:extLst>
            </p:cNvPr>
            <p:cNvCxnSpPr>
              <a:cxnSpLocks/>
              <a:endCxn id="41" idx="2"/>
            </p:cNvCxnSpPr>
            <p:nvPr/>
          </p:nvCxnSpPr>
          <p:spPr>
            <a:xfrm flipV="1">
              <a:off x="4832728" y="2057800"/>
              <a:ext cx="776123" cy="652816"/>
            </a:xfrm>
            <a:prstGeom prst="straightConnector1">
              <a:avLst/>
            </a:prstGeom>
            <a:ln>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24D448C-695A-1CA1-3168-18D0A030498B}"/>
                </a:ext>
              </a:extLst>
            </p:cNvPr>
            <p:cNvCxnSpPr>
              <a:cxnSpLocks/>
            </p:cNvCxnSpPr>
            <p:nvPr/>
          </p:nvCxnSpPr>
          <p:spPr>
            <a:xfrm>
              <a:off x="6647840" y="3809180"/>
              <a:ext cx="322619" cy="365761"/>
            </a:xfrm>
            <a:prstGeom prst="straightConnector1">
              <a:avLst/>
            </a:prstGeom>
            <a:ln>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4F3B337B-F712-2EB3-3B36-E5DE4CE73876}"/>
                </a:ext>
              </a:extLst>
            </p:cNvPr>
            <p:cNvCxnSpPr>
              <a:cxnSpLocks/>
            </p:cNvCxnSpPr>
            <p:nvPr/>
          </p:nvCxnSpPr>
          <p:spPr>
            <a:xfrm flipV="1">
              <a:off x="6754520" y="2512081"/>
              <a:ext cx="250642" cy="641783"/>
            </a:xfrm>
            <a:prstGeom prst="straightConnector1">
              <a:avLst/>
            </a:prstGeom>
            <a:ln>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CECB6B40-28B9-5DA5-28F9-CF6D374DBB04}"/>
                </a:ext>
              </a:extLst>
            </p:cNvPr>
            <p:cNvSpPr txBox="1"/>
            <p:nvPr/>
          </p:nvSpPr>
          <p:spPr>
            <a:xfrm>
              <a:off x="6035906" y="2154814"/>
              <a:ext cx="1938511"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“occluded light”</a:t>
              </a:r>
              <a:endParaRPr lang="en-US" sz="800" b="1" baseline="30000" dirty="0">
                <a:latin typeface="Helvetica"/>
                <a:cs typeface="Helvetica"/>
              </a:endParaRPr>
            </a:p>
          </p:txBody>
        </p:sp>
        <p:sp>
          <p:nvSpPr>
            <p:cNvPr id="63" name="TextBox 62">
              <a:extLst>
                <a:ext uri="{FF2B5EF4-FFF2-40B4-BE49-F238E27FC236}">
                  <a16:creationId xmlns:a16="http://schemas.microsoft.com/office/drawing/2014/main" id="{5E967732-B861-D960-7423-D6CED21CDCBD}"/>
                </a:ext>
              </a:extLst>
            </p:cNvPr>
            <p:cNvSpPr txBox="1"/>
            <p:nvPr/>
          </p:nvSpPr>
          <p:spPr>
            <a:xfrm>
              <a:off x="5705856" y="4210606"/>
              <a:ext cx="2596896" cy="584775"/>
            </a:xfrm>
            <a:prstGeom prst="rect">
              <a:avLst/>
            </a:prstGeom>
            <a:solidFill>
              <a:schemeClr val="bg1"/>
            </a:solidFill>
          </p:spPr>
          <p:txBody>
            <a:bodyPr wrap="square" rtlCol="0">
              <a:spAutoFit/>
            </a:bodyPr>
            <a:lstStyle/>
            <a:p>
              <a:pPr marL="0" lvl="1" algn="ctr"/>
              <a:r>
                <a:rPr lang="en-US" sz="1600" b="1" dirty="0">
                  <a:latin typeface="Helvetica"/>
                  <a:cs typeface="Helvetica"/>
                </a:rPr>
                <a:t>“heavy” </a:t>
              </a:r>
            </a:p>
            <a:p>
              <a:pPr marL="0" lvl="1" algn="ctr"/>
              <a:r>
                <a:rPr lang="en-US" sz="1600" i="1" dirty="0">
                  <a:latin typeface="Helvetica"/>
                  <a:cs typeface="Helvetica"/>
                </a:rPr>
                <a:t>(aka mineral-associated)</a:t>
              </a:r>
              <a:endParaRPr lang="en-US" sz="800" i="1" baseline="30000" dirty="0">
                <a:latin typeface="Helvetica"/>
                <a:cs typeface="Helvetica"/>
              </a:endParaRPr>
            </a:p>
          </p:txBody>
        </p:sp>
      </p:grpSp>
      <p:sp>
        <p:nvSpPr>
          <p:cNvPr id="4" name="TextBox 3">
            <a:extLst>
              <a:ext uri="{FF2B5EF4-FFF2-40B4-BE49-F238E27FC236}">
                <a16:creationId xmlns:a16="http://schemas.microsoft.com/office/drawing/2014/main" id="{C16C0089-EF4D-B826-9C82-F4C62805E9C3}"/>
              </a:ext>
            </a:extLst>
          </p:cNvPr>
          <p:cNvSpPr txBox="1"/>
          <p:nvPr/>
        </p:nvSpPr>
        <p:spPr>
          <a:xfrm>
            <a:off x="44484" y="5251813"/>
            <a:ext cx="3823428" cy="261610"/>
          </a:xfrm>
          <a:prstGeom prst="rect">
            <a:avLst/>
          </a:prstGeom>
          <a:noFill/>
        </p:spPr>
        <p:txBody>
          <a:bodyPr wrap="square" rtlCol="0">
            <a:spAutoFit/>
          </a:bodyPr>
          <a:lstStyle/>
          <a:p>
            <a:pPr marL="0" lvl="1" algn="ctr">
              <a:spcAft>
                <a:spcPts val="600"/>
              </a:spcAft>
            </a:pPr>
            <a:r>
              <a:rPr lang="en-US" sz="1100" i="1" dirty="0">
                <a:latin typeface="Helvetica"/>
                <a:cs typeface="Helvetica"/>
              </a:rPr>
              <a:t>Figure adapted from </a:t>
            </a:r>
            <a:r>
              <a:rPr lang="en-US" sz="1100" i="1" dirty="0" err="1">
                <a:latin typeface="Helvetica"/>
                <a:cs typeface="Helvetica"/>
              </a:rPr>
              <a:t>Wagai</a:t>
            </a:r>
            <a:r>
              <a:rPr lang="en-US" sz="1100" i="1" dirty="0">
                <a:latin typeface="Helvetica"/>
                <a:cs typeface="Helvetica"/>
              </a:rPr>
              <a:t> et al. 2009</a:t>
            </a:r>
            <a:endParaRPr lang="en-US" sz="500" i="1" dirty="0">
              <a:latin typeface="Helvetica"/>
              <a:cs typeface="Helvetica"/>
            </a:endParaRPr>
          </a:p>
        </p:txBody>
      </p:sp>
    </p:spTree>
    <p:extLst>
      <p:ext uri="{BB962C8B-B14F-4D97-AF65-F5344CB8AC3E}">
        <p14:creationId xmlns:p14="http://schemas.microsoft.com/office/powerpoint/2010/main" val="1599791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inC_dist_14c.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710" y="1188308"/>
            <a:ext cx="7111680" cy="3829366"/>
          </a:xfrm>
          <a:prstGeom prst="rect">
            <a:avLst/>
          </a:prstGeom>
        </p:spPr>
      </p:pic>
      <p:sp>
        <p:nvSpPr>
          <p:cNvPr id="19" name="TextBox 18"/>
          <p:cNvSpPr txBox="1"/>
          <p:nvPr/>
        </p:nvSpPr>
        <p:spPr>
          <a:xfrm>
            <a:off x="6600235" y="3701542"/>
            <a:ext cx="1490136" cy="615553"/>
          </a:xfrm>
          <a:prstGeom prst="rect">
            <a:avLst/>
          </a:prstGeom>
          <a:solidFill>
            <a:schemeClr val="bg1"/>
          </a:solidFill>
        </p:spPr>
        <p:txBody>
          <a:bodyPr wrap="square" rtlCol="0">
            <a:spAutoFit/>
          </a:bodyPr>
          <a:lstStyle/>
          <a:p>
            <a:pPr algn="ctr"/>
            <a:r>
              <a:rPr lang="en-US" sz="1600" b="1" i="1" dirty="0">
                <a:latin typeface="Helvetica"/>
                <a:cs typeface="Helvetica"/>
              </a:rPr>
              <a:t>positive ∆</a:t>
            </a:r>
            <a:r>
              <a:rPr lang="en-US" sz="1600" b="1" i="1" baseline="30000" dirty="0">
                <a:latin typeface="Helvetica"/>
                <a:cs typeface="Helvetica"/>
              </a:rPr>
              <a:t>14</a:t>
            </a:r>
            <a:r>
              <a:rPr lang="en-US" sz="1600" b="1" i="1" dirty="0">
                <a:latin typeface="Helvetica"/>
                <a:cs typeface="Helvetica"/>
              </a:rPr>
              <a:t>C </a:t>
            </a:r>
            <a:r>
              <a:rPr lang="en-US" b="1" i="1" dirty="0">
                <a:latin typeface="Helvetica"/>
                <a:cs typeface="Helvetica"/>
              </a:rPr>
              <a:t>= modern</a:t>
            </a:r>
          </a:p>
        </p:txBody>
      </p:sp>
      <p:sp>
        <p:nvSpPr>
          <p:cNvPr id="20" name="TextBox 19"/>
          <p:cNvSpPr txBox="1"/>
          <p:nvPr/>
        </p:nvSpPr>
        <p:spPr>
          <a:xfrm>
            <a:off x="6781893" y="1266291"/>
            <a:ext cx="1279517" cy="707886"/>
          </a:xfrm>
          <a:prstGeom prst="rect">
            <a:avLst/>
          </a:prstGeom>
          <a:solidFill>
            <a:schemeClr val="bg1"/>
          </a:solidFill>
        </p:spPr>
        <p:txBody>
          <a:bodyPr wrap="none" rtlCol="0">
            <a:spAutoFit/>
          </a:bodyPr>
          <a:lstStyle/>
          <a:p>
            <a:pPr algn="ctr"/>
            <a:r>
              <a:rPr lang="en-US" sz="2000" b="1" dirty="0">
                <a:solidFill>
                  <a:srgbClr val="80CDC1"/>
                </a:solidFill>
                <a:latin typeface="Helvetica"/>
                <a:cs typeface="Helvetica"/>
              </a:rPr>
              <a:t>COOL</a:t>
            </a:r>
          </a:p>
          <a:p>
            <a:pPr algn="ctr"/>
            <a:r>
              <a:rPr lang="en-US" sz="2000" b="1" dirty="0">
                <a:latin typeface="Helvetica"/>
                <a:cs typeface="Helvetica"/>
              </a:rPr>
              <a:t>0.2-0.3 m</a:t>
            </a:r>
          </a:p>
        </p:txBody>
      </p:sp>
      <p:sp>
        <p:nvSpPr>
          <p:cNvPr id="2" name="Title 1">
            <a:extLst>
              <a:ext uri="{FF2B5EF4-FFF2-40B4-BE49-F238E27FC236}">
                <a16:creationId xmlns:a16="http://schemas.microsoft.com/office/drawing/2014/main" id="{9498DAF6-C8FE-AE7E-9870-F06689D61638}"/>
              </a:ext>
            </a:extLst>
          </p:cNvPr>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HEAVY FRC ∆</a:t>
            </a:r>
            <a:r>
              <a:rPr lang="en-US" sz="3600" b="1" baseline="30000" dirty="0">
                <a:solidFill>
                  <a:schemeClr val="bg1"/>
                </a:solidFill>
                <a:latin typeface="Verdana"/>
                <a:cs typeface="Verdana"/>
              </a:rPr>
              <a:t>14</a:t>
            </a:r>
            <a:r>
              <a:rPr lang="en-US" sz="3600" b="1" dirty="0">
                <a:solidFill>
                  <a:schemeClr val="bg1"/>
                </a:solidFill>
                <a:latin typeface="Verdana"/>
                <a:cs typeface="Verdana"/>
              </a:rPr>
              <a:t>C DISTRIBUTION</a:t>
            </a:r>
          </a:p>
        </p:txBody>
      </p:sp>
      <p:sp>
        <p:nvSpPr>
          <p:cNvPr id="7" name="Slide Number Placeholder 3">
            <a:extLst>
              <a:ext uri="{FF2B5EF4-FFF2-40B4-BE49-F238E27FC236}">
                <a16:creationId xmlns:a16="http://schemas.microsoft.com/office/drawing/2014/main" id="{E317A4A1-7BF1-E722-E4B3-944043BF08EA}"/>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119</a:t>
            </a:fld>
            <a:endParaRPr lang="de-DE" dirty="0"/>
          </a:p>
        </p:txBody>
      </p:sp>
      <p:sp>
        <p:nvSpPr>
          <p:cNvPr id="4" name="TextBox 3">
            <a:extLst>
              <a:ext uri="{FF2B5EF4-FFF2-40B4-BE49-F238E27FC236}">
                <a16:creationId xmlns:a16="http://schemas.microsoft.com/office/drawing/2014/main" id="{31A32E1D-B1D5-1080-98E7-2D5F587F6336}"/>
              </a:ext>
            </a:extLst>
          </p:cNvPr>
          <p:cNvSpPr txBox="1"/>
          <p:nvPr/>
        </p:nvSpPr>
        <p:spPr>
          <a:xfrm>
            <a:off x="1776709" y="1556723"/>
            <a:ext cx="1032321" cy="400110"/>
          </a:xfrm>
          <a:prstGeom prst="rect">
            <a:avLst/>
          </a:prstGeom>
          <a:noFill/>
        </p:spPr>
        <p:txBody>
          <a:bodyPr wrap="square" rtlCol="0">
            <a:spAutoFit/>
          </a:bodyPr>
          <a:lstStyle/>
          <a:p>
            <a:pPr algn="ctr"/>
            <a:r>
              <a:rPr lang="en-US" sz="2000" b="1" dirty="0">
                <a:latin typeface="Helvetica"/>
                <a:cs typeface="Helvetica"/>
              </a:rPr>
              <a:t>Clays</a:t>
            </a:r>
            <a:endParaRPr lang="en-US" sz="2400" b="1" dirty="0">
              <a:latin typeface="Helvetica"/>
              <a:cs typeface="Helvetica"/>
            </a:endParaRPr>
          </a:p>
        </p:txBody>
      </p:sp>
      <p:sp>
        <p:nvSpPr>
          <p:cNvPr id="8" name="TextBox 7">
            <a:extLst>
              <a:ext uri="{FF2B5EF4-FFF2-40B4-BE49-F238E27FC236}">
                <a16:creationId xmlns:a16="http://schemas.microsoft.com/office/drawing/2014/main" id="{944FB0F2-4869-F9EF-BE40-29B4F3996E92}"/>
              </a:ext>
            </a:extLst>
          </p:cNvPr>
          <p:cNvSpPr txBox="1"/>
          <p:nvPr/>
        </p:nvSpPr>
        <p:spPr>
          <a:xfrm>
            <a:off x="2977741" y="1217079"/>
            <a:ext cx="1032321" cy="707886"/>
          </a:xfrm>
          <a:prstGeom prst="rect">
            <a:avLst/>
          </a:prstGeom>
          <a:noFill/>
        </p:spPr>
        <p:txBody>
          <a:bodyPr wrap="square" rtlCol="0">
            <a:spAutoFit/>
          </a:bodyPr>
          <a:lstStyle/>
          <a:p>
            <a:pPr algn="ctr"/>
            <a:r>
              <a:rPr lang="en-US" sz="2000" b="1" dirty="0">
                <a:latin typeface="Helvetica"/>
                <a:cs typeface="Helvetica"/>
              </a:rPr>
              <a:t>metal oxides</a:t>
            </a:r>
            <a:endParaRPr lang="en-US" sz="2400" b="1" dirty="0">
              <a:latin typeface="Helvetica"/>
              <a:cs typeface="Helvetica"/>
            </a:endParaRPr>
          </a:p>
        </p:txBody>
      </p:sp>
      <p:cxnSp>
        <p:nvCxnSpPr>
          <p:cNvPr id="9" name="Straight Arrow Connector 8">
            <a:extLst>
              <a:ext uri="{FF2B5EF4-FFF2-40B4-BE49-F238E27FC236}">
                <a16:creationId xmlns:a16="http://schemas.microsoft.com/office/drawing/2014/main" id="{235BEFFA-E2EC-290E-6249-F60A4324FBAC}"/>
              </a:ext>
            </a:extLst>
          </p:cNvPr>
          <p:cNvCxnSpPr>
            <a:stCxn id="8" idx="2"/>
          </p:cNvCxnSpPr>
          <p:nvPr/>
        </p:nvCxnSpPr>
        <p:spPr>
          <a:xfrm>
            <a:off x="3493902" y="1924965"/>
            <a:ext cx="590796" cy="39965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E057A0E-E781-8B46-151F-3359DFFE7DC6}"/>
              </a:ext>
            </a:extLst>
          </p:cNvPr>
          <p:cNvCxnSpPr>
            <a:stCxn id="4" idx="2"/>
          </p:cNvCxnSpPr>
          <p:nvPr/>
        </p:nvCxnSpPr>
        <p:spPr>
          <a:xfrm>
            <a:off x="2292870" y="1956833"/>
            <a:ext cx="270943" cy="577161"/>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8CD4C7A-A0DC-4E98-B551-C2161E1383F4}"/>
              </a:ext>
            </a:extLst>
          </p:cNvPr>
          <p:cNvSpPr txBox="1"/>
          <p:nvPr/>
        </p:nvSpPr>
        <p:spPr>
          <a:xfrm>
            <a:off x="5585578" y="1248947"/>
            <a:ext cx="1032321" cy="707886"/>
          </a:xfrm>
          <a:prstGeom prst="rect">
            <a:avLst/>
          </a:prstGeom>
          <a:noFill/>
        </p:spPr>
        <p:txBody>
          <a:bodyPr wrap="square" rtlCol="0">
            <a:spAutoFit/>
          </a:bodyPr>
          <a:lstStyle/>
          <a:p>
            <a:pPr algn="ctr"/>
            <a:r>
              <a:rPr lang="en-US" sz="2000" b="1" dirty="0">
                <a:latin typeface="Helvetica"/>
                <a:cs typeface="Helvetica"/>
              </a:rPr>
              <a:t>lipids/sugars</a:t>
            </a:r>
            <a:endParaRPr lang="en-US" sz="2400" b="1" dirty="0">
              <a:latin typeface="Helvetica"/>
              <a:cs typeface="Helvetica"/>
            </a:endParaRPr>
          </a:p>
        </p:txBody>
      </p:sp>
      <p:cxnSp>
        <p:nvCxnSpPr>
          <p:cNvPr id="12" name="Straight Arrow Connector 11">
            <a:extLst>
              <a:ext uri="{FF2B5EF4-FFF2-40B4-BE49-F238E27FC236}">
                <a16:creationId xmlns:a16="http://schemas.microsoft.com/office/drawing/2014/main" id="{2919C0DB-4410-BDAE-38E1-33AD3D743420}"/>
              </a:ext>
            </a:extLst>
          </p:cNvPr>
          <p:cNvCxnSpPr>
            <a:cxnSpLocks/>
          </p:cNvCxnSpPr>
          <p:nvPr/>
        </p:nvCxnSpPr>
        <p:spPr>
          <a:xfrm flipH="1">
            <a:off x="5829832" y="1972785"/>
            <a:ext cx="273211" cy="39965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56510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F7E13B-34D1-E6B8-561A-7E4B06B9E2E2}"/>
              </a:ext>
            </a:extLst>
          </p:cNvPr>
          <p:cNvSpPr/>
          <p:nvPr/>
        </p:nvSpPr>
        <p:spPr>
          <a:xfrm>
            <a:off x="3117514" y="1111538"/>
            <a:ext cx="5807409" cy="19612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12</a:t>
            </a:fld>
            <a:endParaRPr lang="de-DE" dirty="0"/>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a:p>
            <a:pPr marL="457200" indent="-457200">
              <a:spcAft>
                <a:spcPts val="600"/>
              </a:spcAft>
              <a:buFont typeface="+mj-lt"/>
              <a:buAutoNum type="arabicParenR"/>
            </a:pPr>
            <a:r>
              <a:rPr lang="en-US" sz="2000" dirty="0">
                <a:latin typeface="Helvetica"/>
                <a:cs typeface="Helvetica"/>
              </a:rPr>
              <a:t>Temperature</a:t>
            </a:r>
          </a:p>
          <a:p>
            <a:pPr marL="457200" indent="-457200">
              <a:spcAft>
                <a:spcPts val="600"/>
              </a:spcAft>
              <a:buFont typeface="+mj-lt"/>
              <a:buAutoNum type="arabicParenR"/>
            </a:pPr>
            <a:endParaRPr lang="en-US" sz="2000" dirty="0">
              <a:latin typeface="Helvetica"/>
              <a:cs typeface="Helvetica"/>
            </a:endParaRP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a:t>
            </a:fld>
            <a:endParaRPr lang="de-DE" dirty="0"/>
          </a:p>
        </p:txBody>
      </p:sp>
      <p:pic>
        <p:nvPicPr>
          <p:cNvPr id="11" name="Picture 10" descr="d14c_MAT_ISRaD_lyr.png">
            <a:extLst>
              <a:ext uri="{FF2B5EF4-FFF2-40B4-BE49-F238E27FC236}">
                <a16:creationId xmlns:a16="http://schemas.microsoft.com/office/drawing/2014/main" id="{4E59D7A1-CE71-C00D-8A4E-A9FE031E8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931" y="1111538"/>
            <a:ext cx="5650993" cy="1828800"/>
          </a:xfrm>
          <a:prstGeom prst="rect">
            <a:avLst/>
          </a:prstGeom>
        </p:spPr>
      </p:pic>
      <p:sp>
        <p:nvSpPr>
          <p:cNvPr id="12" name="TextBox 11">
            <a:extLst>
              <a:ext uri="{FF2B5EF4-FFF2-40B4-BE49-F238E27FC236}">
                <a16:creationId xmlns:a16="http://schemas.microsoft.com/office/drawing/2014/main" id="{795C8F41-7550-AC17-2E6E-CE7996DFADDC}"/>
              </a:ext>
            </a:extLst>
          </p:cNvPr>
          <p:cNvSpPr txBox="1"/>
          <p:nvPr/>
        </p:nvSpPr>
        <p:spPr>
          <a:xfrm>
            <a:off x="7953675" y="1308935"/>
            <a:ext cx="931127" cy="307777"/>
          </a:xfrm>
          <a:prstGeom prst="rect">
            <a:avLst/>
          </a:prstGeom>
          <a:solidFill>
            <a:srgbClr val="FFFFFF"/>
          </a:solidFill>
        </p:spPr>
        <p:txBody>
          <a:bodyPr wrap="none" rtlCol="0">
            <a:spAutoFit/>
          </a:bodyPr>
          <a:lstStyle/>
          <a:p>
            <a:r>
              <a:rPr lang="en-US" sz="1400" b="1" dirty="0">
                <a:latin typeface="Helvetica"/>
                <a:cs typeface="Helvetica"/>
              </a:rPr>
              <a:t>MAT (°C)</a:t>
            </a:r>
          </a:p>
        </p:txBody>
      </p:sp>
      <p:sp>
        <p:nvSpPr>
          <p:cNvPr id="18" name="TextBox 17">
            <a:extLst>
              <a:ext uri="{FF2B5EF4-FFF2-40B4-BE49-F238E27FC236}">
                <a16:creationId xmlns:a16="http://schemas.microsoft.com/office/drawing/2014/main" id="{A7FFA62E-87EB-26A4-2B9E-E4F31A8F5255}"/>
              </a:ext>
            </a:extLst>
          </p:cNvPr>
          <p:cNvSpPr txBox="1"/>
          <p:nvPr/>
        </p:nvSpPr>
        <p:spPr>
          <a:xfrm>
            <a:off x="4089029" y="1221246"/>
            <a:ext cx="389850" cy="369332"/>
          </a:xfrm>
          <a:prstGeom prst="rect">
            <a:avLst/>
          </a:prstGeom>
          <a:noFill/>
        </p:spPr>
        <p:txBody>
          <a:bodyPr wrap="none" rtlCol="0">
            <a:spAutoFit/>
          </a:bodyPr>
          <a:lstStyle/>
          <a:p>
            <a:r>
              <a:rPr lang="en-US" b="1" dirty="0">
                <a:latin typeface="Arial"/>
                <a:cs typeface="Arial"/>
              </a:rPr>
              <a:t>a)</a:t>
            </a:r>
          </a:p>
        </p:txBody>
      </p:sp>
      <p:sp>
        <p:nvSpPr>
          <p:cNvPr id="6" name="TextBox 5">
            <a:extLst>
              <a:ext uri="{FF2B5EF4-FFF2-40B4-BE49-F238E27FC236}">
                <a16:creationId xmlns:a16="http://schemas.microsoft.com/office/drawing/2014/main" id="{107EAC2C-C8A7-2494-D6CB-67027B007059}"/>
              </a:ext>
            </a:extLst>
          </p:cNvPr>
          <p:cNvSpPr txBox="1"/>
          <p:nvPr/>
        </p:nvSpPr>
        <p:spPr>
          <a:xfrm>
            <a:off x="219077" y="3683409"/>
            <a:ext cx="2692099" cy="1369606"/>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Global distribution of ∆</a:t>
            </a:r>
            <a:r>
              <a:rPr lang="en-US" sz="1600" baseline="30000" dirty="0">
                <a:latin typeface="Helvetica"/>
                <a:cs typeface="Helvetica"/>
              </a:rPr>
              <a:t>14</a:t>
            </a:r>
            <a:r>
              <a:rPr lang="en-US" sz="1600" dirty="0">
                <a:latin typeface="Helvetica"/>
                <a:cs typeface="Helvetica"/>
              </a:rPr>
              <a:t>C in soil (&lt;0.3 m) </a:t>
            </a:r>
          </a:p>
          <a:p>
            <a:pPr marL="0" lvl="1" algn="ctr">
              <a:spcAft>
                <a:spcPts val="600"/>
              </a:spcAft>
            </a:pPr>
            <a:r>
              <a:rPr lang="en-US" sz="1200" i="1" dirty="0">
                <a:latin typeface="Helvetica"/>
                <a:cs typeface="Helvetica"/>
              </a:rPr>
              <a:t>MAT = mean annual temperature</a:t>
            </a:r>
            <a:endParaRPr lang="en-US" sz="1200" dirty="0">
              <a:latin typeface="Helvetica"/>
              <a:cs typeface="Helvetica"/>
            </a:endParaRPr>
          </a:p>
          <a:p>
            <a:pPr marL="0" lvl="1">
              <a:spcAft>
                <a:spcPts val="600"/>
              </a:spcAft>
            </a:pPr>
            <a:endParaRPr lang="en-US" sz="1200" i="1" dirty="0">
              <a:latin typeface="Helvetica"/>
              <a:cs typeface="Helvetica"/>
            </a:endParaRPr>
          </a:p>
          <a:p>
            <a:pPr marL="0" lvl="1">
              <a:spcAft>
                <a:spcPts val="600"/>
              </a:spcAft>
            </a:pPr>
            <a:r>
              <a:rPr lang="en-US" sz="1200" dirty="0">
                <a:latin typeface="Helvetica"/>
                <a:cs typeface="Helvetica"/>
              </a:rPr>
              <a:t>(Data from </a:t>
            </a:r>
            <a:r>
              <a:rPr lang="en-US" sz="1200" dirty="0" err="1">
                <a:latin typeface="Helvetica"/>
                <a:cs typeface="Helvetica"/>
              </a:rPr>
              <a:t>ISRaD</a:t>
            </a:r>
            <a:r>
              <a:rPr lang="en-US" sz="1200" dirty="0">
                <a:latin typeface="Helvetica"/>
                <a:cs typeface="Helvetica"/>
              </a:rPr>
              <a:t>) </a:t>
            </a:r>
            <a:r>
              <a:rPr lang="en-US" sz="1200" dirty="0">
                <a:solidFill>
                  <a:schemeClr val="bg1"/>
                </a:solidFill>
                <a:latin typeface="Helvetica"/>
                <a:cs typeface="Helvetica"/>
              </a:rPr>
              <a:t>assemblage</a:t>
            </a:r>
          </a:p>
        </p:txBody>
      </p:sp>
    </p:spTree>
    <p:extLst>
      <p:ext uri="{BB962C8B-B14F-4D97-AF65-F5344CB8AC3E}">
        <p14:creationId xmlns:p14="http://schemas.microsoft.com/office/powerpoint/2010/main" val="3881753083"/>
      </p:ext>
    </p:extLst>
  </p:cSld>
  <p:clrMapOvr>
    <a:masterClrMapping/>
  </p:clrMapOvr>
  <mc:AlternateContent xmlns:mc="http://schemas.openxmlformats.org/markup-compatibility/2006" xmlns:p14="http://schemas.microsoft.com/office/powerpoint/2010/main">
    <mc:Choice Requires="p14">
      <p:transition spd="slow" p14:dur="2000" advClick="0" advTm="44468"/>
    </mc:Choice>
    <mc:Fallback xmlns="">
      <p:transition spd="slow" advClick="0" advTm="44468"/>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PARALLEL vs SERIES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120</a:t>
            </a:fld>
            <a:endParaRPr lang="de-DE" dirty="0"/>
          </a:p>
        </p:txBody>
      </p:sp>
      <p:pic>
        <p:nvPicPr>
          <p:cNvPr id="25" name="Picture 24">
            <a:extLst>
              <a:ext uri="{FF2B5EF4-FFF2-40B4-BE49-F238E27FC236}">
                <a16:creationId xmlns:a16="http://schemas.microsoft.com/office/drawing/2014/main" id="{5C25DE07-85C5-078E-4152-1263A74D1FBE}"/>
              </a:ext>
            </a:extLst>
          </p:cNvPr>
          <p:cNvPicPr>
            <a:picLocks noChangeAspect="1"/>
          </p:cNvPicPr>
          <p:nvPr/>
        </p:nvPicPr>
        <p:blipFill>
          <a:blip r:embed="rId3"/>
          <a:stretch>
            <a:fillRect/>
          </a:stretch>
        </p:blipFill>
        <p:spPr>
          <a:xfrm>
            <a:off x="1202247" y="882650"/>
            <a:ext cx="6946900" cy="3949700"/>
          </a:xfrm>
          <a:prstGeom prst="rect">
            <a:avLst/>
          </a:prstGeom>
        </p:spPr>
      </p:pic>
      <p:grpSp>
        <p:nvGrpSpPr>
          <p:cNvPr id="2" name="Group 1">
            <a:extLst>
              <a:ext uri="{FF2B5EF4-FFF2-40B4-BE49-F238E27FC236}">
                <a16:creationId xmlns:a16="http://schemas.microsoft.com/office/drawing/2014/main" id="{27B0D53A-BC6D-04CD-6137-1A7301B35145}"/>
              </a:ext>
            </a:extLst>
          </p:cNvPr>
          <p:cNvGrpSpPr/>
          <p:nvPr/>
        </p:nvGrpSpPr>
        <p:grpSpPr>
          <a:xfrm>
            <a:off x="3116810" y="988139"/>
            <a:ext cx="3596648" cy="1348642"/>
            <a:chOff x="3116810" y="988139"/>
            <a:chExt cx="3596648" cy="1348642"/>
          </a:xfrm>
        </p:grpSpPr>
        <p:sp>
          <p:nvSpPr>
            <p:cNvPr id="3" name="TextBox 2">
              <a:extLst>
                <a:ext uri="{FF2B5EF4-FFF2-40B4-BE49-F238E27FC236}">
                  <a16:creationId xmlns:a16="http://schemas.microsoft.com/office/drawing/2014/main" id="{9826CCC7-A0D0-B1E7-57C8-D5A07E4C95B9}"/>
                </a:ext>
              </a:extLst>
            </p:cNvPr>
            <p:cNvSpPr txBox="1"/>
            <p:nvPr/>
          </p:nvSpPr>
          <p:spPr>
            <a:xfrm>
              <a:off x="3810658" y="988139"/>
              <a:ext cx="1611984" cy="338554"/>
            </a:xfrm>
            <a:prstGeom prst="rect">
              <a:avLst/>
            </a:prstGeom>
            <a:solidFill>
              <a:schemeClr val="bg1"/>
            </a:solidFill>
          </p:spPr>
          <p:txBody>
            <a:bodyPr wrap="square" rtlCol="0">
              <a:spAutoFit/>
            </a:bodyPr>
            <a:lstStyle/>
            <a:p>
              <a:pPr marL="0" lvl="1" algn="ctr">
                <a:spcAft>
                  <a:spcPts val="600"/>
                </a:spcAft>
              </a:pPr>
              <a:r>
                <a:rPr lang="en-US" sz="1600" b="1" u="sng" dirty="0">
                  <a:latin typeface="Helvetica"/>
                  <a:cs typeface="Helvetica"/>
                </a:rPr>
                <a:t>2-pool parallel</a:t>
              </a:r>
            </a:p>
          </p:txBody>
        </p:sp>
        <p:sp>
          <p:nvSpPr>
            <p:cNvPr id="5" name="TextBox 4">
              <a:extLst>
                <a:ext uri="{FF2B5EF4-FFF2-40B4-BE49-F238E27FC236}">
                  <a16:creationId xmlns:a16="http://schemas.microsoft.com/office/drawing/2014/main" id="{EB2837C7-8B6B-3CCB-7BCE-487BC1CA61CD}"/>
                </a:ext>
              </a:extLst>
            </p:cNvPr>
            <p:cNvSpPr txBox="1"/>
            <p:nvPr/>
          </p:nvSpPr>
          <p:spPr>
            <a:xfrm>
              <a:off x="5337144" y="988139"/>
              <a:ext cx="1376314" cy="338554"/>
            </a:xfrm>
            <a:prstGeom prst="rect">
              <a:avLst/>
            </a:prstGeom>
            <a:solidFill>
              <a:schemeClr val="bg1"/>
            </a:solidFill>
          </p:spPr>
          <p:txBody>
            <a:bodyPr wrap="square" rtlCol="0">
              <a:spAutoFit/>
            </a:bodyPr>
            <a:lstStyle/>
            <a:p>
              <a:pPr marL="0" lvl="1" algn="ctr">
                <a:spcAft>
                  <a:spcPts val="600"/>
                </a:spcAft>
              </a:pPr>
              <a:r>
                <a:rPr lang="en-US" sz="1600" u="sng" dirty="0">
                  <a:latin typeface="Helvetica"/>
                  <a:cs typeface="Helvetica"/>
                </a:rPr>
                <a:t>2-pool series</a:t>
              </a:r>
            </a:p>
          </p:txBody>
        </p:sp>
        <p:sp>
          <p:nvSpPr>
            <p:cNvPr id="6" name="TextBox 5">
              <a:extLst>
                <a:ext uri="{FF2B5EF4-FFF2-40B4-BE49-F238E27FC236}">
                  <a16:creationId xmlns:a16="http://schemas.microsoft.com/office/drawing/2014/main" id="{0DB4F692-415D-68A1-1976-BB0BB77348D6}"/>
                </a:ext>
              </a:extLst>
            </p:cNvPr>
            <p:cNvSpPr txBox="1"/>
            <p:nvPr/>
          </p:nvSpPr>
          <p:spPr>
            <a:xfrm>
              <a:off x="3116810" y="1326693"/>
              <a:ext cx="713622" cy="984885"/>
            </a:xfrm>
            <a:prstGeom prst="rect">
              <a:avLst/>
            </a:prstGeom>
            <a:noFill/>
          </p:spPr>
          <p:txBody>
            <a:bodyPr wrap="square" rtlCol="0">
              <a:spAutoFit/>
            </a:bodyPr>
            <a:lstStyle/>
            <a:p>
              <a:pPr marL="0" lvl="1" algn="ctr">
                <a:spcAft>
                  <a:spcPts val="600"/>
                </a:spcAft>
              </a:pPr>
              <a:r>
                <a:rPr lang="en-US" sz="1600" b="1" dirty="0">
                  <a:latin typeface="Helvetica"/>
                  <a:cs typeface="Helvetica"/>
                </a:rPr>
                <a:t>Age:</a:t>
              </a:r>
            </a:p>
            <a:p>
              <a:pPr marL="0" lvl="1" algn="ctr">
                <a:spcAft>
                  <a:spcPts val="600"/>
                </a:spcAft>
              </a:pPr>
              <a:r>
                <a:rPr lang="en-US" sz="1600" b="1" dirty="0">
                  <a:latin typeface="Helvetica"/>
                  <a:cs typeface="Helvetica"/>
                </a:rPr>
                <a:t>TT:</a:t>
              </a:r>
            </a:p>
            <a:p>
              <a:pPr marL="0" lvl="1" algn="ctr">
                <a:spcAft>
                  <a:spcPts val="600"/>
                </a:spcAft>
              </a:pPr>
              <a:r>
                <a:rPr lang="en-US" sz="1600" b="1" dirty="0">
                  <a:latin typeface="Helvetica"/>
                  <a:cs typeface="Helvetica"/>
                </a:rPr>
                <a:t>lag:</a:t>
              </a:r>
            </a:p>
          </p:txBody>
        </p:sp>
        <p:sp>
          <p:nvSpPr>
            <p:cNvPr id="7" name="TextBox 6">
              <a:extLst>
                <a:ext uri="{FF2B5EF4-FFF2-40B4-BE49-F238E27FC236}">
                  <a16:creationId xmlns:a16="http://schemas.microsoft.com/office/drawing/2014/main" id="{3BB6EDE6-7EE4-4C13-BB38-E28A01D40C35}"/>
                </a:ext>
              </a:extLst>
            </p:cNvPr>
            <p:cNvSpPr txBox="1"/>
            <p:nvPr/>
          </p:nvSpPr>
          <p:spPr>
            <a:xfrm>
              <a:off x="3805490" y="1342082"/>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149 (96)</a:t>
              </a:r>
            </a:p>
          </p:txBody>
        </p:sp>
        <p:sp>
          <p:nvSpPr>
            <p:cNvPr id="9" name="TextBox 8">
              <a:extLst>
                <a:ext uri="{FF2B5EF4-FFF2-40B4-BE49-F238E27FC236}">
                  <a16:creationId xmlns:a16="http://schemas.microsoft.com/office/drawing/2014/main" id="{42F10096-53BC-5C82-4B5F-4B0F201EAF17}"/>
                </a:ext>
              </a:extLst>
            </p:cNvPr>
            <p:cNvSpPr txBox="1"/>
            <p:nvPr/>
          </p:nvSpPr>
          <p:spPr>
            <a:xfrm>
              <a:off x="5337144" y="1339935"/>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149 (102)</a:t>
              </a:r>
            </a:p>
          </p:txBody>
        </p:sp>
        <p:sp>
          <p:nvSpPr>
            <p:cNvPr id="10" name="TextBox 9">
              <a:extLst>
                <a:ext uri="{FF2B5EF4-FFF2-40B4-BE49-F238E27FC236}">
                  <a16:creationId xmlns:a16="http://schemas.microsoft.com/office/drawing/2014/main" id="{C5D5892F-1965-99B7-085E-FFB2D4A7E196}"/>
                </a:ext>
              </a:extLst>
            </p:cNvPr>
            <p:cNvSpPr txBox="1"/>
            <p:nvPr/>
          </p:nvSpPr>
          <p:spPr>
            <a:xfrm>
              <a:off x="3805490" y="1684875"/>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92 (35)</a:t>
              </a:r>
            </a:p>
          </p:txBody>
        </p:sp>
        <p:sp>
          <p:nvSpPr>
            <p:cNvPr id="11" name="TextBox 10">
              <a:extLst>
                <a:ext uri="{FF2B5EF4-FFF2-40B4-BE49-F238E27FC236}">
                  <a16:creationId xmlns:a16="http://schemas.microsoft.com/office/drawing/2014/main" id="{3EE11656-1E93-3F95-6845-F138F64714CA}"/>
                </a:ext>
              </a:extLst>
            </p:cNvPr>
            <p:cNvSpPr txBox="1"/>
            <p:nvPr/>
          </p:nvSpPr>
          <p:spPr>
            <a:xfrm>
              <a:off x="5337144" y="1684875"/>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95 (32)</a:t>
              </a:r>
            </a:p>
          </p:txBody>
        </p:sp>
        <p:sp>
          <p:nvSpPr>
            <p:cNvPr id="12" name="TextBox 11">
              <a:extLst>
                <a:ext uri="{FF2B5EF4-FFF2-40B4-BE49-F238E27FC236}">
                  <a16:creationId xmlns:a16="http://schemas.microsoft.com/office/drawing/2014/main" id="{F368983B-F991-3510-20D2-DD099BA70B5F}"/>
                </a:ext>
              </a:extLst>
            </p:cNvPr>
            <p:cNvSpPr txBox="1"/>
            <p:nvPr/>
          </p:nvSpPr>
          <p:spPr>
            <a:xfrm>
              <a:off x="3805490" y="1998227"/>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1</a:t>
              </a:r>
            </a:p>
          </p:txBody>
        </p:sp>
        <p:sp>
          <p:nvSpPr>
            <p:cNvPr id="13" name="TextBox 12">
              <a:extLst>
                <a:ext uri="{FF2B5EF4-FFF2-40B4-BE49-F238E27FC236}">
                  <a16:creationId xmlns:a16="http://schemas.microsoft.com/office/drawing/2014/main" id="{32B52D67-93AB-E646-E05A-C88793E9807F}"/>
                </a:ext>
              </a:extLst>
            </p:cNvPr>
            <p:cNvSpPr txBox="1"/>
            <p:nvPr/>
          </p:nvSpPr>
          <p:spPr>
            <a:xfrm>
              <a:off x="5337144" y="1998227"/>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11</a:t>
              </a:r>
            </a:p>
          </p:txBody>
        </p:sp>
      </p:grpSp>
    </p:spTree>
    <p:extLst>
      <p:ext uri="{BB962C8B-B14F-4D97-AF65-F5344CB8AC3E}">
        <p14:creationId xmlns:p14="http://schemas.microsoft.com/office/powerpoint/2010/main" val="3490415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PARALLEL vs SERIES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121</a:t>
            </a:fld>
            <a:endParaRPr lang="de-DE" dirty="0"/>
          </a:p>
        </p:txBody>
      </p:sp>
      <p:pic>
        <p:nvPicPr>
          <p:cNvPr id="25" name="Picture 24">
            <a:extLst>
              <a:ext uri="{FF2B5EF4-FFF2-40B4-BE49-F238E27FC236}">
                <a16:creationId xmlns:a16="http://schemas.microsoft.com/office/drawing/2014/main" id="{5C25DE07-85C5-078E-4152-1263A74D1FBE}"/>
              </a:ext>
            </a:extLst>
          </p:cNvPr>
          <p:cNvPicPr>
            <a:picLocks noChangeAspect="1"/>
          </p:cNvPicPr>
          <p:nvPr/>
        </p:nvPicPr>
        <p:blipFill>
          <a:blip r:embed="rId3"/>
          <a:stretch>
            <a:fillRect/>
          </a:stretch>
        </p:blipFill>
        <p:spPr>
          <a:xfrm>
            <a:off x="1202247" y="882650"/>
            <a:ext cx="6946900" cy="3949700"/>
          </a:xfrm>
          <a:prstGeom prst="rect">
            <a:avLst/>
          </a:prstGeom>
        </p:spPr>
      </p:pic>
      <p:grpSp>
        <p:nvGrpSpPr>
          <p:cNvPr id="2" name="Group 1">
            <a:extLst>
              <a:ext uri="{FF2B5EF4-FFF2-40B4-BE49-F238E27FC236}">
                <a16:creationId xmlns:a16="http://schemas.microsoft.com/office/drawing/2014/main" id="{27B0D53A-BC6D-04CD-6137-1A7301B35145}"/>
              </a:ext>
            </a:extLst>
          </p:cNvPr>
          <p:cNvGrpSpPr/>
          <p:nvPr/>
        </p:nvGrpSpPr>
        <p:grpSpPr>
          <a:xfrm>
            <a:off x="3116810" y="988139"/>
            <a:ext cx="3596648" cy="1348642"/>
            <a:chOff x="3116810" y="988139"/>
            <a:chExt cx="3596648" cy="1348642"/>
          </a:xfrm>
        </p:grpSpPr>
        <p:sp>
          <p:nvSpPr>
            <p:cNvPr id="3" name="TextBox 2">
              <a:extLst>
                <a:ext uri="{FF2B5EF4-FFF2-40B4-BE49-F238E27FC236}">
                  <a16:creationId xmlns:a16="http://schemas.microsoft.com/office/drawing/2014/main" id="{9826CCC7-A0D0-B1E7-57C8-D5A07E4C95B9}"/>
                </a:ext>
              </a:extLst>
            </p:cNvPr>
            <p:cNvSpPr txBox="1"/>
            <p:nvPr/>
          </p:nvSpPr>
          <p:spPr>
            <a:xfrm>
              <a:off x="3810658" y="988139"/>
              <a:ext cx="1611984" cy="338554"/>
            </a:xfrm>
            <a:prstGeom prst="rect">
              <a:avLst/>
            </a:prstGeom>
            <a:solidFill>
              <a:schemeClr val="bg1"/>
            </a:solidFill>
          </p:spPr>
          <p:txBody>
            <a:bodyPr wrap="square" rtlCol="0">
              <a:spAutoFit/>
            </a:bodyPr>
            <a:lstStyle/>
            <a:p>
              <a:pPr marL="0" lvl="1" algn="ctr">
                <a:spcAft>
                  <a:spcPts val="600"/>
                </a:spcAft>
              </a:pPr>
              <a:r>
                <a:rPr lang="en-US" sz="1600" b="1" u="sng" dirty="0">
                  <a:latin typeface="Helvetica"/>
                  <a:cs typeface="Helvetica"/>
                </a:rPr>
                <a:t>2-pool parallel</a:t>
              </a:r>
            </a:p>
          </p:txBody>
        </p:sp>
        <p:sp>
          <p:nvSpPr>
            <p:cNvPr id="5" name="TextBox 4">
              <a:extLst>
                <a:ext uri="{FF2B5EF4-FFF2-40B4-BE49-F238E27FC236}">
                  <a16:creationId xmlns:a16="http://schemas.microsoft.com/office/drawing/2014/main" id="{EB2837C7-8B6B-3CCB-7BCE-487BC1CA61CD}"/>
                </a:ext>
              </a:extLst>
            </p:cNvPr>
            <p:cNvSpPr txBox="1"/>
            <p:nvPr/>
          </p:nvSpPr>
          <p:spPr>
            <a:xfrm>
              <a:off x="5337144" y="988139"/>
              <a:ext cx="1376314" cy="338554"/>
            </a:xfrm>
            <a:prstGeom prst="rect">
              <a:avLst/>
            </a:prstGeom>
            <a:solidFill>
              <a:schemeClr val="bg1"/>
            </a:solidFill>
          </p:spPr>
          <p:txBody>
            <a:bodyPr wrap="square" rtlCol="0">
              <a:spAutoFit/>
            </a:bodyPr>
            <a:lstStyle/>
            <a:p>
              <a:pPr marL="0" lvl="1" algn="ctr">
                <a:spcAft>
                  <a:spcPts val="600"/>
                </a:spcAft>
              </a:pPr>
              <a:r>
                <a:rPr lang="en-US" sz="1600" u="sng" dirty="0">
                  <a:latin typeface="Helvetica"/>
                  <a:cs typeface="Helvetica"/>
                </a:rPr>
                <a:t>2-pool series</a:t>
              </a:r>
            </a:p>
          </p:txBody>
        </p:sp>
        <p:sp>
          <p:nvSpPr>
            <p:cNvPr id="6" name="TextBox 5">
              <a:extLst>
                <a:ext uri="{FF2B5EF4-FFF2-40B4-BE49-F238E27FC236}">
                  <a16:creationId xmlns:a16="http://schemas.microsoft.com/office/drawing/2014/main" id="{0DB4F692-415D-68A1-1976-BB0BB77348D6}"/>
                </a:ext>
              </a:extLst>
            </p:cNvPr>
            <p:cNvSpPr txBox="1"/>
            <p:nvPr/>
          </p:nvSpPr>
          <p:spPr>
            <a:xfrm>
              <a:off x="3116810" y="1326693"/>
              <a:ext cx="713622" cy="984885"/>
            </a:xfrm>
            <a:prstGeom prst="rect">
              <a:avLst/>
            </a:prstGeom>
            <a:noFill/>
          </p:spPr>
          <p:txBody>
            <a:bodyPr wrap="square" rtlCol="0">
              <a:spAutoFit/>
            </a:bodyPr>
            <a:lstStyle/>
            <a:p>
              <a:pPr marL="0" lvl="1" algn="ctr">
                <a:spcAft>
                  <a:spcPts val="600"/>
                </a:spcAft>
              </a:pPr>
              <a:r>
                <a:rPr lang="en-US" sz="1600" b="1" dirty="0">
                  <a:latin typeface="Helvetica"/>
                  <a:cs typeface="Helvetica"/>
                </a:rPr>
                <a:t>Age:</a:t>
              </a:r>
            </a:p>
            <a:p>
              <a:pPr marL="0" lvl="1" algn="ctr">
                <a:spcAft>
                  <a:spcPts val="600"/>
                </a:spcAft>
              </a:pPr>
              <a:r>
                <a:rPr lang="en-US" sz="1600" b="1" dirty="0">
                  <a:latin typeface="Helvetica"/>
                  <a:cs typeface="Helvetica"/>
                </a:rPr>
                <a:t>TT:</a:t>
              </a:r>
            </a:p>
            <a:p>
              <a:pPr marL="0" lvl="1" algn="ctr">
                <a:spcAft>
                  <a:spcPts val="600"/>
                </a:spcAft>
              </a:pPr>
              <a:r>
                <a:rPr lang="en-US" sz="1600" b="1" dirty="0">
                  <a:latin typeface="Helvetica"/>
                  <a:cs typeface="Helvetica"/>
                </a:rPr>
                <a:t>lag:</a:t>
              </a:r>
            </a:p>
          </p:txBody>
        </p:sp>
        <p:sp>
          <p:nvSpPr>
            <p:cNvPr id="7" name="TextBox 6">
              <a:extLst>
                <a:ext uri="{FF2B5EF4-FFF2-40B4-BE49-F238E27FC236}">
                  <a16:creationId xmlns:a16="http://schemas.microsoft.com/office/drawing/2014/main" id="{3BB6EDE6-7EE4-4C13-BB38-E28A01D40C35}"/>
                </a:ext>
              </a:extLst>
            </p:cNvPr>
            <p:cNvSpPr txBox="1"/>
            <p:nvPr/>
          </p:nvSpPr>
          <p:spPr>
            <a:xfrm>
              <a:off x="3805490" y="1342082"/>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149 (96)</a:t>
              </a:r>
            </a:p>
          </p:txBody>
        </p:sp>
        <p:sp>
          <p:nvSpPr>
            <p:cNvPr id="9" name="TextBox 8">
              <a:extLst>
                <a:ext uri="{FF2B5EF4-FFF2-40B4-BE49-F238E27FC236}">
                  <a16:creationId xmlns:a16="http://schemas.microsoft.com/office/drawing/2014/main" id="{42F10096-53BC-5C82-4B5F-4B0F201EAF17}"/>
                </a:ext>
              </a:extLst>
            </p:cNvPr>
            <p:cNvSpPr txBox="1"/>
            <p:nvPr/>
          </p:nvSpPr>
          <p:spPr>
            <a:xfrm>
              <a:off x="5337144" y="1339935"/>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149 (102)</a:t>
              </a:r>
            </a:p>
          </p:txBody>
        </p:sp>
        <p:sp>
          <p:nvSpPr>
            <p:cNvPr id="10" name="TextBox 9">
              <a:extLst>
                <a:ext uri="{FF2B5EF4-FFF2-40B4-BE49-F238E27FC236}">
                  <a16:creationId xmlns:a16="http://schemas.microsoft.com/office/drawing/2014/main" id="{C5D5892F-1965-99B7-085E-FFB2D4A7E196}"/>
                </a:ext>
              </a:extLst>
            </p:cNvPr>
            <p:cNvSpPr txBox="1"/>
            <p:nvPr/>
          </p:nvSpPr>
          <p:spPr>
            <a:xfrm>
              <a:off x="3805490" y="1684875"/>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92 (35)</a:t>
              </a:r>
            </a:p>
          </p:txBody>
        </p:sp>
        <p:sp>
          <p:nvSpPr>
            <p:cNvPr id="11" name="TextBox 10">
              <a:extLst>
                <a:ext uri="{FF2B5EF4-FFF2-40B4-BE49-F238E27FC236}">
                  <a16:creationId xmlns:a16="http://schemas.microsoft.com/office/drawing/2014/main" id="{3EE11656-1E93-3F95-6845-F138F64714CA}"/>
                </a:ext>
              </a:extLst>
            </p:cNvPr>
            <p:cNvSpPr txBox="1"/>
            <p:nvPr/>
          </p:nvSpPr>
          <p:spPr>
            <a:xfrm>
              <a:off x="5337144" y="1684875"/>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95 (32)</a:t>
              </a:r>
            </a:p>
          </p:txBody>
        </p:sp>
        <p:sp>
          <p:nvSpPr>
            <p:cNvPr id="12" name="TextBox 11">
              <a:extLst>
                <a:ext uri="{FF2B5EF4-FFF2-40B4-BE49-F238E27FC236}">
                  <a16:creationId xmlns:a16="http://schemas.microsoft.com/office/drawing/2014/main" id="{F368983B-F991-3510-20D2-DD099BA70B5F}"/>
                </a:ext>
              </a:extLst>
            </p:cNvPr>
            <p:cNvSpPr txBox="1"/>
            <p:nvPr/>
          </p:nvSpPr>
          <p:spPr>
            <a:xfrm>
              <a:off x="3805490" y="1998227"/>
              <a:ext cx="1611984"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1</a:t>
              </a:r>
            </a:p>
          </p:txBody>
        </p:sp>
        <p:sp>
          <p:nvSpPr>
            <p:cNvPr id="13" name="TextBox 12">
              <a:extLst>
                <a:ext uri="{FF2B5EF4-FFF2-40B4-BE49-F238E27FC236}">
                  <a16:creationId xmlns:a16="http://schemas.microsoft.com/office/drawing/2014/main" id="{32B52D67-93AB-E646-E05A-C88793E9807F}"/>
                </a:ext>
              </a:extLst>
            </p:cNvPr>
            <p:cNvSpPr txBox="1"/>
            <p:nvPr/>
          </p:nvSpPr>
          <p:spPr>
            <a:xfrm>
              <a:off x="5337144" y="1998227"/>
              <a:ext cx="1376314" cy="338554"/>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11</a:t>
              </a:r>
            </a:p>
          </p:txBody>
        </p:sp>
      </p:grpSp>
      <p:sp>
        <p:nvSpPr>
          <p:cNvPr id="14" name="Rectangle 13">
            <a:extLst>
              <a:ext uri="{FF2B5EF4-FFF2-40B4-BE49-F238E27FC236}">
                <a16:creationId xmlns:a16="http://schemas.microsoft.com/office/drawing/2014/main" id="{90234647-6BF7-DB50-C27F-C48FB274FDBA}"/>
              </a:ext>
            </a:extLst>
          </p:cNvPr>
          <p:cNvSpPr/>
          <p:nvPr/>
        </p:nvSpPr>
        <p:spPr>
          <a:xfrm>
            <a:off x="227012" y="817273"/>
            <a:ext cx="8689975" cy="4339742"/>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95821FA-D0FC-99FE-5F5C-53395D6B0228}"/>
              </a:ext>
            </a:extLst>
          </p:cNvPr>
          <p:cNvSpPr txBox="1"/>
          <p:nvPr/>
        </p:nvSpPr>
        <p:spPr>
          <a:xfrm>
            <a:off x="156123" y="2278567"/>
            <a:ext cx="8831751" cy="1384995"/>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Mean system age &amp; transit time insensitive to model structure with only bulk and respired ∆</a:t>
            </a:r>
            <a:r>
              <a:rPr lang="en-US" sz="2800" i="1" baseline="30000" dirty="0">
                <a:solidFill>
                  <a:srgbClr val="000000"/>
                </a:solidFill>
                <a:latin typeface="Helvetica"/>
                <a:cs typeface="Helvetica"/>
              </a:rPr>
              <a:t>14</a:t>
            </a:r>
            <a:r>
              <a:rPr lang="en-US" sz="2800" i="1" dirty="0">
                <a:solidFill>
                  <a:srgbClr val="000000"/>
                </a:solidFill>
                <a:latin typeface="Helvetica"/>
                <a:cs typeface="Helvetica"/>
              </a:rPr>
              <a:t>C constraints</a:t>
            </a:r>
          </a:p>
        </p:txBody>
      </p:sp>
    </p:spTree>
    <p:extLst>
      <p:ext uri="{BB962C8B-B14F-4D97-AF65-F5344CB8AC3E}">
        <p14:creationId xmlns:p14="http://schemas.microsoft.com/office/powerpoint/2010/main" val="13969345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E06627B0-8B50-4CC6-B04C-9E71C0C394F3}"/>
              </a:ext>
            </a:extLst>
          </p:cNvPr>
          <p:cNvPicPr>
            <a:picLocks noChangeAspect="1"/>
          </p:cNvPicPr>
          <p:nvPr/>
        </p:nvPicPr>
        <p:blipFill>
          <a:blip r:embed="rId3"/>
          <a:stretch>
            <a:fillRect/>
          </a:stretch>
        </p:blipFill>
        <p:spPr>
          <a:xfrm>
            <a:off x="228891" y="1131094"/>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122</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3592050-753A-B8F6-07BA-5B48FBB3FD56}"/>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a) cool -&gt; warm</a:t>
            </a:r>
          </a:p>
        </p:txBody>
      </p:sp>
      <p:sp>
        <p:nvSpPr>
          <p:cNvPr id="8" name="TextBox 7">
            <a:extLst>
              <a:ext uri="{FF2B5EF4-FFF2-40B4-BE49-F238E27FC236}">
                <a16:creationId xmlns:a16="http://schemas.microsoft.com/office/drawing/2014/main" id="{FD24F375-EDDC-BE4E-DF48-80BF4A5847FF}"/>
              </a:ext>
            </a:extLst>
          </p:cNvPr>
          <p:cNvSpPr txBox="1"/>
          <p:nvPr/>
        </p:nvSpPr>
        <p:spPr>
          <a:xfrm>
            <a:off x="4479623" y="1373077"/>
            <a:ext cx="637307" cy="369332"/>
          </a:xfrm>
          <a:prstGeom prst="rect">
            <a:avLst/>
          </a:prstGeom>
          <a:noFill/>
        </p:spPr>
        <p:txBody>
          <a:bodyPr wrap="square" rtlCol="0">
            <a:spAutoFit/>
          </a:bodyPr>
          <a:lstStyle/>
          <a:p>
            <a:pPr marL="0" lvl="1" algn="r">
              <a:spcAft>
                <a:spcPts val="600"/>
              </a:spcAft>
            </a:pPr>
            <a:r>
              <a:rPr lang="en-US" b="1" dirty="0">
                <a:solidFill>
                  <a:srgbClr val="382BDF"/>
                </a:solidFill>
                <a:latin typeface="Helvetica"/>
                <a:cs typeface="Helvetica"/>
              </a:rPr>
              <a:t>+29</a:t>
            </a:r>
            <a:endParaRPr lang="en-US" i="1" dirty="0">
              <a:solidFill>
                <a:srgbClr val="382BDF"/>
              </a:solidFill>
              <a:latin typeface="Helvetica"/>
              <a:cs typeface="Helvetica"/>
            </a:endParaRPr>
          </a:p>
        </p:txBody>
      </p:sp>
      <p:sp>
        <p:nvSpPr>
          <p:cNvPr id="15" name="TextBox 14">
            <a:extLst>
              <a:ext uri="{FF2B5EF4-FFF2-40B4-BE49-F238E27FC236}">
                <a16:creationId xmlns:a16="http://schemas.microsoft.com/office/drawing/2014/main" id="{87B19F6D-C501-C6D8-8D5E-8DB7FAD0C418}"/>
              </a:ext>
            </a:extLst>
          </p:cNvPr>
          <p:cNvSpPr txBox="1"/>
          <p:nvPr/>
        </p:nvSpPr>
        <p:spPr>
          <a:xfrm>
            <a:off x="4160968" y="2007192"/>
            <a:ext cx="637308" cy="369332"/>
          </a:xfrm>
          <a:prstGeom prst="rect">
            <a:avLst/>
          </a:prstGeom>
          <a:solidFill>
            <a:schemeClr val="bg1"/>
          </a:solidFill>
        </p:spPr>
        <p:txBody>
          <a:bodyPr wrap="square" rtlCol="0">
            <a:spAutoFit/>
          </a:bodyPr>
          <a:lstStyle/>
          <a:p>
            <a:pPr marL="0" lvl="1" algn="r">
              <a:spcAft>
                <a:spcPts val="600"/>
              </a:spcAft>
            </a:pPr>
            <a:r>
              <a:rPr lang="en-US" b="1" dirty="0">
                <a:solidFill>
                  <a:srgbClr val="9DABA9"/>
                </a:solidFill>
                <a:latin typeface="Helvetica"/>
                <a:cs typeface="Helvetica"/>
              </a:rPr>
              <a:t>+19</a:t>
            </a:r>
            <a:endParaRPr lang="en-US" i="1" dirty="0">
              <a:solidFill>
                <a:srgbClr val="9DABA9"/>
              </a:solidFill>
              <a:latin typeface="Helvetica"/>
              <a:cs typeface="Helvetica"/>
            </a:endParaRPr>
          </a:p>
        </p:txBody>
      </p:sp>
      <p:cxnSp>
        <p:nvCxnSpPr>
          <p:cNvPr id="18" name="Straight Arrow Connector 17">
            <a:extLst>
              <a:ext uri="{FF2B5EF4-FFF2-40B4-BE49-F238E27FC236}">
                <a16:creationId xmlns:a16="http://schemas.microsoft.com/office/drawing/2014/main" id="{91073F09-A740-9468-555E-B215371681C5}"/>
              </a:ext>
            </a:extLst>
          </p:cNvPr>
          <p:cNvCxnSpPr>
            <a:cxnSpLocks/>
          </p:cNvCxnSpPr>
          <p:nvPr/>
        </p:nvCxnSpPr>
        <p:spPr>
          <a:xfrm flipV="1">
            <a:off x="5209308" y="1320800"/>
            <a:ext cx="0" cy="1148948"/>
          </a:xfrm>
          <a:prstGeom prst="straightConnector1">
            <a:avLst/>
          </a:prstGeom>
          <a:ln w="381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2477241-B005-C552-1BBC-AD3B42334647}"/>
              </a:ext>
            </a:extLst>
          </p:cNvPr>
          <p:cNvCxnSpPr>
            <a:cxnSpLocks/>
          </p:cNvCxnSpPr>
          <p:nvPr/>
        </p:nvCxnSpPr>
        <p:spPr>
          <a:xfrm flipV="1">
            <a:off x="4881412" y="1778000"/>
            <a:ext cx="0" cy="691748"/>
          </a:xfrm>
          <a:prstGeom prst="straightConnector1">
            <a:avLst/>
          </a:prstGeom>
          <a:ln w="381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9437A18-D81F-0BB0-A756-5EF9F8012539}"/>
              </a:ext>
            </a:extLst>
          </p:cNvPr>
          <p:cNvSpPr txBox="1"/>
          <p:nvPr/>
        </p:nvSpPr>
        <p:spPr>
          <a:xfrm>
            <a:off x="903875" y="2788842"/>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b) cold -&gt; cool</a:t>
            </a:r>
          </a:p>
        </p:txBody>
      </p:sp>
      <p:sp>
        <p:nvSpPr>
          <p:cNvPr id="22" name="TextBox 21">
            <a:extLst>
              <a:ext uri="{FF2B5EF4-FFF2-40B4-BE49-F238E27FC236}">
                <a16:creationId xmlns:a16="http://schemas.microsoft.com/office/drawing/2014/main" id="{92380163-1E53-50DA-8A32-439DC3ED266F}"/>
              </a:ext>
            </a:extLst>
          </p:cNvPr>
          <p:cNvSpPr txBox="1"/>
          <p:nvPr/>
        </p:nvSpPr>
        <p:spPr>
          <a:xfrm>
            <a:off x="304800" y="4870488"/>
            <a:ext cx="1162375" cy="276999"/>
          </a:xfrm>
          <a:prstGeom prst="rect">
            <a:avLst/>
          </a:prstGeom>
          <a:noFill/>
        </p:spPr>
        <p:txBody>
          <a:bodyPr wrap="square" rtlCol="0">
            <a:spAutoFit/>
          </a:bodyPr>
          <a:lstStyle/>
          <a:p>
            <a:pPr algn="ctr"/>
            <a:r>
              <a:rPr lang="en-US" sz="1200" b="1" dirty="0">
                <a:solidFill>
                  <a:srgbClr val="382BDF"/>
                </a:solidFill>
                <a:latin typeface="Helvetica" pitchFamily="2" charset="0"/>
              </a:rPr>
              <a:t>14 </a:t>
            </a:r>
            <a:r>
              <a:rPr lang="en-US" sz="1200" b="1" dirty="0" err="1">
                <a:solidFill>
                  <a:srgbClr val="382BDF"/>
                </a:solidFill>
                <a:latin typeface="Helvetica" pitchFamily="2" charset="0"/>
              </a:rPr>
              <a:t>gC</a:t>
            </a:r>
            <a:r>
              <a:rPr lang="en-US" sz="1200" b="1" dirty="0">
                <a:solidFill>
                  <a:srgbClr val="382BDF"/>
                </a:solidFill>
                <a:latin typeface="Helvetica" pitchFamily="2" charset="0"/>
              </a:rPr>
              <a:t> m</a:t>
            </a:r>
            <a:r>
              <a:rPr lang="en-US" sz="1200" b="1" baseline="30000" dirty="0">
                <a:solidFill>
                  <a:srgbClr val="382BDF"/>
                </a:solidFill>
                <a:latin typeface="Helvetica" pitchFamily="2" charset="0"/>
              </a:rPr>
              <a:t>-2 </a:t>
            </a:r>
            <a:r>
              <a:rPr lang="en-US" sz="1200" b="1" dirty="0">
                <a:solidFill>
                  <a:srgbClr val="382BDF"/>
                </a:solidFill>
                <a:latin typeface="Helvetica" pitchFamily="2" charset="0"/>
              </a:rPr>
              <a:t>y</a:t>
            </a:r>
            <a:r>
              <a:rPr lang="en-US" sz="1200" b="1" baseline="30000" dirty="0">
                <a:solidFill>
                  <a:srgbClr val="382BDF"/>
                </a:solidFill>
                <a:latin typeface="Helvetica" pitchFamily="2" charset="0"/>
              </a:rPr>
              <a:t>-1</a:t>
            </a:r>
          </a:p>
        </p:txBody>
      </p:sp>
      <p:sp>
        <p:nvSpPr>
          <p:cNvPr id="23" name="TextBox 22">
            <a:extLst>
              <a:ext uri="{FF2B5EF4-FFF2-40B4-BE49-F238E27FC236}">
                <a16:creationId xmlns:a16="http://schemas.microsoft.com/office/drawing/2014/main" id="{4BF7B4F6-C480-9827-820F-F325889AA4C9}"/>
              </a:ext>
            </a:extLst>
          </p:cNvPr>
          <p:cNvSpPr txBox="1"/>
          <p:nvPr/>
        </p:nvSpPr>
        <p:spPr>
          <a:xfrm>
            <a:off x="230744" y="5060600"/>
            <a:ext cx="1277072" cy="276999"/>
          </a:xfrm>
          <a:prstGeom prst="rect">
            <a:avLst/>
          </a:prstGeom>
          <a:noFill/>
        </p:spPr>
        <p:txBody>
          <a:bodyPr wrap="square" rtlCol="0">
            <a:spAutoFit/>
          </a:bodyPr>
          <a:lstStyle/>
          <a:p>
            <a:pPr algn="ctr"/>
            <a:r>
              <a:rPr lang="en-US" sz="1200" b="1" dirty="0">
                <a:solidFill>
                  <a:srgbClr val="9DABA9"/>
                </a:solidFill>
                <a:latin typeface="Helvetica" pitchFamily="2" charset="0"/>
              </a:rPr>
              <a:t>32 </a:t>
            </a:r>
            <a:r>
              <a:rPr lang="en-US" sz="1200" b="1" dirty="0" err="1">
                <a:solidFill>
                  <a:srgbClr val="9DABA9"/>
                </a:solidFill>
                <a:latin typeface="Helvetica" pitchFamily="2" charset="0"/>
              </a:rPr>
              <a:t>gC</a:t>
            </a:r>
            <a:r>
              <a:rPr lang="en-US" sz="1200" b="1" dirty="0">
                <a:solidFill>
                  <a:srgbClr val="9DABA9"/>
                </a:solidFill>
                <a:latin typeface="Helvetica" pitchFamily="2" charset="0"/>
              </a:rPr>
              <a:t> m</a:t>
            </a:r>
            <a:r>
              <a:rPr lang="en-US" sz="1200" b="1" baseline="30000" dirty="0">
                <a:solidFill>
                  <a:srgbClr val="9DABA9"/>
                </a:solidFill>
                <a:latin typeface="Helvetica" pitchFamily="2" charset="0"/>
              </a:rPr>
              <a:t>-2</a:t>
            </a:r>
            <a:r>
              <a:rPr lang="en-US" sz="1200" b="1" dirty="0">
                <a:solidFill>
                  <a:srgbClr val="382BDF"/>
                </a:solidFill>
                <a:latin typeface="Helvetica" pitchFamily="2" charset="0"/>
              </a:rPr>
              <a:t> </a:t>
            </a:r>
            <a:r>
              <a:rPr lang="en-US" sz="1200" b="1" dirty="0">
                <a:solidFill>
                  <a:srgbClr val="9DABA9"/>
                </a:solidFill>
                <a:latin typeface="Helvetica" pitchFamily="2" charset="0"/>
              </a:rPr>
              <a:t>y</a:t>
            </a:r>
            <a:r>
              <a:rPr lang="en-US" sz="1200" b="1" baseline="30000" dirty="0">
                <a:solidFill>
                  <a:srgbClr val="9DABA9"/>
                </a:solidFill>
                <a:latin typeface="Helvetica" pitchFamily="2" charset="0"/>
              </a:rPr>
              <a:t>-1</a:t>
            </a:r>
          </a:p>
        </p:txBody>
      </p:sp>
      <p:cxnSp>
        <p:nvCxnSpPr>
          <p:cNvPr id="24" name="Straight Arrow Connector 23">
            <a:extLst>
              <a:ext uri="{FF2B5EF4-FFF2-40B4-BE49-F238E27FC236}">
                <a16:creationId xmlns:a16="http://schemas.microsoft.com/office/drawing/2014/main" id="{900B6A44-45F9-A8ED-B6EB-8D7652FEBAF9}"/>
              </a:ext>
            </a:extLst>
          </p:cNvPr>
          <p:cNvCxnSpPr>
            <a:cxnSpLocks/>
          </p:cNvCxnSpPr>
          <p:nvPr/>
        </p:nvCxnSpPr>
        <p:spPr>
          <a:xfrm>
            <a:off x="1452475" y="4836953"/>
            <a:ext cx="0" cy="215562"/>
          </a:xfrm>
          <a:prstGeom prst="straightConnector1">
            <a:avLst/>
          </a:prstGeom>
          <a:ln w="254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DBA506A-B136-5F6F-397D-ADC72232EF65}"/>
              </a:ext>
            </a:extLst>
          </p:cNvPr>
          <p:cNvCxnSpPr>
            <a:cxnSpLocks/>
          </p:cNvCxnSpPr>
          <p:nvPr/>
        </p:nvCxnSpPr>
        <p:spPr>
          <a:xfrm flipV="1">
            <a:off x="1452475" y="5121599"/>
            <a:ext cx="0" cy="216000"/>
          </a:xfrm>
          <a:prstGeom prst="straightConnector1">
            <a:avLst/>
          </a:prstGeom>
          <a:ln w="254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9462339"/>
      </p:ext>
    </p:extLst>
  </p:cSld>
  <p:clrMapOvr>
    <a:masterClrMapping/>
  </p:clrMapOvr>
  <mc:AlternateContent xmlns:mc="http://schemas.openxmlformats.org/markup-compatibility/2006" xmlns:p14="http://schemas.microsoft.com/office/powerpoint/2010/main">
    <mc:Choice Requires="p14">
      <p:transition spd="slow" p14:dur="2000" advClick="0" advTm="21024"/>
    </mc:Choice>
    <mc:Fallback xmlns="">
      <p:transition spd="slow" advClick="0" advTm="21024"/>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81945F29-8825-47E9-E4EF-8FFEED6C5E3A}"/>
              </a:ext>
            </a:extLst>
          </p:cNvPr>
          <p:cNvPicPr>
            <a:picLocks noChangeAspect="1"/>
          </p:cNvPicPr>
          <p:nvPr/>
        </p:nvPicPr>
        <p:blipFill>
          <a:blip r:embed="rId3"/>
          <a:stretch>
            <a:fillRect/>
          </a:stretch>
        </p:blipFill>
        <p:spPr>
          <a:xfrm>
            <a:off x="228891" y="1131094"/>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123</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3592050-753A-B8F6-07BA-5B48FBB3FD56}"/>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a) cool -&gt; warm</a:t>
            </a:r>
          </a:p>
        </p:txBody>
      </p:sp>
      <p:sp>
        <p:nvSpPr>
          <p:cNvPr id="8" name="TextBox 7">
            <a:extLst>
              <a:ext uri="{FF2B5EF4-FFF2-40B4-BE49-F238E27FC236}">
                <a16:creationId xmlns:a16="http://schemas.microsoft.com/office/drawing/2014/main" id="{FD24F375-EDDC-BE4E-DF48-80BF4A5847FF}"/>
              </a:ext>
            </a:extLst>
          </p:cNvPr>
          <p:cNvSpPr txBox="1"/>
          <p:nvPr/>
        </p:nvSpPr>
        <p:spPr>
          <a:xfrm>
            <a:off x="4479623" y="1373077"/>
            <a:ext cx="637307" cy="369332"/>
          </a:xfrm>
          <a:prstGeom prst="rect">
            <a:avLst/>
          </a:prstGeom>
          <a:noFill/>
        </p:spPr>
        <p:txBody>
          <a:bodyPr wrap="square" rtlCol="0">
            <a:spAutoFit/>
          </a:bodyPr>
          <a:lstStyle/>
          <a:p>
            <a:pPr marL="0" lvl="1" algn="r">
              <a:spcAft>
                <a:spcPts val="600"/>
              </a:spcAft>
            </a:pPr>
            <a:r>
              <a:rPr lang="en-US" b="1" dirty="0">
                <a:solidFill>
                  <a:srgbClr val="382BDF"/>
                </a:solidFill>
                <a:latin typeface="Helvetica"/>
                <a:cs typeface="Helvetica"/>
              </a:rPr>
              <a:t>+29</a:t>
            </a:r>
            <a:endParaRPr lang="en-US" i="1" dirty="0">
              <a:solidFill>
                <a:srgbClr val="382BDF"/>
              </a:solidFill>
              <a:latin typeface="Helvetica"/>
              <a:cs typeface="Helvetica"/>
            </a:endParaRPr>
          </a:p>
        </p:txBody>
      </p:sp>
      <p:sp>
        <p:nvSpPr>
          <p:cNvPr id="15" name="TextBox 14">
            <a:extLst>
              <a:ext uri="{FF2B5EF4-FFF2-40B4-BE49-F238E27FC236}">
                <a16:creationId xmlns:a16="http://schemas.microsoft.com/office/drawing/2014/main" id="{87B19F6D-C501-C6D8-8D5E-8DB7FAD0C418}"/>
              </a:ext>
            </a:extLst>
          </p:cNvPr>
          <p:cNvSpPr txBox="1"/>
          <p:nvPr/>
        </p:nvSpPr>
        <p:spPr>
          <a:xfrm>
            <a:off x="4160968" y="2007192"/>
            <a:ext cx="637308" cy="369332"/>
          </a:xfrm>
          <a:prstGeom prst="rect">
            <a:avLst/>
          </a:prstGeom>
          <a:solidFill>
            <a:schemeClr val="bg1"/>
          </a:solidFill>
        </p:spPr>
        <p:txBody>
          <a:bodyPr wrap="square" rtlCol="0">
            <a:spAutoFit/>
          </a:bodyPr>
          <a:lstStyle/>
          <a:p>
            <a:pPr marL="0" lvl="1" algn="r">
              <a:spcAft>
                <a:spcPts val="600"/>
              </a:spcAft>
            </a:pPr>
            <a:r>
              <a:rPr lang="en-US" b="1" dirty="0">
                <a:solidFill>
                  <a:srgbClr val="9DABA9"/>
                </a:solidFill>
                <a:latin typeface="Helvetica"/>
                <a:cs typeface="Helvetica"/>
              </a:rPr>
              <a:t>+19</a:t>
            </a:r>
            <a:endParaRPr lang="en-US" i="1" dirty="0">
              <a:solidFill>
                <a:srgbClr val="9DABA9"/>
              </a:solidFill>
              <a:latin typeface="Helvetica"/>
              <a:cs typeface="Helvetica"/>
            </a:endParaRPr>
          </a:p>
        </p:txBody>
      </p:sp>
      <p:cxnSp>
        <p:nvCxnSpPr>
          <p:cNvPr id="18" name="Straight Arrow Connector 17">
            <a:extLst>
              <a:ext uri="{FF2B5EF4-FFF2-40B4-BE49-F238E27FC236}">
                <a16:creationId xmlns:a16="http://schemas.microsoft.com/office/drawing/2014/main" id="{91073F09-A740-9468-555E-B215371681C5}"/>
              </a:ext>
            </a:extLst>
          </p:cNvPr>
          <p:cNvCxnSpPr>
            <a:cxnSpLocks/>
          </p:cNvCxnSpPr>
          <p:nvPr/>
        </p:nvCxnSpPr>
        <p:spPr>
          <a:xfrm flipV="1">
            <a:off x="5209308" y="1320800"/>
            <a:ext cx="0" cy="1148948"/>
          </a:xfrm>
          <a:prstGeom prst="straightConnector1">
            <a:avLst/>
          </a:prstGeom>
          <a:ln w="381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2477241-B005-C552-1BBC-AD3B42334647}"/>
              </a:ext>
            </a:extLst>
          </p:cNvPr>
          <p:cNvCxnSpPr>
            <a:cxnSpLocks/>
          </p:cNvCxnSpPr>
          <p:nvPr/>
        </p:nvCxnSpPr>
        <p:spPr>
          <a:xfrm flipV="1">
            <a:off x="4881412" y="1778000"/>
            <a:ext cx="0" cy="691748"/>
          </a:xfrm>
          <a:prstGeom prst="straightConnector1">
            <a:avLst/>
          </a:prstGeom>
          <a:ln w="381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BC55416-B3DA-44EF-D1F4-733E9BA9A66E}"/>
              </a:ext>
            </a:extLst>
          </p:cNvPr>
          <p:cNvSpPr txBox="1"/>
          <p:nvPr/>
        </p:nvSpPr>
        <p:spPr>
          <a:xfrm>
            <a:off x="903875" y="2788842"/>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b) cold -&gt; cool</a:t>
            </a:r>
          </a:p>
        </p:txBody>
      </p:sp>
      <p:sp>
        <p:nvSpPr>
          <p:cNvPr id="17" name="TextBox 16">
            <a:extLst>
              <a:ext uri="{FF2B5EF4-FFF2-40B4-BE49-F238E27FC236}">
                <a16:creationId xmlns:a16="http://schemas.microsoft.com/office/drawing/2014/main" id="{77650881-C13E-B2D3-183E-891AD4333A13}"/>
              </a:ext>
            </a:extLst>
          </p:cNvPr>
          <p:cNvSpPr txBox="1"/>
          <p:nvPr/>
        </p:nvSpPr>
        <p:spPr>
          <a:xfrm>
            <a:off x="304800" y="4870488"/>
            <a:ext cx="1162375" cy="276999"/>
          </a:xfrm>
          <a:prstGeom prst="rect">
            <a:avLst/>
          </a:prstGeom>
          <a:noFill/>
        </p:spPr>
        <p:txBody>
          <a:bodyPr wrap="square" rtlCol="0">
            <a:spAutoFit/>
          </a:bodyPr>
          <a:lstStyle/>
          <a:p>
            <a:pPr algn="ctr"/>
            <a:r>
              <a:rPr lang="en-US" sz="1200" b="1" dirty="0">
                <a:solidFill>
                  <a:srgbClr val="382BDF"/>
                </a:solidFill>
                <a:latin typeface="Helvetica" pitchFamily="2" charset="0"/>
              </a:rPr>
              <a:t>14 </a:t>
            </a:r>
            <a:r>
              <a:rPr lang="en-US" sz="1200" b="1" dirty="0" err="1">
                <a:solidFill>
                  <a:srgbClr val="382BDF"/>
                </a:solidFill>
                <a:latin typeface="Helvetica" pitchFamily="2" charset="0"/>
              </a:rPr>
              <a:t>gC</a:t>
            </a:r>
            <a:r>
              <a:rPr lang="en-US" sz="1200" b="1" dirty="0">
                <a:solidFill>
                  <a:srgbClr val="382BDF"/>
                </a:solidFill>
                <a:latin typeface="Helvetica" pitchFamily="2" charset="0"/>
              </a:rPr>
              <a:t> m</a:t>
            </a:r>
            <a:r>
              <a:rPr lang="en-US" sz="1200" b="1" baseline="30000" dirty="0">
                <a:solidFill>
                  <a:srgbClr val="382BDF"/>
                </a:solidFill>
                <a:latin typeface="Helvetica" pitchFamily="2" charset="0"/>
              </a:rPr>
              <a:t>-2 </a:t>
            </a:r>
            <a:r>
              <a:rPr lang="en-US" sz="1200" b="1" dirty="0">
                <a:solidFill>
                  <a:srgbClr val="382BDF"/>
                </a:solidFill>
                <a:latin typeface="Helvetica" pitchFamily="2" charset="0"/>
              </a:rPr>
              <a:t>y</a:t>
            </a:r>
            <a:r>
              <a:rPr lang="en-US" sz="1200" b="1" baseline="30000" dirty="0">
                <a:solidFill>
                  <a:srgbClr val="382BDF"/>
                </a:solidFill>
                <a:latin typeface="Helvetica" pitchFamily="2" charset="0"/>
              </a:rPr>
              <a:t>-1</a:t>
            </a:r>
          </a:p>
        </p:txBody>
      </p:sp>
      <p:sp>
        <p:nvSpPr>
          <p:cNvPr id="22" name="TextBox 21">
            <a:extLst>
              <a:ext uri="{FF2B5EF4-FFF2-40B4-BE49-F238E27FC236}">
                <a16:creationId xmlns:a16="http://schemas.microsoft.com/office/drawing/2014/main" id="{8C6883AC-84B9-0434-D75F-EC4BA3803687}"/>
              </a:ext>
            </a:extLst>
          </p:cNvPr>
          <p:cNvSpPr txBox="1"/>
          <p:nvPr/>
        </p:nvSpPr>
        <p:spPr>
          <a:xfrm>
            <a:off x="230744" y="5060600"/>
            <a:ext cx="1277072" cy="276999"/>
          </a:xfrm>
          <a:prstGeom prst="rect">
            <a:avLst/>
          </a:prstGeom>
          <a:noFill/>
        </p:spPr>
        <p:txBody>
          <a:bodyPr wrap="square" rtlCol="0">
            <a:spAutoFit/>
          </a:bodyPr>
          <a:lstStyle/>
          <a:p>
            <a:pPr algn="ctr"/>
            <a:r>
              <a:rPr lang="en-US" sz="1200" b="1" dirty="0">
                <a:solidFill>
                  <a:srgbClr val="9DABA9"/>
                </a:solidFill>
                <a:latin typeface="Helvetica" pitchFamily="2" charset="0"/>
              </a:rPr>
              <a:t>32 </a:t>
            </a:r>
            <a:r>
              <a:rPr lang="en-US" sz="1200" b="1" dirty="0" err="1">
                <a:solidFill>
                  <a:srgbClr val="9DABA9"/>
                </a:solidFill>
                <a:latin typeface="Helvetica" pitchFamily="2" charset="0"/>
              </a:rPr>
              <a:t>gC</a:t>
            </a:r>
            <a:r>
              <a:rPr lang="en-US" sz="1200" b="1" dirty="0">
                <a:solidFill>
                  <a:srgbClr val="9DABA9"/>
                </a:solidFill>
                <a:latin typeface="Helvetica" pitchFamily="2" charset="0"/>
              </a:rPr>
              <a:t> m</a:t>
            </a:r>
            <a:r>
              <a:rPr lang="en-US" sz="1200" b="1" baseline="30000" dirty="0">
                <a:solidFill>
                  <a:srgbClr val="9DABA9"/>
                </a:solidFill>
                <a:latin typeface="Helvetica" pitchFamily="2" charset="0"/>
              </a:rPr>
              <a:t>-2</a:t>
            </a:r>
            <a:r>
              <a:rPr lang="en-US" sz="1200" b="1" dirty="0">
                <a:solidFill>
                  <a:srgbClr val="382BDF"/>
                </a:solidFill>
                <a:latin typeface="Helvetica" pitchFamily="2" charset="0"/>
              </a:rPr>
              <a:t> </a:t>
            </a:r>
            <a:r>
              <a:rPr lang="en-US" sz="1200" b="1" dirty="0">
                <a:solidFill>
                  <a:srgbClr val="9DABA9"/>
                </a:solidFill>
                <a:latin typeface="Helvetica" pitchFamily="2" charset="0"/>
              </a:rPr>
              <a:t>y</a:t>
            </a:r>
            <a:r>
              <a:rPr lang="en-US" sz="1200" b="1" baseline="30000" dirty="0">
                <a:solidFill>
                  <a:srgbClr val="9DABA9"/>
                </a:solidFill>
                <a:latin typeface="Helvetica" pitchFamily="2" charset="0"/>
              </a:rPr>
              <a:t>-1</a:t>
            </a:r>
          </a:p>
        </p:txBody>
      </p:sp>
      <p:cxnSp>
        <p:nvCxnSpPr>
          <p:cNvPr id="23" name="Straight Arrow Connector 22">
            <a:extLst>
              <a:ext uri="{FF2B5EF4-FFF2-40B4-BE49-F238E27FC236}">
                <a16:creationId xmlns:a16="http://schemas.microsoft.com/office/drawing/2014/main" id="{A52FDACB-051F-F1B6-1584-4F84A7C24EBE}"/>
              </a:ext>
            </a:extLst>
          </p:cNvPr>
          <p:cNvCxnSpPr>
            <a:cxnSpLocks/>
          </p:cNvCxnSpPr>
          <p:nvPr/>
        </p:nvCxnSpPr>
        <p:spPr>
          <a:xfrm flipV="1">
            <a:off x="4668052" y="2857500"/>
            <a:ext cx="0" cy="952451"/>
          </a:xfrm>
          <a:prstGeom prst="straightConnector1">
            <a:avLst/>
          </a:prstGeom>
          <a:ln w="381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0FC3C4C8-4BA6-A565-5EB3-E5F9592B3160}"/>
              </a:ext>
            </a:extLst>
          </p:cNvPr>
          <p:cNvSpPr txBox="1"/>
          <p:nvPr/>
        </p:nvSpPr>
        <p:spPr>
          <a:xfrm>
            <a:off x="3949915" y="3036057"/>
            <a:ext cx="637308" cy="369332"/>
          </a:xfrm>
          <a:prstGeom prst="rect">
            <a:avLst/>
          </a:prstGeom>
          <a:noFill/>
        </p:spPr>
        <p:txBody>
          <a:bodyPr wrap="square" rtlCol="0">
            <a:spAutoFit/>
          </a:bodyPr>
          <a:lstStyle/>
          <a:p>
            <a:pPr marL="0" lvl="1" algn="r">
              <a:spcAft>
                <a:spcPts val="600"/>
              </a:spcAft>
            </a:pPr>
            <a:r>
              <a:rPr lang="en-US" b="1" dirty="0">
                <a:solidFill>
                  <a:srgbClr val="9DABA9"/>
                </a:solidFill>
                <a:latin typeface="Helvetica"/>
                <a:cs typeface="Helvetica"/>
              </a:rPr>
              <a:t>+2.4</a:t>
            </a:r>
            <a:endParaRPr lang="en-US" i="1" dirty="0">
              <a:solidFill>
                <a:srgbClr val="9DABA9"/>
              </a:solidFill>
              <a:latin typeface="Helvetica"/>
              <a:cs typeface="Helvetica"/>
            </a:endParaRPr>
          </a:p>
        </p:txBody>
      </p:sp>
      <p:sp>
        <p:nvSpPr>
          <p:cNvPr id="26" name="TextBox 25">
            <a:extLst>
              <a:ext uri="{FF2B5EF4-FFF2-40B4-BE49-F238E27FC236}">
                <a16:creationId xmlns:a16="http://schemas.microsoft.com/office/drawing/2014/main" id="{02484A28-CDDA-BCA3-640A-5256E5460DD9}"/>
              </a:ext>
            </a:extLst>
          </p:cNvPr>
          <p:cNvSpPr txBox="1"/>
          <p:nvPr/>
        </p:nvSpPr>
        <p:spPr>
          <a:xfrm>
            <a:off x="4761455" y="3836003"/>
            <a:ext cx="637307" cy="369332"/>
          </a:xfrm>
          <a:prstGeom prst="rect">
            <a:avLst/>
          </a:prstGeom>
          <a:noFill/>
        </p:spPr>
        <p:txBody>
          <a:bodyPr wrap="square" rtlCol="0">
            <a:spAutoFit/>
          </a:bodyPr>
          <a:lstStyle/>
          <a:p>
            <a:pPr marL="0" lvl="1" algn="r">
              <a:spcAft>
                <a:spcPts val="600"/>
              </a:spcAft>
            </a:pPr>
            <a:r>
              <a:rPr lang="en-US" b="1" dirty="0">
                <a:solidFill>
                  <a:srgbClr val="382BDF"/>
                </a:solidFill>
                <a:latin typeface="Helvetica"/>
                <a:cs typeface="Helvetica"/>
              </a:rPr>
              <a:t>-0.6</a:t>
            </a:r>
            <a:endParaRPr lang="en-US" i="1" dirty="0">
              <a:solidFill>
                <a:srgbClr val="382BDF"/>
              </a:solidFill>
              <a:latin typeface="Helvetica"/>
              <a:cs typeface="Helvetica"/>
            </a:endParaRPr>
          </a:p>
        </p:txBody>
      </p:sp>
      <p:cxnSp>
        <p:nvCxnSpPr>
          <p:cNvPr id="27" name="Straight Arrow Connector 26">
            <a:extLst>
              <a:ext uri="{FF2B5EF4-FFF2-40B4-BE49-F238E27FC236}">
                <a16:creationId xmlns:a16="http://schemas.microsoft.com/office/drawing/2014/main" id="{BEB1DB14-B56D-D11B-E696-668721016327}"/>
              </a:ext>
            </a:extLst>
          </p:cNvPr>
          <p:cNvCxnSpPr>
            <a:cxnSpLocks/>
          </p:cNvCxnSpPr>
          <p:nvPr/>
        </p:nvCxnSpPr>
        <p:spPr>
          <a:xfrm>
            <a:off x="5219468" y="3273597"/>
            <a:ext cx="3208" cy="405674"/>
          </a:xfrm>
          <a:prstGeom prst="straightConnector1">
            <a:avLst/>
          </a:prstGeom>
          <a:ln w="381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DECEBE2-5B3C-E5AA-5249-07BE86362AD5}"/>
              </a:ext>
            </a:extLst>
          </p:cNvPr>
          <p:cNvCxnSpPr>
            <a:cxnSpLocks/>
          </p:cNvCxnSpPr>
          <p:nvPr/>
        </p:nvCxnSpPr>
        <p:spPr>
          <a:xfrm>
            <a:off x="1452475" y="4836953"/>
            <a:ext cx="0" cy="215562"/>
          </a:xfrm>
          <a:prstGeom prst="straightConnector1">
            <a:avLst/>
          </a:prstGeom>
          <a:ln w="254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F79E780A-2E9E-6BAD-3D78-FE7150F468EC}"/>
              </a:ext>
            </a:extLst>
          </p:cNvPr>
          <p:cNvCxnSpPr>
            <a:cxnSpLocks/>
          </p:cNvCxnSpPr>
          <p:nvPr/>
        </p:nvCxnSpPr>
        <p:spPr>
          <a:xfrm flipV="1">
            <a:off x="1452475" y="5121599"/>
            <a:ext cx="0" cy="216000"/>
          </a:xfrm>
          <a:prstGeom prst="straightConnector1">
            <a:avLst/>
          </a:prstGeom>
          <a:ln w="254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96160"/>
      </p:ext>
    </p:extLst>
  </p:cSld>
  <p:clrMapOvr>
    <a:masterClrMapping/>
  </p:clrMapOvr>
  <mc:AlternateContent xmlns:mc="http://schemas.openxmlformats.org/markup-compatibility/2006" xmlns:p14="http://schemas.microsoft.com/office/powerpoint/2010/main">
    <mc:Choice Requires="p14">
      <p:transition spd="slow" p14:dur="2000" advClick="0" advTm="11597"/>
    </mc:Choice>
    <mc:Fallback xmlns="">
      <p:transition spd="slow" advClick="0" advTm="11597"/>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FRACTION vs. 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 </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124</a:t>
            </a:fld>
            <a:endParaRPr lang="de-DE" dirty="0"/>
          </a:p>
        </p:txBody>
      </p:sp>
      <p:pic>
        <p:nvPicPr>
          <p:cNvPr id="14" name="Picture 13" descr="minC_resp_pts.pdf">
            <a:extLst>
              <a:ext uri="{FF2B5EF4-FFF2-40B4-BE49-F238E27FC236}">
                <a16:creationId xmlns:a16="http://schemas.microsoft.com/office/drawing/2014/main" id="{5A2FF724-3D19-366A-4732-AC52878F567B}"/>
              </a:ext>
            </a:extLst>
          </p:cNvPr>
          <p:cNvPicPr>
            <a:picLocks noChangeAspect="1"/>
          </p:cNvPicPr>
          <p:nvPr/>
        </p:nvPicPr>
        <p:blipFill rotWithShape="1">
          <a:blip r:embed="rId3">
            <a:extLst>
              <a:ext uri="{28A0092B-C50C-407E-A947-70E740481C1C}">
                <a14:useLocalDpi xmlns:a14="http://schemas.microsoft.com/office/drawing/2010/main" val="0"/>
              </a:ext>
            </a:extLst>
          </a:blip>
          <a:srcRect l="10760" t="-5" r="10777" b="5"/>
          <a:stretch/>
        </p:blipFill>
        <p:spPr>
          <a:xfrm>
            <a:off x="3909118" y="1402395"/>
            <a:ext cx="4952746" cy="3398943"/>
          </a:xfrm>
          <a:prstGeom prst="rect">
            <a:avLst/>
          </a:prstGeom>
        </p:spPr>
      </p:pic>
      <p:pic>
        <p:nvPicPr>
          <p:cNvPr id="8" name="Picture 7" descr="fPOM_resp_pts.pdf">
            <a:extLst>
              <a:ext uri="{FF2B5EF4-FFF2-40B4-BE49-F238E27FC236}">
                <a16:creationId xmlns:a16="http://schemas.microsoft.com/office/drawing/2014/main" id="{8FE37FDF-A72A-7DB5-4D94-E346A8FA6D5E}"/>
              </a:ext>
            </a:extLst>
          </p:cNvPr>
          <p:cNvPicPr>
            <a:picLocks noChangeAspect="1"/>
          </p:cNvPicPr>
          <p:nvPr/>
        </p:nvPicPr>
        <p:blipFill rotWithShape="1">
          <a:blip r:embed="rId4">
            <a:extLst>
              <a:ext uri="{28A0092B-C50C-407E-A947-70E740481C1C}">
                <a14:useLocalDpi xmlns:a14="http://schemas.microsoft.com/office/drawing/2010/main" val="0"/>
              </a:ext>
            </a:extLst>
          </a:blip>
          <a:srcRect l="7768" r="35482"/>
          <a:stretch/>
        </p:blipFill>
        <p:spPr>
          <a:xfrm>
            <a:off x="558963" y="1402396"/>
            <a:ext cx="3582114" cy="3398943"/>
          </a:xfrm>
          <a:prstGeom prst="rect">
            <a:avLst/>
          </a:prstGeom>
        </p:spPr>
      </p:pic>
      <p:sp>
        <p:nvSpPr>
          <p:cNvPr id="15" name="Rectangle 14">
            <a:extLst>
              <a:ext uri="{FF2B5EF4-FFF2-40B4-BE49-F238E27FC236}">
                <a16:creationId xmlns:a16="http://schemas.microsoft.com/office/drawing/2014/main" id="{CFF1C174-DD3C-339B-6DD3-77C6FDD077CA}"/>
              </a:ext>
            </a:extLst>
          </p:cNvPr>
          <p:cNvSpPr/>
          <p:nvPr/>
        </p:nvSpPr>
        <p:spPr>
          <a:xfrm>
            <a:off x="7369457" y="2857500"/>
            <a:ext cx="1555467" cy="12487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277714B-73D7-11B3-C320-EC1E9E243AE4}"/>
              </a:ext>
            </a:extLst>
          </p:cNvPr>
          <p:cNvSpPr txBox="1"/>
          <p:nvPr/>
        </p:nvSpPr>
        <p:spPr>
          <a:xfrm>
            <a:off x="1907242" y="1063841"/>
            <a:ext cx="1552246"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free light</a:t>
            </a:r>
            <a:endParaRPr lang="en-US" sz="800" b="1" baseline="30000" dirty="0">
              <a:latin typeface="Helvetica"/>
              <a:cs typeface="Helvetica"/>
            </a:endParaRPr>
          </a:p>
        </p:txBody>
      </p:sp>
      <p:sp>
        <p:nvSpPr>
          <p:cNvPr id="17" name="TextBox 16">
            <a:extLst>
              <a:ext uri="{FF2B5EF4-FFF2-40B4-BE49-F238E27FC236}">
                <a16:creationId xmlns:a16="http://schemas.microsoft.com/office/drawing/2014/main" id="{C466DB80-5B89-A6CA-502B-EDA82C4D4F35}"/>
              </a:ext>
            </a:extLst>
          </p:cNvPr>
          <p:cNvSpPr txBox="1"/>
          <p:nvPr/>
        </p:nvSpPr>
        <p:spPr>
          <a:xfrm>
            <a:off x="5257397" y="1063841"/>
            <a:ext cx="1552246"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heavy</a:t>
            </a:r>
            <a:endParaRPr lang="en-US" sz="800" b="1" baseline="30000" dirty="0">
              <a:latin typeface="Helvetica"/>
              <a:cs typeface="Helvetica"/>
            </a:endParaRPr>
          </a:p>
        </p:txBody>
      </p:sp>
    </p:spTree>
    <p:extLst>
      <p:ext uri="{BB962C8B-B14F-4D97-AF65-F5344CB8AC3E}">
        <p14:creationId xmlns:p14="http://schemas.microsoft.com/office/powerpoint/2010/main" val="37491718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C_resp_lns_eco.pdf">
            <a:extLst>
              <a:ext uri="{FF2B5EF4-FFF2-40B4-BE49-F238E27FC236}">
                <a16:creationId xmlns:a16="http://schemas.microsoft.com/office/drawing/2014/main" id="{1E20FF05-9BDE-F482-4B10-B5D13847DC19}"/>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9173" r="7773"/>
          <a:stretch/>
        </p:blipFill>
        <p:spPr>
          <a:xfrm>
            <a:off x="3800964" y="1391883"/>
            <a:ext cx="5242612" cy="3398943"/>
          </a:xfrm>
          <a:prstGeom prst="rect">
            <a:avLst/>
          </a:prstGeom>
        </p:spPr>
      </p:pic>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FRACTION vs. 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 </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125</a:t>
            </a:fld>
            <a:endParaRPr lang="de-DE" dirty="0"/>
          </a:p>
        </p:txBody>
      </p:sp>
      <p:pic>
        <p:nvPicPr>
          <p:cNvPr id="8" name="Picture 7" descr="fPOM_resp_pts.pdf">
            <a:extLst>
              <a:ext uri="{FF2B5EF4-FFF2-40B4-BE49-F238E27FC236}">
                <a16:creationId xmlns:a16="http://schemas.microsoft.com/office/drawing/2014/main" id="{8FE37FDF-A72A-7DB5-4D94-E346A8FA6D5E}"/>
              </a:ext>
            </a:extLst>
          </p:cNvPr>
          <p:cNvPicPr>
            <a:picLocks noChangeAspect="1"/>
          </p:cNvPicPr>
          <p:nvPr/>
        </p:nvPicPr>
        <p:blipFill rotWithShape="1">
          <a:blip r:embed="rId4">
            <a:extLst>
              <a:ext uri="{28A0092B-C50C-407E-A947-70E740481C1C}">
                <a14:useLocalDpi xmlns:a14="http://schemas.microsoft.com/office/drawing/2010/main" val="0"/>
              </a:ext>
            </a:extLst>
          </a:blip>
          <a:srcRect l="7768" r="35482"/>
          <a:stretch/>
        </p:blipFill>
        <p:spPr>
          <a:xfrm>
            <a:off x="558963" y="1402396"/>
            <a:ext cx="3582114" cy="3398943"/>
          </a:xfrm>
          <a:prstGeom prst="rect">
            <a:avLst/>
          </a:prstGeom>
        </p:spPr>
      </p:pic>
      <p:sp>
        <p:nvSpPr>
          <p:cNvPr id="15" name="Rectangle 14">
            <a:extLst>
              <a:ext uri="{FF2B5EF4-FFF2-40B4-BE49-F238E27FC236}">
                <a16:creationId xmlns:a16="http://schemas.microsoft.com/office/drawing/2014/main" id="{CFF1C174-DD3C-339B-6DD3-77C6FDD077CA}"/>
              </a:ext>
            </a:extLst>
          </p:cNvPr>
          <p:cNvSpPr/>
          <p:nvPr/>
        </p:nvSpPr>
        <p:spPr>
          <a:xfrm>
            <a:off x="7369457" y="2857500"/>
            <a:ext cx="1555467" cy="12487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277714B-73D7-11B3-C320-EC1E9E243AE4}"/>
              </a:ext>
            </a:extLst>
          </p:cNvPr>
          <p:cNvSpPr txBox="1"/>
          <p:nvPr/>
        </p:nvSpPr>
        <p:spPr>
          <a:xfrm>
            <a:off x="1907242" y="1063841"/>
            <a:ext cx="1552246"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free light</a:t>
            </a:r>
            <a:endParaRPr lang="en-US" sz="800" b="1" baseline="30000" dirty="0">
              <a:latin typeface="Helvetica"/>
              <a:cs typeface="Helvetica"/>
            </a:endParaRPr>
          </a:p>
        </p:txBody>
      </p:sp>
      <p:sp>
        <p:nvSpPr>
          <p:cNvPr id="17" name="TextBox 16">
            <a:extLst>
              <a:ext uri="{FF2B5EF4-FFF2-40B4-BE49-F238E27FC236}">
                <a16:creationId xmlns:a16="http://schemas.microsoft.com/office/drawing/2014/main" id="{C466DB80-5B89-A6CA-502B-EDA82C4D4F35}"/>
              </a:ext>
            </a:extLst>
          </p:cNvPr>
          <p:cNvSpPr txBox="1"/>
          <p:nvPr/>
        </p:nvSpPr>
        <p:spPr>
          <a:xfrm>
            <a:off x="5257397" y="1063841"/>
            <a:ext cx="1552246" cy="338554"/>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heavy</a:t>
            </a:r>
            <a:endParaRPr lang="en-US" sz="800" b="1" baseline="30000" dirty="0">
              <a:latin typeface="Helvetica"/>
              <a:cs typeface="Helvetica"/>
            </a:endParaRPr>
          </a:p>
        </p:txBody>
      </p:sp>
      <p:pic>
        <p:nvPicPr>
          <p:cNvPr id="3" name="Picture 2">
            <a:extLst>
              <a:ext uri="{FF2B5EF4-FFF2-40B4-BE49-F238E27FC236}">
                <a16:creationId xmlns:a16="http://schemas.microsoft.com/office/drawing/2014/main" id="{83575B20-D707-C46E-B39F-7C99FCB67BD9}"/>
              </a:ext>
            </a:extLst>
          </p:cNvPr>
          <p:cNvPicPr>
            <a:picLocks noChangeAspect="1"/>
          </p:cNvPicPr>
          <p:nvPr/>
        </p:nvPicPr>
        <p:blipFill>
          <a:blip r:embed="rId5"/>
          <a:stretch>
            <a:fillRect/>
          </a:stretch>
        </p:blipFill>
        <p:spPr>
          <a:xfrm>
            <a:off x="1353681" y="1488556"/>
            <a:ext cx="2665428" cy="2659125"/>
          </a:xfrm>
          <a:prstGeom prst="rect">
            <a:avLst/>
          </a:prstGeom>
        </p:spPr>
      </p:pic>
    </p:spTree>
    <p:extLst>
      <p:ext uri="{BB962C8B-B14F-4D97-AF65-F5344CB8AC3E}">
        <p14:creationId xmlns:p14="http://schemas.microsoft.com/office/powerpoint/2010/main" val="6450425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LAG TIMES</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126</a:t>
            </a:fld>
            <a:endParaRPr lang="de-DE" dirty="0"/>
          </a:p>
        </p:txBody>
      </p:sp>
      <p:pic>
        <p:nvPicPr>
          <p:cNvPr id="3" name="Picture 2">
            <a:extLst>
              <a:ext uri="{FF2B5EF4-FFF2-40B4-BE49-F238E27FC236}">
                <a16:creationId xmlns:a16="http://schemas.microsoft.com/office/drawing/2014/main" id="{16B172DE-1B5A-444F-3D0E-352D96D667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74407"/>
            <a:ext cx="5943600" cy="3766185"/>
          </a:xfrm>
          <a:prstGeom prst="rect">
            <a:avLst/>
          </a:prstGeom>
          <a:noFill/>
          <a:ln>
            <a:noFill/>
          </a:ln>
        </p:spPr>
      </p:pic>
    </p:spTree>
    <p:extLst>
      <p:ext uri="{BB962C8B-B14F-4D97-AF65-F5344CB8AC3E}">
        <p14:creationId xmlns:p14="http://schemas.microsoft.com/office/powerpoint/2010/main" val="8303253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MOISTURE</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127</a:t>
            </a:fld>
            <a:endParaRPr lang="de-DE" dirty="0"/>
          </a:p>
        </p:txBody>
      </p:sp>
      <p:pic>
        <p:nvPicPr>
          <p:cNvPr id="2" name="Picture 1">
            <a:extLst>
              <a:ext uri="{FF2B5EF4-FFF2-40B4-BE49-F238E27FC236}">
                <a16:creationId xmlns:a16="http://schemas.microsoft.com/office/drawing/2014/main" id="{C1FCA774-02DC-78E9-113E-4D29DF1C5B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1805" y="1153795"/>
            <a:ext cx="5660390" cy="3407410"/>
          </a:xfrm>
          <a:prstGeom prst="rect">
            <a:avLst/>
          </a:prstGeom>
          <a:noFill/>
          <a:ln>
            <a:noFill/>
          </a:ln>
        </p:spPr>
      </p:pic>
    </p:spTree>
    <p:extLst>
      <p:ext uri="{BB962C8B-B14F-4D97-AF65-F5344CB8AC3E}">
        <p14:creationId xmlns:p14="http://schemas.microsoft.com/office/powerpoint/2010/main" val="42053197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71BDD9F-EF58-5D2C-A763-DE45544B0D84}"/>
              </a:ext>
            </a:extLst>
          </p:cNvPr>
          <p:cNvSpPr/>
          <p:nvPr/>
        </p:nvSpPr>
        <p:spPr>
          <a:xfrm>
            <a:off x="3996547" y="1828802"/>
            <a:ext cx="4831259" cy="2657742"/>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itchFamily="2" charset="0"/>
            </a:endParaRPr>
          </a:p>
        </p:txBody>
      </p:sp>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128</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7" name="Right Arrow 6">
            <a:extLst>
              <a:ext uri="{FF2B5EF4-FFF2-40B4-BE49-F238E27FC236}">
                <a16:creationId xmlns:a16="http://schemas.microsoft.com/office/drawing/2014/main" id="{8B8F5786-4D24-F00D-0669-960BD2AAEE87}"/>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207E6E10-5E86-3E35-A892-C32F013EDC1F}"/>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78ABF047-D2BC-5363-0DFE-3C6F55F9FE96}"/>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4A1DF963-70AB-3F12-F2B5-D6F7E2E907EE}"/>
              </a:ext>
            </a:extLst>
          </p:cNvPr>
          <p:cNvGraphicFramePr>
            <a:graphicFrameLocks noGrp="1"/>
          </p:cNvGraphicFramePr>
          <p:nvPr/>
        </p:nvGraphicFramePr>
        <p:xfrm>
          <a:off x="4028333" y="2924850"/>
          <a:ext cx="4716000" cy="1112520"/>
        </p:xfrm>
        <a:graphic>
          <a:graphicData uri="http://schemas.openxmlformats.org/drawingml/2006/table">
            <a:tbl>
              <a:tblPr firstRow="1" bandRow="1">
                <a:tableStyleId>{2D5ABB26-0587-4C30-8999-92F81FD0307C}</a:tableStyleId>
              </a:tblPr>
              <a:tblGrid>
                <a:gridCol w="1152000">
                  <a:extLst>
                    <a:ext uri="{9D8B030D-6E8A-4147-A177-3AD203B41FA5}">
                      <a16:colId xmlns:a16="http://schemas.microsoft.com/office/drawing/2014/main" val="20000"/>
                    </a:ext>
                  </a:extLst>
                </a:gridCol>
                <a:gridCol w="1188000">
                  <a:extLst>
                    <a:ext uri="{9D8B030D-6E8A-4147-A177-3AD203B41FA5}">
                      <a16:colId xmlns:a16="http://schemas.microsoft.com/office/drawing/2014/main" val="20001"/>
                    </a:ext>
                  </a:extLst>
                </a:gridCol>
                <a:gridCol w="1188000">
                  <a:extLst>
                    <a:ext uri="{9D8B030D-6E8A-4147-A177-3AD203B41FA5}">
                      <a16:colId xmlns:a16="http://schemas.microsoft.com/office/drawing/2014/main" val="20002"/>
                    </a:ext>
                  </a:extLst>
                </a:gridCol>
                <a:gridCol w="1188000">
                  <a:extLst>
                    <a:ext uri="{9D8B030D-6E8A-4147-A177-3AD203B41FA5}">
                      <a16:colId xmlns:a16="http://schemas.microsoft.com/office/drawing/2014/main" val="20003"/>
                    </a:ext>
                  </a:extLst>
                </a:gridCol>
              </a:tblGrid>
              <a:tr h="370840">
                <a:tc>
                  <a:txBody>
                    <a:bodyPr/>
                    <a:lstStyle/>
                    <a:p>
                      <a:pPr algn="ctr"/>
                      <a:r>
                        <a:rPr lang="en-US" b="1" dirty="0">
                          <a:solidFill>
                            <a:srgbClr val="BF382D"/>
                          </a:solidFill>
                          <a:latin typeface="Helvetica"/>
                          <a:cs typeface="Helvetica"/>
                        </a:rPr>
                        <a:t>Basalt</a:t>
                      </a:r>
                      <a:endParaRPr lang="en-US" dirty="0">
                        <a:latin typeface="Helvetica"/>
                        <a:cs typeface="Helvetica"/>
                      </a:endParaRPr>
                    </a:p>
                  </a:txBody>
                  <a:tcPr/>
                </a:tc>
                <a:tc>
                  <a:txBody>
                    <a:bodyPr/>
                    <a:lstStyle/>
                    <a:p>
                      <a:pPr marL="7938" indent="0" algn="r">
                        <a:tabLst/>
                      </a:pPr>
                      <a:r>
                        <a:rPr lang="en-US" sz="1600" dirty="0">
                          <a:solidFill>
                            <a:schemeClr val="tx1"/>
                          </a:solidFill>
                          <a:latin typeface="Helvetica"/>
                          <a:cs typeface="Helvetica"/>
                        </a:rPr>
                        <a:t>8.8 (3.0)</a:t>
                      </a:r>
                    </a:p>
                  </a:txBody>
                  <a:tcPr/>
                </a:tc>
                <a:tc>
                  <a:txBody>
                    <a:bodyPr/>
                    <a:lstStyle/>
                    <a:p>
                      <a:pPr marL="7938" indent="0" algn="r">
                        <a:tabLst/>
                      </a:pPr>
                      <a:r>
                        <a:rPr lang="en-US" sz="1600" dirty="0">
                          <a:solidFill>
                            <a:schemeClr val="tx1"/>
                          </a:solidFill>
                          <a:latin typeface="Helvetica"/>
                          <a:cs typeface="Helvetica"/>
                        </a:rPr>
                        <a:t>6.7 (0.6)</a:t>
                      </a:r>
                    </a:p>
                  </a:txBody>
                  <a:tcPr/>
                </a:tc>
                <a:tc>
                  <a:txBody>
                    <a:bodyPr/>
                    <a:lstStyle/>
                    <a:p>
                      <a:pPr algn="r"/>
                      <a:r>
                        <a:rPr lang="en-US" sz="1600" dirty="0">
                          <a:solidFill>
                            <a:schemeClr val="tx1"/>
                          </a:solidFill>
                          <a:latin typeface="Helvetica"/>
                          <a:cs typeface="Helvetica"/>
                        </a:rPr>
                        <a:t>6.4 (0.7)</a:t>
                      </a:r>
                    </a:p>
                  </a:txBody>
                  <a:tcPr/>
                </a:tc>
                <a:extLst>
                  <a:ext uri="{0D108BD9-81ED-4DB2-BD59-A6C34878D82A}">
                    <a16:rowId xmlns:a16="http://schemas.microsoft.com/office/drawing/2014/main" val="10000"/>
                  </a:ext>
                </a:extLst>
              </a:tr>
              <a:tr h="370840">
                <a:tc>
                  <a:txBody>
                    <a:bodyPr/>
                    <a:lstStyle/>
                    <a:p>
                      <a:pPr algn="ctr"/>
                      <a:r>
                        <a:rPr lang="en-US" b="1" dirty="0">
                          <a:solidFill>
                            <a:srgbClr val="382DBF"/>
                          </a:solidFill>
                          <a:latin typeface="Helvetica"/>
                          <a:cs typeface="Helvetica"/>
                        </a:rPr>
                        <a:t>Andesite</a:t>
                      </a:r>
                      <a:endParaRPr lang="en-US" dirty="0">
                        <a:latin typeface="Helvetica"/>
                        <a:cs typeface="Helvetica"/>
                      </a:endParaRPr>
                    </a:p>
                  </a:txBody>
                  <a:tcPr/>
                </a:tc>
                <a:tc>
                  <a:txBody>
                    <a:bodyPr/>
                    <a:lstStyle/>
                    <a:p>
                      <a:pPr marL="7938" indent="0" algn="r">
                        <a:tabLst/>
                      </a:pPr>
                      <a:r>
                        <a:rPr lang="en-US" sz="1600" dirty="0">
                          <a:solidFill>
                            <a:schemeClr val="tx1"/>
                          </a:solidFill>
                          <a:latin typeface="Helvetica"/>
                          <a:cs typeface="Helvetica"/>
                        </a:rPr>
                        <a:t>13.0 (1.1)</a:t>
                      </a:r>
                    </a:p>
                  </a:txBody>
                  <a:tcPr/>
                </a:tc>
                <a:tc>
                  <a:txBody>
                    <a:bodyPr/>
                    <a:lstStyle/>
                    <a:p>
                      <a:pPr algn="r"/>
                      <a:r>
                        <a:rPr lang="en-US" sz="1600" dirty="0">
                          <a:solidFill>
                            <a:schemeClr val="tx1"/>
                          </a:solidFill>
                          <a:latin typeface="Helvetica"/>
                          <a:cs typeface="Helvetica"/>
                        </a:rPr>
                        <a:t>10.4 (2.9)</a:t>
                      </a:r>
                    </a:p>
                  </a:txBody>
                  <a:tcPr/>
                </a:tc>
                <a:tc>
                  <a:txBody>
                    <a:bodyPr/>
                    <a:lstStyle/>
                    <a:p>
                      <a:pPr algn="r"/>
                      <a:r>
                        <a:rPr lang="en-US" sz="1600" dirty="0">
                          <a:solidFill>
                            <a:schemeClr val="tx1"/>
                          </a:solidFill>
                          <a:latin typeface="Helvetica"/>
                          <a:cs typeface="Helvetica"/>
                        </a:rPr>
                        <a:t>10.1 (4.0)</a:t>
                      </a:r>
                    </a:p>
                  </a:txBody>
                  <a:tcPr/>
                </a:tc>
                <a:extLst>
                  <a:ext uri="{0D108BD9-81ED-4DB2-BD59-A6C34878D82A}">
                    <a16:rowId xmlns:a16="http://schemas.microsoft.com/office/drawing/2014/main" val="10001"/>
                  </a:ext>
                </a:extLst>
              </a:tr>
              <a:tr h="370840">
                <a:tc>
                  <a:txBody>
                    <a:bodyPr/>
                    <a:lstStyle/>
                    <a:p>
                      <a:pPr algn="ctr"/>
                      <a:r>
                        <a:rPr lang="en-US" b="1" dirty="0">
                          <a:solidFill>
                            <a:srgbClr val="9DABA9"/>
                          </a:solidFill>
                          <a:latin typeface="Helvetica"/>
                          <a:cs typeface="Helvetica"/>
                        </a:rPr>
                        <a:t>Granite</a:t>
                      </a:r>
                      <a:endParaRPr lang="en-US" dirty="0">
                        <a:latin typeface="Helvetica"/>
                        <a:cs typeface="Helvetica"/>
                      </a:endParaRPr>
                    </a:p>
                  </a:txBody>
                  <a:tcPr/>
                </a:tc>
                <a:tc>
                  <a:txBody>
                    <a:bodyPr/>
                    <a:lstStyle/>
                    <a:p>
                      <a:pPr algn="r"/>
                      <a:r>
                        <a:rPr lang="en-US" sz="1600" dirty="0">
                          <a:solidFill>
                            <a:schemeClr val="tx1"/>
                          </a:solidFill>
                          <a:latin typeface="Helvetica"/>
                          <a:cs typeface="Helvetica"/>
                        </a:rPr>
                        <a:t>8.5 (1.3)</a:t>
                      </a:r>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Helvetica"/>
                          <a:cs typeface="Helvetica"/>
                        </a:rPr>
                        <a:t>6.0 (0.5)</a:t>
                      </a:r>
                    </a:p>
                  </a:txBody>
                  <a:tcPr/>
                </a:tc>
                <a:tc>
                  <a:txBody>
                    <a:bodyPr/>
                    <a:lstStyle/>
                    <a:p>
                      <a:pPr algn="r"/>
                      <a:r>
                        <a:rPr lang="en-US" sz="1600" dirty="0">
                          <a:solidFill>
                            <a:schemeClr val="tx1"/>
                          </a:solidFill>
                          <a:latin typeface="Helvetica"/>
                          <a:cs typeface="Helvetica"/>
                        </a:rPr>
                        <a:t>4.8 (0.1)</a:t>
                      </a:r>
                    </a:p>
                  </a:txBody>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AE7A9B22-DED4-AC69-6C08-41E459890538}"/>
              </a:ext>
            </a:extLst>
          </p:cNvPr>
          <p:cNvSpPr/>
          <p:nvPr/>
        </p:nvSpPr>
        <p:spPr bwMode="auto">
          <a:xfrm>
            <a:off x="5251865" y="2595315"/>
            <a:ext cx="1008112" cy="360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r">
              <a:defRPr/>
            </a:pPr>
            <a:r>
              <a:rPr lang="en-US" b="1" dirty="0">
                <a:solidFill>
                  <a:srgbClr val="BF812D"/>
                </a:solidFill>
                <a:latin typeface="Helvetica"/>
                <a:cs typeface="Helvetica"/>
              </a:rPr>
              <a:t>Warm</a:t>
            </a:r>
            <a:endParaRPr lang="en-US" sz="1600" dirty="0">
              <a:solidFill>
                <a:srgbClr val="BF812D"/>
              </a:solidFill>
              <a:latin typeface="Helvetica"/>
              <a:cs typeface="Helvetica"/>
            </a:endParaRPr>
          </a:p>
        </p:txBody>
      </p:sp>
      <p:sp>
        <p:nvSpPr>
          <p:cNvPr id="16" name="Rectangle 15">
            <a:extLst>
              <a:ext uri="{FF2B5EF4-FFF2-40B4-BE49-F238E27FC236}">
                <a16:creationId xmlns:a16="http://schemas.microsoft.com/office/drawing/2014/main" id="{96E0EF20-9EC7-26CD-F21F-3331F517B991}"/>
              </a:ext>
            </a:extLst>
          </p:cNvPr>
          <p:cNvSpPr/>
          <p:nvPr/>
        </p:nvSpPr>
        <p:spPr bwMode="auto">
          <a:xfrm>
            <a:off x="6490691" y="2594530"/>
            <a:ext cx="889902" cy="360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r">
              <a:defRPr/>
            </a:pPr>
            <a:r>
              <a:rPr lang="en-US" b="1" dirty="0">
                <a:solidFill>
                  <a:srgbClr val="80CDC1"/>
                </a:solidFill>
                <a:latin typeface="Helvetica"/>
                <a:cs typeface="Helvetica"/>
              </a:rPr>
              <a:t>Cool</a:t>
            </a:r>
            <a:endParaRPr lang="en-US" sz="1600" dirty="0">
              <a:solidFill>
                <a:srgbClr val="80CDC1"/>
              </a:solidFill>
              <a:latin typeface="Helvetica"/>
              <a:cs typeface="Helvetica"/>
            </a:endParaRPr>
          </a:p>
        </p:txBody>
      </p:sp>
      <p:sp>
        <p:nvSpPr>
          <p:cNvPr id="18" name="Rectangle 17">
            <a:extLst>
              <a:ext uri="{FF2B5EF4-FFF2-40B4-BE49-F238E27FC236}">
                <a16:creationId xmlns:a16="http://schemas.microsoft.com/office/drawing/2014/main" id="{AD3BD0DC-4872-B66E-9ACC-CD7E83D8E7CA}"/>
              </a:ext>
            </a:extLst>
          </p:cNvPr>
          <p:cNvSpPr/>
          <p:nvPr/>
        </p:nvSpPr>
        <p:spPr bwMode="auto">
          <a:xfrm>
            <a:off x="7668997" y="2600446"/>
            <a:ext cx="889902" cy="3482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r">
              <a:defRPr/>
            </a:pPr>
            <a:r>
              <a:rPr lang="en-US" b="1" dirty="0">
                <a:solidFill>
                  <a:srgbClr val="01665E"/>
                </a:solidFill>
                <a:latin typeface="Helvetica"/>
                <a:cs typeface="Helvetica"/>
              </a:rPr>
              <a:t>Cold</a:t>
            </a:r>
            <a:endParaRPr lang="en-US" sz="1600" dirty="0">
              <a:solidFill>
                <a:srgbClr val="01665E"/>
              </a:solidFill>
              <a:latin typeface="Helvetica"/>
              <a:cs typeface="Helvetica"/>
            </a:endParaRPr>
          </a:p>
        </p:txBody>
      </p:sp>
      <p:sp>
        <p:nvSpPr>
          <p:cNvPr id="19" name="TextBox 18">
            <a:extLst>
              <a:ext uri="{FF2B5EF4-FFF2-40B4-BE49-F238E27FC236}">
                <a16:creationId xmlns:a16="http://schemas.microsoft.com/office/drawing/2014/main" id="{09DCA8AA-EB62-53D5-2C2C-2B7AAF1FE1CA}"/>
              </a:ext>
            </a:extLst>
          </p:cNvPr>
          <p:cNvSpPr txBox="1"/>
          <p:nvPr/>
        </p:nvSpPr>
        <p:spPr>
          <a:xfrm>
            <a:off x="4388724" y="1939046"/>
            <a:ext cx="4203935" cy="338554"/>
          </a:xfrm>
          <a:prstGeom prst="rect">
            <a:avLst/>
          </a:prstGeom>
          <a:noFill/>
          <a:ln>
            <a:noFill/>
          </a:ln>
        </p:spPr>
        <p:txBody>
          <a:bodyPr wrap="square" rtlCol="0">
            <a:spAutoFit/>
          </a:bodyPr>
          <a:lstStyle/>
          <a:p>
            <a:pPr algn="ctr"/>
            <a:r>
              <a:rPr lang="en-US" sz="1600" b="1" dirty="0">
                <a:latin typeface="Helvetica"/>
                <a:cs typeface="Helvetica"/>
              </a:rPr>
              <a:t>Soil organic C stocks (0-0.3 m)</a:t>
            </a:r>
          </a:p>
        </p:txBody>
      </p:sp>
      <p:sp>
        <p:nvSpPr>
          <p:cNvPr id="20" name="Rectangle 19">
            <a:extLst>
              <a:ext uri="{FF2B5EF4-FFF2-40B4-BE49-F238E27FC236}">
                <a16:creationId xmlns:a16="http://schemas.microsoft.com/office/drawing/2014/main" id="{8FD9D1A2-5358-F82C-5B0E-2B8D3CDE8332}"/>
              </a:ext>
            </a:extLst>
          </p:cNvPr>
          <p:cNvSpPr/>
          <p:nvPr/>
        </p:nvSpPr>
        <p:spPr>
          <a:xfrm>
            <a:off x="6168564" y="2321450"/>
            <a:ext cx="784189" cy="338554"/>
          </a:xfrm>
          <a:prstGeom prst="rect">
            <a:avLst/>
          </a:prstGeom>
        </p:spPr>
        <p:txBody>
          <a:bodyPr wrap="none">
            <a:spAutoFit/>
          </a:bodyPr>
          <a:lstStyle/>
          <a:p>
            <a:pPr algn="ctr"/>
            <a:r>
              <a:rPr lang="en-US" sz="1600" b="1" i="1" dirty="0">
                <a:latin typeface="Helvetica"/>
                <a:cs typeface="Helvetica"/>
              </a:rPr>
              <a:t>kg m</a:t>
            </a:r>
            <a:r>
              <a:rPr lang="en-US" sz="1600" b="1" i="1" baseline="30000" dirty="0">
                <a:latin typeface="Helvetica"/>
                <a:cs typeface="Helvetica"/>
              </a:rPr>
              <a:t>-2</a:t>
            </a:r>
            <a:endParaRPr lang="en-US" sz="1600" b="1" i="1" dirty="0">
              <a:latin typeface="Helvetica"/>
              <a:cs typeface="Helvetica"/>
            </a:endParaRPr>
          </a:p>
        </p:txBody>
      </p:sp>
      <p:cxnSp>
        <p:nvCxnSpPr>
          <p:cNvPr id="21" name="Straight Connector 20">
            <a:extLst>
              <a:ext uri="{FF2B5EF4-FFF2-40B4-BE49-F238E27FC236}">
                <a16:creationId xmlns:a16="http://schemas.microsoft.com/office/drawing/2014/main" id="{C6A0E880-D836-B9FD-6CF8-2F14080C2DDD}"/>
              </a:ext>
            </a:extLst>
          </p:cNvPr>
          <p:cNvCxnSpPr>
            <a:cxnSpLocks/>
          </p:cNvCxnSpPr>
          <p:nvPr/>
        </p:nvCxnSpPr>
        <p:spPr>
          <a:xfrm>
            <a:off x="4133850" y="2294692"/>
            <a:ext cx="45815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39493875-8A72-33BF-8926-A882674CD0AF}"/>
              </a:ext>
            </a:extLst>
          </p:cNvPr>
          <p:cNvSpPr/>
          <p:nvPr/>
        </p:nvSpPr>
        <p:spPr>
          <a:xfrm>
            <a:off x="3996547" y="4250432"/>
            <a:ext cx="2332690" cy="230832"/>
          </a:xfrm>
          <a:prstGeom prst="rect">
            <a:avLst/>
          </a:prstGeom>
        </p:spPr>
        <p:txBody>
          <a:bodyPr wrap="none">
            <a:spAutoFit/>
          </a:bodyPr>
          <a:lstStyle/>
          <a:p>
            <a:r>
              <a:rPr lang="en-US" sz="900" i="1" dirty="0">
                <a:latin typeface="Helvetica"/>
                <a:cs typeface="Helvetica"/>
              </a:rPr>
              <a:t>Data from Rasmussen et al., 2006 &amp; 2018</a:t>
            </a:r>
            <a:endParaRPr lang="en-US" sz="900" i="1" dirty="0"/>
          </a:p>
        </p:txBody>
      </p:sp>
    </p:spTree>
    <p:extLst>
      <p:ext uri="{BB962C8B-B14F-4D97-AF65-F5344CB8AC3E}">
        <p14:creationId xmlns:p14="http://schemas.microsoft.com/office/powerpoint/2010/main" val="28130660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WETNESS INDEX &amp; AGE</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129</a:t>
            </a:fld>
            <a:endParaRPr lang="de-DE" dirty="0"/>
          </a:p>
        </p:txBody>
      </p:sp>
      <p:pic>
        <p:nvPicPr>
          <p:cNvPr id="4" name="Picture 3">
            <a:extLst>
              <a:ext uri="{FF2B5EF4-FFF2-40B4-BE49-F238E27FC236}">
                <a16:creationId xmlns:a16="http://schemas.microsoft.com/office/drawing/2014/main" id="{E2F9DA75-BBDD-D641-1EE9-6A2BE1A2035B}"/>
              </a:ext>
            </a:extLst>
          </p:cNvPr>
          <p:cNvPicPr>
            <a:picLocks noChangeAspect="1"/>
          </p:cNvPicPr>
          <p:nvPr/>
        </p:nvPicPr>
        <p:blipFill>
          <a:blip r:embed="rId4"/>
          <a:stretch>
            <a:fillRect/>
          </a:stretch>
        </p:blipFill>
        <p:spPr>
          <a:xfrm>
            <a:off x="1381355" y="1005198"/>
            <a:ext cx="6946900" cy="3949700"/>
          </a:xfrm>
          <a:prstGeom prst="rect">
            <a:avLst/>
          </a:prstGeom>
        </p:spPr>
      </p:pic>
      <p:sp>
        <p:nvSpPr>
          <p:cNvPr id="5" name="Rectangle 4">
            <a:extLst>
              <a:ext uri="{FF2B5EF4-FFF2-40B4-BE49-F238E27FC236}">
                <a16:creationId xmlns:a16="http://schemas.microsoft.com/office/drawing/2014/main" id="{3C1B0B51-E505-2CF0-2582-972CB4DAB5FF}"/>
              </a:ext>
            </a:extLst>
          </p:cNvPr>
          <p:cNvSpPr/>
          <p:nvPr/>
        </p:nvSpPr>
        <p:spPr>
          <a:xfrm>
            <a:off x="7413855" y="2268334"/>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1998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66EF0-04A8-8540-B003-3F482D0D1910}"/>
              </a:ext>
            </a:extLst>
          </p:cNvPr>
          <p:cNvSpPr/>
          <p:nvPr/>
        </p:nvSpPr>
        <p:spPr>
          <a:xfrm>
            <a:off x="3117514" y="1111538"/>
            <a:ext cx="5807409" cy="19612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13</a:t>
            </a:fld>
            <a:endParaRPr lang="de-DE" dirty="0"/>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a:p>
            <a:pPr marL="457200" indent="-457200">
              <a:spcAft>
                <a:spcPts val="600"/>
              </a:spcAft>
              <a:buFont typeface="+mj-lt"/>
              <a:buAutoNum type="arabicParenR"/>
            </a:pPr>
            <a:r>
              <a:rPr lang="en-US" sz="2000" dirty="0">
                <a:latin typeface="Helvetica"/>
                <a:cs typeface="Helvetica"/>
              </a:rPr>
              <a:t>Temperature</a:t>
            </a:r>
          </a:p>
          <a:p>
            <a:pPr marL="457200" indent="-457200">
              <a:spcAft>
                <a:spcPts val="600"/>
              </a:spcAft>
              <a:buFont typeface="+mj-lt"/>
              <a:buAutoNum type="arabicParenR"/>
            </a:pPr>
            <a:r>
              <a:rPr lang="en-US" sz="2000" dirty="0">
                <a:latin typeface="Helvetica"/>
                <a:cs typeface="Helvetica"/>
              </a:rPr>
              <a:t>Soil minerals</a:t>
            </a:r>
          </a:p>
          <a:p>
            <a:pPr marL="457200" indent="-457200">
              <a:spcAft>
                <a:spcPts val="600"/>
              </a:spcAft>
              <a:buFont typeface="+mj-lt"/>
              <a:buAutoNum type="arabicParenR"/>
            </a:pPr>
            <a:endParaRPr lang="en-US" sz="2000" dirty="0">
              <a:latin typeface="Helvetica"/>
              <a:cs typeface="Helvetica"/>
            </a:endParaRP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a:t>
            </a:fld>
            <a:endParaRPr lang="de-DE" dirty="0"/>
          </a:p>
        </p:txBody>
      </p:sp>
      <p:pic>
        <p:nvPicPr>
          <p:cNvPr id="3" name="Picture 2" descr="d14c_MAT_ISRaD_lyr.png">
            <a:extLst>
              <a:ext uri="{FF2B5EF4-FFF2-40B4-BE49-F238E27FC236}">
                <a16:creationId xmlns:a16="http://schemas.microsoft.com/office/drawing/2014/main" id="{9F95F0CF-E39F-5682-0DCE-42844B569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931" y="1111538"/>
            <a:ext cx="5650993" cy="1828800"/>
          </a:xfrm>
          <a:prstGeom prst="rect">
            <a:avLst/>
          </a:prstGeom>
        </p:spPr>
      </p:pic>
      <p:sp>
        <p:nvSpPr>
          <p:cNvPr id="5" name="TextBox 4">
            <a:extLst>
              <a:ext uri="{FF2B5EF4-FFF2-40B4-BE49-F238E27FC236}">
                <a16:creationId xmlns:a16="http://schemas.microsoft.com/office/drawing/2014/main" id="{8DF9A040-CF45-E68F-7D4A-5ED9576AB32D}"/>
              </a:ext>
            </a:extLst>
          </p:cNvPr>
          <p:cNvSpPr txBox="1"/>
          <p:nvPr/>
        </p:nvSpPr>
        <p:spPr>
          <a:xfrm>
            <a:off x="7953675" y="1308935"/>
            <a:ext cx="931127" cy="307777"/>
          </a:xfrm>
          <a:prstGeom prst="rect">
            <a:avLst/>
          </a:prstGeom>
          <a:solidFill>
            <a:srgbClr val="FFFFFF"/>
          </a:solidFill>
        </p:spPr>
        <p:txBody>
          <a:bodyPr wrap="none" rtlCol="0">
            <a:spAutoFit/>
          </a:bodyPr>
          <a:lstStyle/>
          <a:p>
            <a:r>
              <a:rPr lang="en-US" sz="1400" b="1" dirty="0">
                <a:latin typeface="Helvetica"/>
                <a:cs typeface="Helvetica"/>
              </a:rPr>
              <a:t>MAT (°C)</a:t>
            </a:r>
          </a:p>
        </p:txBody>
      </p:sp>
      <p:sp>
        <p:nvSpPr>
          <p:cNvPr id="6" name="TextBox 5">
            <a:extLst>
              <a:ext uri="{FF2B5EF4-FFF2-40B4-BE49-F238E27FC236}">
                <a16:creationId xmlns:a16="http://schemas.microsoft.com/office/drawing/2014/main" id="{52AE0A7B-D795-C064-759A-588CFE2A1276}"/>
              </a:ext>
            </a:extLst>
          </p:cNvPr>
          <p:cNvSpPr txBox="1"/>
          <p:nvPr/>
        </p:nvSpPr>
        <p:spPr>
          <a:xfrm>
            <a:off x="4089029" y="1221246"/>
            <a:ext cx="389850" cy="369332"/>
          </a:xfrm>
          <a:prstGeom prst="rect">
            <a:avLst/>
          </a:prstGeom>
          <a:noFill/>
        </p:spPr>
        <p:txBody>
          <a:bodyPr wrap="none" rtlCol="0">
            <a:spAutoFit/>
          </a:bodyPr>
          <a:lstStyle/>
          <a:p>
            <a:r>
              <a:rPr lang="en-US" b="1" dirty="0">
                <a:latin typeface="Arial"/>
                <a:cs typeface="Arial"/>
              </a:rPr>
              <a:t>a)</a:t>
            </a:r>
          </a:p>
        </p:txBody>
      </p:sp>
      <p:sp>
        <p:nvSpPr>
          <p:cNvPr id="9" name="TextBox 8">
            <a:extLst>
              <a:ext uri="{FF2B5EF4-FFF2-40B4-BE49-F238E27FC236}">
                <a16:creationId xmlns:a16="http://schemas.microsoft.com/office/drawing/2014/main" id="{0F9A9F13-B1DD-A9A5-A60B-18181BF02E5D}"/>
              </a:ext>
            </a:extLst>
          </p:cNvPr>
          <p:cNvSpPr txBox="1"/>
          <p:nvPr/>
        </p:nvSpPr>
        <p:spPr>
          <a:xfrm>
            <a:off x="219077" y="3683409"/>
            <a:ext cx="2692099" cy="1369606"/>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Global distribution of ∆</a:t>
            </a:r>
            <a:r>
              <a:rPr lang="en-US" sz="1600" baseline="30000" dirty="0">
                <a:latin typeface="Helvetica"/>
                <a:cs typeface="Helvetica"/>
              </a:rPr>
              <a:t>14</a:t>
            </a:r>
            <a:r>
              <a:rPr lang="en-US" sz="1600" dirty="0">
                <a:latin typeface="Helvetica"/>
                <a:cs typeface="Helvetica"/>
              </a:rPr>
              <a:t>C in soil (&lt;0.3 m) </a:t>
            </a:r>
          </a:p>
          <a:p>
            <a:pPr marL="0" lvl="1" algn="ctr">
              <a:spcAft>
                <a:spcPts val="600"/>
              </a:spcAft>
            </a:pPr>
            <a:r>
              <a:rPr lang="en-US" sz="1200" i="1" dirty="0">
                <a:latin typeface="Helvetica"/>
                <a:cs typeface="Helvetica"/>
              </a:rPr>
              <a:t>MAT = mean annual temperature</a:t>
            </a:r>
            <a:endParaRPr lang="en-US" sz="1200" dirty="0">
              <a:latin typeface="Helvetica"/>
              <a:cs typeface="Helvetica"/>
            </a:endParaRPr>
          </a:p>
          <a:p>
            <a:pPr marL="0" lvl="1">
              <a:spcAft>
                <a:spcPts val="600"/>
              </a:spcAft>
            </a:pPr>
            <a:endParaRPr lang="en-US" sz="1200" i="1" dirty="0">
              <a:latin typeface="Helvetica"/>
              <a:cs typeface="Helvetica"/>
            </a:endParaRPr>
          </a:p>
          <a:p>
            <a:pPr marL="0" lvl="1">
              <a:spcAft>
                <a:spcPts val="600"/>
              </a:spcAft>
            </a:pPr>
            <a:r>
              <a:rPr lang="en-US" sz="1200" dirty="0">
                <a:latin typeface="Helvetica"/>
                <a:cs typeface="Helvetica"/>
              </a:rPr>
              <a:t>(Data from </a:t>
            </a:r>
            <a:r>
              <a:rPr lang="en-US" sz="1200" dirty="0" err="1">
                <a:latin typeface="Helvetica"/>
                <a:cs typeface="Helvetica"/>
              </a:rPr>
              <a:t>ISRaD</a:t>
            </a:r>
            <a:r>
              <a:rPr lang="en-US" sz="1200" dirty="0">
                <a:latin typeface="Helvetica"/>
                <a:cs typeface="Helvetica"/>
              </a:rPr>
              <a:t>) </a:t>
            </a:r>
            <a:r>
              <a:rPr lang="en-US" sz="1200" dirty="0">
                <a:solidFill>
                  <a:schemeClr val="bg1"/>
                </a:solidFill>
                <a:latin typeface="Helvetica"/>
                <a:cs typeface="Helvetica"/>
              </a:rPr>
              <a:t>assemblage</a:t>
            </a:r>
          </a:p>
        </p:txBody>
      </p:sp>
    </p:spTree>
    <p:extLst>
      <p:ext uri="{BB962C8B-B14F-4D97-AF65-F5344CB8AC3E}">
        <p14:creationId xmlns:p14="http://schemas.microsoft.com/office/powerpoint/2010/main" val="3730294085"/>
      </p:ext>
    </p:extLst>
  </p:cSld>
  <p:clrMapOvr>
    <a:masterClrMapping/>
  </p:clrMapOvr>
  <mc:AlternateContent xmlns:mc="http://schemas.openxmlformats.org/markup-compatibility/2006" xmlns:p14="http://schemas.microsoft.com/office/powerpoint/2010/main">
    <mc:Choice Requires="p14">
      <p:transition spd="slow" p14:dur="2000" advClick="0" advTm="54708"/>
    </mc:Choice>
    <mc:Fallback xmlns="">
      <p:transition spd="slow" advClick="0" advTm="54708"/>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130</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130</a:t>
            </a:fld>
            <a:endParaRPr lang="de-DE" dirty="0"/>
          </a:p>
        </p:txBody>
      </p:sp>
      <p:sp>
        <p:nvSpPr>
          <p:cNvPr id="3" name="TextBox 2">
            <a:extLst>
              <a:ext uri="{FF2B5EF4-FFF2-40B4-BE49-F238E27FC236}">
                <a16:creationId xmlns:a16="http://schemas.microsoft.com/office/drawing/2014/main" id="{6149FE43-C7A3-64B3-E22D-E0E68E85775B}"/>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Data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sp>
        <p:nvSpPr>
          <p:cNvPr id="12" name="Content Placeholder 2">
            <a:extLst>
              <a:ext uri="{FF2B5EF4-FFF2-40B4-BE49-F238E27FC236}">
                <a16:creationId xmlns:a16="http://schemas.microsoft.com/office/drawing/2014/main" id="{BB618B6A-7278-0913-E504-05253B0506AC}"/>
              </a:ext>
            </a:extLst>
          </p:cNvPr>
          <p:cNvSpPr txBox="1">
            <a:spLocks/>
          </p:cNvSpPr>
          <p:nvPr/>
        </p:nvSpPr>
        <p:spPr>
          <a:xfrm>
            <a:off x="251520" y="1318529"/>
            <a:ext cx="2563360" cy="151469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Predominant mechanisms of mineral-organic association varies by mineral</a:t>
            </a:r>
          </a:p>
        </p:txBody>
      </p:sp>
      <p:pic>
        <p:nvPicPr>
          <p:cNvPr id="2" name="Picture 1">
            <a:extLst>
              <a:ext uri="{FF2B5EF4-FFF2-40B4-BE49-F238E27FC236}">
                <a16:creationId xmlns:a16="http://schemas.microsoft.com/office/drawing/2014/main" id="{8ED69870-AB19-0DC9-EB3C-2613F5E7BE99}"/>
              </a:ext>
            </a:extLst>
          </p:cNvPr>
          <p:cNvPicPr>
            <a:picLocks noChangeAspect="1"/>
          </p:cNvPicPr>
          <p:nvPr/>
        </p:nvPicPr>
        <p:blipFill>
          <a:blip r:embed="rId3"/>
          <a:stretch>
            <a:fillRect/>
          </a:stretch>
        </p:blipFill>
        <p:spPr>
          <a:xfrm>
            <a:off x="4335029" y="1242927"/>
            <a:ext cx="1633210" cy="1487742"/>
          </a:xfrm>
          <a:prstGeom prst="rect">
            <a:avLst/>
          </a:prstGeom>
        </p:spPr>
      </p:pic>
      <p:pic>
        <p:nvPicPr>
          <p:cNvPr id="13" name="Picture 12">
            <a:extLst>
              <a:ext uri="{FF2B5EF4-FFF2-40B4-BE49-F238E27FC236}">
                <a16:creationId xmlns:a16="http://schemas.microsoft.com/office/drawing/2014/main" id="{B7AC94C9-3BC3-23D7-A297-73541F9B8E17}"/>
              </a:ext>
            </a:extLst>
          </p:cNvPr>
          <p:cNvPicPr>
            <a:picLocks noChangeAspect="1"/>
          </p:cNvPicPr>
          <p:nvPr/>
        </p:nvPicPr>
        <p:blipFill>
          <a:blip r:embed="rId4"/>
          <a:stretch>
            <a:fillRect/>
          </a:stretch>
        </p:blipFill>
        <p:spPr>
          <a:xfrm>
            <a:off x="6790170" y="1211450"/>
            <a:ext cx="1659659" cy="1487742"/>
          </a:xfrm>
          <a:prstGeom prst="rect">
            <a:avLst/>
          </a:prstGeom>
        </p:spPr>
      </p:pic>
      <p:sp>
        <p:nvSpPr>
          <p:cNvPr id="14" name="TextBox 13">
            <a:extLst>
              <a:ext uri="{FF2B5EF4-FFF2-40B4-BE49-F238E27FC236}">
                <a16:creationId xmlns:a16="http://schemas.microsoft.com/office/drawing/2014/main" id="{D6F72B2F-37DF-A6EB-7191-C7901E7898CF}"/>
              </a:ext>
            </a:extLst>
          </p:cNvPr>
          <p:cNvSpPr txBox="1"/>
          <p:nvPr/>
        </p:nvSpPr>
        <p:spPr>
          <a:xfrm>
            <a:off x="4670794" y="2762146"/>
            <a:ext cx="961680"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goethite</a:t>
            </a:r>
            <a:endParaRPr lang="en-US" sz="700" i="1" dirty="0">
              <a:latin typeface="Helvetica"/>
              <a:cs typeface="Helvetica"/>
            </a:endParaRPr>
          </a:p>
        </p:txBody>
      </p:sp>
      <p:sp>
        <p:nvSpPr>
          <p:cNvPr id="15" name="TextBox 14">
            <a:extLst>
              <a:ext uri="{FF2B5EF4-FFF2-40B4-BE49-F238E27FC236}">
                <a16:creationId xmlns:a16="http://schemas.microsoft.com/office/drawing/2014/main" id="{7EBE73FD-0823-EAD6-AD14-25C41730B07C}"/>
              </a:ext>
            </a:extLst>
          </p:cNvPr>
          <p:cNvSpPr txBox="1"/>
          <p:nvPr/>
        </p:nvSpPr>
        <p:spPr>
          <a:xfrm>
            <a:off x="6999486" y="2730669"/>
            <a:ext cx="1241025"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vermiculite</a:t>
            </a:r>
            <a:endParaRPr lang="en-US" sz="700" i="1" dirty="0">
              <a:latin typeface="Helvetica"/>
              <a:cs typeface="Helvetica"/>
            </a:endParaRPr>
          </a:p>
        </p:txBody>
      </p:sp>
    </p:spTree>
    <p:extLst>
      <p:ext uri="{BB962C8B-B14F-4D97-AF65-F5344CB8AC3E}">
        <p14:creationId xmlns:p14="http://schemas.microsoft.com/office/powerpoint/2010/main" val="19833158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131</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131</a:t>
            </a:fld>
            <a:endParaRPr lang="de-DE" dirty="0"/>
          </a:p>
        </p:txBody>
      </p:sp>
      <p:sp>
        <p:nvSpPr>
          <p:cNvPr id="3" name="TextBox 2">
            <a:extLst>
              <a:ext uri="{FF2B5EF4-FFF2-40B4-BE49-F238E27FC236}">
                <a16:creationId xmlns:a16="http://schemas.microsoft.com/office/drawing/2014/main" id="{6149FE43-C7A3-64B3-E22D-E0E68E85775B}"/>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Data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sp>
        <p:nvSpPr>
          <p:cNvPr id="12" name="Content Placeholder 2">
            <a:extLst>
              <a:ext uri="{FF2B5EF4-FFF2-40B4-BE49-F238E27FC236}">
                <a16:creationId xmlns:a16="http://schemas.microsoft.com/office/drawing/2014/main" id="{BB618B6A-7278-0913-E504-05253B0506AC}"/>
              </a:ext>
            </a:extLst>
          </p:cNvPr>
          <p:cNvSpPr txBox="1">
            <a:spLocks/>
          </p:cNvSpPr>
          <p:nvPr/>
        </p:nvSpPr>
        <p:spPr>
          <a:xfrm>
            <a:off x="251520" y="1318529"/>
            <a:ext cx="2563360" cy="151469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Predominant mechanisms of mineral-organic association varies by mineral</a:t>
            </a:r>
          </a:p>
        </p:txBody>
      </p:sp>
      <p:pic>
        <p:nvPicPr>
          <p:cNvPr id="2" name="Picture 1">
            <a:extLst>
              <a:ext uri="{FF2B5EF4-FFF2-40B4-BE49-F238E27FC236}">
                <a16:creationId xmlns:a16="http://schemas.microsoft.com/office/drawing/2014/main" id="{8ED69870-AB19-0DC9-EB3C-2613F5E7BE99}"/>
              </a:ext>
            </a:extLst>
          </p:cNvPr>
          <p:cNvPicPr>
            <a:picLocks noChangeAspect="1"/>
          </p:cNvPicPr>
          <p:nvPr/>
        </p:nvPicPr>
        <p:blipFill>
          <a:blip r:embed="rId3"/>
          <a:stretch>
            <a:fillRect/>
          </a:stretch>
        </p:blipFill>
        <p:spPr>
          <a:xfrm>
            <a:off x="4335029" y="1242927"/>
            <a:ext cx="1633210" cy="1487742"/>
          </a:xfrm>
          <a:prstGeom prst="rect">
            <a:avLst/>
          </a:prstGeom>
        </p:spPr>
      </p:pic>
      <p:pic>
        <p:nvPicPr>
          <p:cNvPr id="13" name="Picture 12">
            <a:extLst>
              <a:ext uri="{FF2B5EF4-FFF2-40B4-BE49-F238E27FC236}">
                <a16:creationId xmlns:a16="http://schemas.microsoft.com/office/drawing/2014/main" id="{B7AC94C9-3BC3-23D7-A297-73541F9B8E17}"/>
              </a:ext>
            </a:extLst>
          </p:cNvPr>
          <p:cNvPicPr>
            <a:picLocks noChangeAspect="1"/>
          </p:cNvPicPr>
          <p:nvPr/>
        </p:nvPicPr>
        <p:blipFill>
          <a:blip r:embed="rId4"/>
          <a:stretch>
            <a:fillRect/>
          </a:stretch>
        </p:blipFill>
        <p:spPr>
          <a:xfrm>
            <a:off x="6790170" y="1211450"/>
            <a:ext cx="1659659" cy="1487742"/>
          </a:xfrm>
          <a:prstGeom prst="rect">
            <a:avLst/>
          </a:prstGeom>
        </p:spPr>
      </p:pic>
      <p:sp>
        <p:nvSpPr>
          <p:cNvPr id="14" name="TextBox 13">
            <a:extLst>
              <a:ext uri="{FF2B5EF4-FFF2-40B4-BE49-F238E27FC236}">
                <a16:creationId xmlns:a16="http://schemas.microsoft.com/office/drawing/2014/main" id="{D6F72B2F-37DF-A6EB-7191-C7901E7898CF}"/>
              </a:ext>
            </a:extLst>
          </p:cNvPr>
          <p:cNvSpPr txBox="1"/>
          <p:nvPr/>
        </p:nvSpPr>
        <p:spPr>
          <a:xfrm>
            <a:off x="4670794" y="2762146"/>
            <a:ext cx="961680"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goethite</a:t>
            </a:r>
            <a:endParaRPr lang="en-US" sz="700" i="1" dirty="0">
              <a:latin typeface="Helvetica"/>
              <a:cs typeface="Helvetica"/>
            </a:endParaRPr>
          </a:p>
        </p:txBody>
      </p:sp>
      <p:sp>
        <p:nvSpPr>
          <p:cNvPr id="15" name="TextBox 14">
            <a:extLst>
              <a:ext uri="{FF2B5EF4-FFF2-40B4-BE49-F238E27FC236}">
                <a16:creationId xmlns:a16="http://schemas.microsoft.com/office/drawing/2014/main" id="{7EBE73FD-0823-EAD6-AD14-25C41730B07C}"/>
              </a:ext>
            </a:extLst>
          </p:cNvPr>
          <p:cNvSpPr txBox="1"/>
          <p:nvPr/>
        </p:nvSpPr>
        <p:spPr>
          <a:xfrm>
            <a:off x="6999486" y="2730669"/>
            <a:ext cx="1241025"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vermiculite</a:t>
            </a:r>
            <a:endParaRPr lang="en-US" sz="700" i="1" dirty="0">
              <a:latin typeface="Helvetica"/>
              <a:cs typeface="Helvetica"/>
            </a:endParaRPr>
          </a:p>
        </p:txBody>
      </p:sp>
      <p:sp>
        <p:nvSpPr>
          <p:cNvPr id="5" name="TextBox 4">
            <a:extLst>
              <a:ext uri="{FF2B5EF4-FFF2-40B4-BE49-F238E27FC236}">
                <a16:creationId xmlns:a16="http://schemas.microsoft.com/office/drawing/2014/main" id="{EACBD653-E4D7-F202-9AA8-3810024798B5}"/>
              </a:ext>
            </a:extLst>
          </p:cNvPr>
          <p:cNvSpPr txBox="1"/>
          <p:nvPr/>
        </p:nvSpPr>
        <p:spPr>
          <a:xfrm>
            <a:off x="4132014" y="3201314"/>
            <a:ext cx="2039240"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Short-range order</a:t>
            </a:r>
            <a:endParaRPr lang="en-US" sz="800" b="1" dirty="0">
              <a:solidFill>
                <a:srgbClr val="FF0000"/>
              </a:solidFill>
              <a:latin typeface="Helvetica"/>
              <a:cs typeface="Helvetica"/>
            </a:endParaRPr>
          </a:p>
        </p:txBody>
      </p:sp>
      <p:sp>
        <p:nvSpPr>
          <p:cNvPr id="6" name="TextBox 5">
            <a:extLst>
              <a:ext uri="{FF2B5EF4-FFF2-40B4-BE49-F238E27FC236}">
                <a16:creationId xmlns:a16="http://schemas.microsoft.com/office/drawing/2014/main" id="{3ECC471B-E3FE-6A94-1D7E-39342E1C5D8D}"/>
              </a:ext>
            </a:extLst>
          </p:cNvPr>
          <p:cNvSpPr txBox="1"/>
          <p:nvPr/>
        </p:nvSpPr>
        <p:spPr>
          <a:xfrm>
            <a:off x="6553200" y="3201314"/>
            <a:ext cx="2039240"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2:1 clay</a:t>
            </a:r>
            <a:endParaRPr lang="en-US" sz="800" b="1" dirty="0">
              <a:solidFill>
                <a:srgbClr val="FF0000"/>
              </a:solidFill>
              <a:latin typeface="Helvetica"/>
              <a:cs typeface="Helvetica"/>
            </a:endParaRPr>
          </a:p>
        </p:txBody>
      </p:sp>
    </p:spTree>
    <p:extLst>
      <p:ext uri="{BB962C8B-B14F-4D97-AF65-F5344CB8AC3E}">
        <p14:creationId xmlns:p14="http://schemas.microsoft.com/office/powerpoint/2010/main" val="7075643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132</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132</a:t>
            </a:fld>
            <a:endParaRPr lang="de-DE" dirty="0"/>
          </a:p>
        </p:txBody>
      </p:sp>
      <p:sp>
        <p:nvSpPr>
          <p:cNvPr id="3" name="TextBox 2">
            <a:extLst>
              <a:ext uri="{FF2B5EF4-FFF2-40B4-BE49-F238E27FC236}">
                <a16:creationId xmlns:a16="http://schemas.microsoft.com/office/drawing/2014/main" id="{6149FE43-C7A3-64B3-E22D-E0E68E85775B}"/>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Data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pic>
        <p:nvPicPr>
          <p:cNvPr id="5" name="Picture 4">
            <a:extLst>
              <a:ext uri="{FF2B5EF4-FFF2-40B4-BE49-F238E27FC236}">
                <a16:creationId xmlns:a16="http://schemas.microsoft.com/office/drawing/2014/main" id="{A89C9DEA-65D4-DDC5-5221-FDD4E95BE919}"/>
              </a:ext>
            </a:extLst>
          </p:cNvPr>
          <p:cNvPicPr>
            <a:picLocks noChangeAspect="1"/>
          </p:cNvPicPr>
          <p:nvPr/>
        </p:nvPicPr>
        <p:blipFill>
          <a:blip r:embed="rId3"/>
          <a:stretch>
            <a:fillRect/>
          </a:stretch>
        </p:blipFill>
        <p:spPr>
          <a:xfrm>
            <a:off x="4335029" y="1242927"/>
            <a:ext cx="1633210" cy="1487742"/>
          </a:xfrm>
          <a:prstGeom prst="rect">
            <a:avLst/>
          </a:prstGeom>
        </p:spPr>
      </p:pic>
      <p:pic>
        <p:nvPicPr>
          <p:cNvPr id="8" name="Picture 7">
            <a:extLst>
              <a:ext uri="{FF2B5EF4-FFF2-40B4-BE49-F238E27FC236}">
                <a16:creationId xmlns:a16="http://schemas.microsoft.com/office/drawing/2014/main" id="{32B2F9A9-C9E4-D8D1-214E-9154E56EB6FE}"/>
              </a:ext>
            </a:extLst>
          </p:cNvPr>
          <p:cNvPicPr>
            <a:picLocks noChangeAspect="1"/>
          </p:cNvPicPr>
          <p:nvPr/>
        </p:nvPicPr>
        <p:blipFill>
          <a:blip r:embed="rId4"/>
          <a:stretch>
            <a:fillRect/>
          </a:stretch>
        </p:blipFill>
        <p:spPr>
          <a:xfrm>
            <a:off x="6790170" y="1211450"/>
            <a:ext cx="1659659" cy="1487742"/>
          </a:xfrm>
          <a:prstGeom prst="rect">
            <a:avLst/>
          </a:prstGeom>
        </p:spPr>
      </p:pic>
      <p:sp>
        <p:nvSpPr>
          <p:cNvPr id="6" name="TextBox 5">
            <a:extLst>
              <a:ext uri="{FF2B5EF4-FFF2-40B4-BE49-F238E27FC236}">
                <a16:creationId xmlns:a16="http://schemas.microsoft.com/office/drawing/2014/main" id="{686576B9-0CC2-1AAA-DD08-3CCB78C03802}"/>
              </a:ext>
            </a:extLst>
          </p:cNvPr>
          <p:cNvSpPr txBox="1"/>
          <p:nvPr/>
        </p:nvSpPr>
        <p:spPr>
          <a:xfrm>
            <a:off x="4670794" y="2762146"/>
            <a:ext cx="961680"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goethite</a:t>
            </a:r>
            <a:endParaRPr lang="en-US" sz="700" i="1" dirty="0">
              <a:latin typeface="Helvetica"/>
              <a:cs typeface="Helvetica"/>
            </a:endParaRPr>
          </a:p>
        </p:txBody>
      </p:sp>
      <p:sp>
        <p:nvSpPr>
          <p:cNvPr id="11" name="TextBox 10">
            <a:extLst>
              <a:ext uri="{FF2B5EF4-FFF2-40B4-BE49-F238E27FC236}">
                <a16:creationId xmlns:a16="http://schemas.microsoft.com/office/drawing/2014/main" id="{5B8E4216-4C6C-AB6D-0597-9BD1D598EF0F}"/>
              </a:ext>
            </a:extLst>
          </p:cNvPr>
          <p:cNvSpPr txBox="1"/>
          <p:nvPr/>
        </p:nvSpPr>
        <p:spPr>
          <a:xfrm>
            <a:off x="6999486" y="2730669"/>
            <a:ext cx="1241025" cy="307777"/>
          </a:xfrm>
          <a:prstGeom prst="rect">
            <a:avLst/>
          </a:prstGeom>
          <a:noFill/>
        </p:spPr>
        <p:txBody>
          <a:bodyPr wrap="square" rtlCol="0">
            <a:spAutoFit/>
          </a:bodyPr>
          <a:lstStyle/>
          <a:p>
            <a:pPr marL="0" lvl="1" algn="ctr">
              <a:spcAft>
                <a:spcPts val="600"/>
              </a:spcAft>
            </a:pPr>
            <a:r>
              <a:rPr lang="en-US" sz="1400" i="1" dirty="0">
                <a:latin typeface="Helvetica"/>
                <a:cs typeface="Helvetica"/>
              </a:rPr>
              <a:t>vermiculite</a:t>
            </a:r>
            <a:endParaRPr lang="en-US" sz="700" i="1" dirty="0">
              <a:latin typeface="Helvetica"/>
              <a:cs typeface="Helvetica"/>
            </a:endParaRPr>
          </a:p>
        </p:txBody>
      </p:sp>
      <p:sp>
        <p:nvSpPr>
          <p:cNvPr id="12" name="Content Placeholder 2">
            <a:extLst>
              <a:ext uri="{FF2B5EF4-FFF2-40B4-BE49-F238E27FC236}">
                <a16:creationId xmlns:a16="http://schemas.microsoft.com/office/drawing/2014/main" id="{BB618B6A-7278-0913-E504-05253B0506AC}"/>
              </a:ext>
            </a:extLst>
          </p:cNvPr>
          <p:cNvSpPr txBox="1">
            <a:spLocks/>
          </p:cNvSpPr>
          <p:nvPr/>
        </p:nvSpPr>
        <p:spPr>
          <a:xfrm>
            <a:off x="251520" y="1318529"/>
            <a:ext cx="2563360" cy="2605078"/>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Predominant mechanisms of mineral-organic association varies by mineral</a:t>
            </a:r>
          </a:p>
          <a:p>
            <a:pPr>
              <a:spcAft>
                <a:spcPts val="600"/>
              </a:spcAft>
              <a:buFont typeface="Arial"/>
              <a:buChar char="•"/>
            </a:pPr>
            <a:r>
              <a:rPr lang="en-US" sz="1800" b="1" dirty="0">
                <a:solidFill>
                  <a:srgbClr val="000000"/>
                </a:solidFill>
                <a:latin typeface="Helvetica"/>
                <a:cs typeface="Helvetica"/>
              </a:rPr>
              <a:t>Mineral type matters for soil C persistence</a:t>
            </a:r>
            <a:endParaRPr lang="en-US" sz="1800" b="1" dirty="0">
              <a:latin typeface="Helvetica"/>
              <a:cs typeface="Helvetica"/>
            </a:endParaRPr>
          </a:p>
        </p:txBody>
      </p:sp>
      <p:graphicFrame>
        <p:nvGraphicFramePr>
          <p:cNvPr id="2" name="Table 5">
            <a:extLst>
              <a:ext uri="{FF2B5EF4-FFF2-40B4-BE49-F238E27FC236}">
                <a16:creationId xmlns:a16="http://schemas.microsoft.com/office/drawing/2014/main" id="{6CBE65DC-61E2-7ED1-5375-2DAB4799BAD4}"/>
              </a:ext>
            </a:extLst>
          </p:cNvPr>
          <p:cNvGraphicFramePr>
            <a:graphicFrameLocks noGrp="1"/>
          </p:cNvGraphicFramePr>
          <p:nvPr/>
        </p:nvGraphicFramePr>
        <p:xfrm>
          <a:off x="3976533" y="3714603"/>
          <a:ext cx="4752000" cy="1483360"/>
        </p:xfrm>
        <a:graphic>
          <a:graphicData uri="http://schemas.openxmlformats.org/drawingml/2006/table">
            <a:tbl>
              <a:tblPr firstRow="1" bandRow="1">
                <a:tableStyleId>{5C22544A-7EE6-4342-B048-85BDC9FD1C3A}</a:tableStyleId>
              </a:tblPr>
              <a:tblGrid>
                <a:gridCol w="1188000">
                  <a:extLst>
                    <a:ext uri="{9D8B030D-6E8A-4147-A177-3AD203B41FA5}">
                      <a16:colId xmlns:a16="http://schemas.microsoft.com/office/drawing/2014/main" val="805477717"/>
                    </a:ext>
                  </a:extLst>
                </a:gridCol>
                <a:gridCol w="1188000">
                  <a:extLst>
                    <a:ext uri="{9D8B030D-6E8A-4147-A177-3AD203B41FA5}">
                      <a16:colId xmlns:a16="http://schemas.microsoft.com/office/drawing/2014/main" val="2036026394"/>
                    </a:ext>
                  </a:extLst>
                </a:gridCol>
                <a:gridCol w="1188000">
                  <a:extLst>
                    <a:ext uri="{9D8B030D-6E8A-4147-A177-3AD203B41FA5}">
                      <a16:colId xmlns:a16="http://schemas.microsoft.com/office/drawing/2014/main" val="401882623"/>
                    </a:ext>
                  </a:extLst>
                </a:gridCol>
                <a:gridCol w="1188000">
                  <a:extLst>
                    <a:ext uri="{9D8B030D-6E8A-4147-A177-3AD203B41FA5}">
                      <a16:colId xmlns:a16="http://schemas.microsoft.com/office/drawing/2014/main" val="1570254415"/>
                    </a:ext>
                  </a:extLst>
                </a:gridCol>
              </a:tblGrid>
              <a:tr h="370840">
                <a:tc>
                  <a:txBody>
                    <a:bodyPr/>
                    <a:lstStyle/>
                    <a:p>
                      <a:endParaRPr lang="en-US" sz="1200" dirty="0">
                        <a:solidFill>
                          <a:schemeClr val="tx1"/>
                        </a:solidFill>
                        <a:latin typeface="Helvetica" pitchFamily="2"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Helvetica" pitchFamily="2" charset="0"/>
                        </a:rPr>
                        <a:t>Min-OM sorption type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600" dirty="0">
                        <a:solidFill>
                          <a:schemeClr val="tx1"/>
                        </a:solidFill>
                        <a:latin typeface="Helvetica" pitchFamily="2"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600" dirty="0">
                        <a:solidFill>
                          <a:schemeClr val="tx1"/>
                        </a:solidFill>
                        <a:latin typeface="Helvetica" pitchFamily="2"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3086549"/>
                  </a:ext>
                </a:extLst>
              </a:tr>
              <a:tr h="370840">
                <a:tc>
                  <a:txBody>
                    <a:bodyPr/>
                    <a:lstStyle/>
                    <a:p>
                      <a:endParaRPr lang="en-US" sz="1200" dirty="0">
                        <a:latin typeface="Helvetica"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0" dirty="0">
                          <a:solidFill>
                            <a:schemeClr val="tx1"/>
                          </a:solidFill>
                          <a:latin typeface="Helvetica" pitchFamily="2" charset="0"/>
                        </a:rPr>
                        <a:t>Ligand exch.</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0" dirty="0">
                          <a:solidFill>
                            <a:schemeClr val="tx1"/>
                          </a:solidFill>
                          <a:latin typeface="Helvetica" pitchFamily="2" charset="0"/>
                        </a:rPr>
                        <a:t>Ca</a:t>
                      </a:r>
                      <a:r>
                        <a:rPr lang="en-US" sz="1200" b="0" baseline="30000" dirty="0">
                          <a:solidFill>
                            <a:schemeClr val="tx1"/>
                          </a:solidFill>
                          <a:latin typeface="Helvetica" pitchFamily="2" charset="0"/>
                        </a:rPr>
                        <a:t>++</a:t>
                      </a:r>
                      <a:r>
                        <a:rPr lang="en-US" sz="1200" b="0" dirty="0">
                          <a:solidFill>
                            <a:schemeClr val="tx1"/>
                          </a:solidFill>
                          <a:latin typeface="Helvetica" pitchFamily="2" charset="0"/>
                        </a:rPr>
                        <a:t> &amp; </a:t>
                      </a:r>
                      <a:r>
                        <a:rPr lang="en-US" sz="1200" b="0" dirty="0" err="1">
                          <a:solidFill>
                            <a:schemeClr val="tx1"/>
                          </a:solidFill>
                          <a:latin typeface="Helvetica" pitchFamily="2" charset="0"/>
                        </a:rPr>
                        <a:t>precip</a:t>
                      </a:r>
                      <a:r>
                        <a:rPr lang="en-US" sz="1200" b="0" dirty="0">
                          <a:solidFill>
                            <a:schemeClr val="tx1"/>
                          </a:solidFill>
                          <a:latin typeface="Helvetica" pitchFamily="2"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0" dirty="0">
                          <a:solidFill>
                            <a:schemeClr val="tx1"/>
                          </a:solidFill>
                          <a:latin typeface="Helvetica" pitchFamily="2" charset="0"/>
                        </a:rPr>
                        <a:t>Van der Waals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0581887"/>
                  </a:ext>
                </a:extLst>
              </a:tr>
              <a:tr h="370840">
                <a:tc>
                  <a:txBody>
                    <a:bodyPr/>
                    <a:lstStyle/>
                    <a:p>
                      <a:r>
                        <a:rPr lang="en-US" sz="1400" dirty="0">
                          <a:latin typeface="Helvetica" pitchFamily="2" charset="0"/>
                        </a:rPr>
                        <a:t>goethite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92%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n.d.</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8%</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9511146"/>
                  </a:ext>
                </a:extLst>
              </a:tr>
              <a:tr h="370840">
                <a:tc>
                  <a:txBody>
                    <a:bodyPr/>
                    <a:lstStyle/>
                    <a:p>
                      <a:r>
                        <a:rPr lang="en-US" sz="1400" dirty="0">
                          <a:latin typeface="Helvetica" pitchFamily="2" charset="0"/>
                        </a:rPr>
                        <a:t>vermiculite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400" dirty="0">
                          <a:latin typeface="Helvetica" pitchFamily="2"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9690763"/>
                  </a:ext>
                </a:extLst>
              </a:tr>
            </a:tbl>
          </a:graphicData>
        </a:graphic>
      </p:graphicFrame>
      <p:sp>
        <p:nvSpPr>
          <p:cNvPr id="7" name="TextBox 6">
            <a:extLst>
              <a:ext uri="{FF2B5EF4-FFF2-40B4-BE49-F238E27FC236}">
                <a16:creationId xmlns:a16="http://schemas.microsoft.com/office/drawing/2014/main" id="{0ACDE2A8-C32E-1B9C-EBA1-7BCBE84FF90C}"/>
              </a:ext>
            </a:extLst>
          </p:cNvPr>
          <p:cNvSpPr txBox="1"/>
          <p:nvPr/>
        </p:nvSpPr>
        <p:spPr>
          <a:xfrm>
            <a:off x="4132014" y="3201314"/>
            <a:ext cx="2039240"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Short-range order</a:t>
            </a:r>
            <a:endParaRPr lang="en-US" sz="800" b="1" dirty="0">
              <a:solidFill>
                <a:srgbClr val="FF0000"/>
              </a:solidFill>
              <a:latin typeface="Helvetica"/>
              <a:cs typeface="Helvetica"/>
            </a:endParaRPr>
          </a:p>
        </p:txBody>
      </p:sp>
      <p:sp>
        <p:nvSpPr>
          <p:cNvPr id="9" name="TextBox 8">
            <a:extLst>
              <a:ext uri="{FF2B5EF4-FFF2-40B4-BE49-F238E27FC236}">
                <a16:creationId xmlns:a16="http://schemas.microsoft.com/office/drawing/2014/main" id="{777649DE-A4A4-A3D2-719A-96334C2EF151}"/>
              </a:ext>
            </a:extLst>
          </p:cNvPr>
          <p:cNvSpPr txBox="1"/>
          <p:nvPr/>
        </p:nvSpPr>
        <p:spPr>
          <a:xfrm>
            <a:off x="6553200" y="3201314"/>
            <a:ext cx="2039240"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2:1 clay</a:t>
            </a:r>
            <a:endParaRPr lang="en-US" sz="800" b="1" dirty="0">
              <a:solidFill>
                <a:srgbClr val="FF0000"/>
              </a:solidFill>
              <a:latin typeface="Helvetica"/>
              <a:cs typeface="Helvetica"/>
            </a:endParaRPr>
          </a:p>
        </p:txBody>
      </p:sp>
    </p:spTree>
    <p:extLst>
      <p:ext uri="{BB962C8B-B14F-4D97-AF65-F5344CB8AC3E}">
        <p14:creationId xmlns:p14="http://schemas.microsoft.com/office/powerpoint/2010/main" val="19791893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2-PP vs 2-PS MODELS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133</a:t>
            </a:fld>
            <a:endParaRPr lang="de-DE" dirty="0"/>
          </a:p>
        </p:txBody>
      </p:sp>
      <p:sp>
        <p:nvSpPr>
          <p:cNvPr id="2" name="TextBox 1">
            <a:extLst>
              <a:ext uri="{FF2B5EF4-FFF2-40B4-BE49-F238E27FC236}">
                <a16:creationId xmlns:a16="http://schemas.microsoft.com/office/drawing/2014/main" id="{2426D10A-A395-A23C-E178-FC530B5D3BFC}"/>
              </a:ext>
            </a:extLst>
          </p:cNvPr>
          <p:cNvSpPr txBox="1"/>
          <p:nvPr/>
        </p:nvSpPr>
        <p:spPr>
          <a:xfrm>
            <a:off x="1979978" y="3104317"/>
            <a:ext cx="2010487" cy="1477328"/>
          </a:xfrm>
          <a:prstGeom prst="rect">
            <a:avLst/>
          </a:prstGeom>
          <a:noFill/>
        </p:spPr>
        <p:txBody>
          <a:bodyPr wrap="none" rtlCol="0">
            <a:spAutoFit/>
          </a:bodyPr>
          <a:lstStyle/>
          <a:p>
            <a:r>
              <a:rPr lang="en-US" sz="1600" b="1" dirty="0">
                <a:latin typeface="Courier" pitchFamily="2" charset="0"/>
                <a:ea typeface="Verdana" panose="020B0604030504040204" pitchFamily="34" charset="0"/>
                <a:cs typeface="Verdana" panose="020B0604030504040204" pitchFamily="34" charset="0"/>
              </a:rPr>
              <a:t>b) </a:t>
            </a:r>
            <a:r>
              <a:rPr lang="en-US" sz="1600" dirty="0">
                <a:latin typeface="Courier" pitchFamily="2" charset="0"/>
                <a:ea typeface="Verdana" panose="020B0604030504040204" pitchFamily="34" charset="0"/>
                <a:cs typeface="Verdana" panose="020B0604030504040204" pitchFamily="34" charset="0"/>
              </a:rPr>
              <a:t>Series</a:t>
            </a:r>
          </a:p>
          <a:p>
            <a:r>
              <a:rPr lang="en-US" sz="1600" b="1" dirty="0">
                <a:solidFill>
                  <a:srgbClr val="E41F88"/>
                </a:solidFill>
                <a:latin typeface="Courier" pitchFamily="2" charset="0"/>
                <a:ea typeface="Verdana" panose="020B0604030504040204" pitchFamily="34" charset="0"/>
                <a:cs typeface="Verdana" panose="020B0604030504040204" pitchFamily="34" charset="0"/>
              </a:rPr>
              <a:t>𝜏</a:t>
            </a:r>
            <a:r>
              <a:rPr lang="en-US" sz="1600" b="1" i="1" baseline="-25000" dirty="0">
                <a:solidFill>
                  <a:srgbClr val="E41F88"/>
                </a:solidFill>
                <a:latin typeface="Courier" pitchFamily="2" charset="0"/>
                <a:ea typeface="Verdana" panose="020B0604030504040204" pitchFamily="34" charset="0"/>
                <a:cs typeface="Verdana" panose="020B0604030504040204" pitchFamily="34" charset="0"/>
              </a:rPr>
              <a:t>fast</a:t>
            </a:r>
            <a:r>
              <a:rPr lang="en-US" sz="1400" b="1" dirty="0">
                <a:solidFill>
                  <a:srgbClr val="E41F88"/>
                </a:solidFill>
                <a:latin typeface="Courier" pitchFamily="2" charset="0"/>
                <a:ea typeface="Verdana" panose="020B0604030504040204" pitchFamily="34" charset="0"/>
                <a:cs typeface="Verdana" panose="020B0604030504040204" pitchFamily="34" charset="0"/>
              </a:rPr>
              <a:t>:</a:t>
            </a:r>
            <a:r>
              <a:rPr lang="en-US" sz="1600" b="1" dirty="0">
                <a:solidFill>
                  <a:srgbClr val="E41F88"/>
                </a:solidFill>
                <a:latin typeface="Courier" pitchFamily="2" charset="0"/>
                <a:ea typeface="Verdana" panose="020B0604030504040204" pitchFamily="34" charset="0"/>
                <a:cs typeface="Verdana" panose="020B0604030504040204" pitchFamily="34" charset="0"/>
              </a:rPr>
              <a:t> </a:t>
            </a:r>
            <a:r>
              <a:rPr lang="en-US" sz="1400" b="1" dirty="0">
                <a:solidFill>
                  <a:srgbClr val="E41F88"/>
                </a:solidFill>
                <a:latin typeface="Courier" pitchFamily="2" charset="0"/>
                <a:ea typeface="Verdana" panose="020B0604030504040204" pitchFamily="34" charset="0"/>
                <a:cs typeface="Verdana" panose="020B0604030504040204" pitchFamily="34" charset="0"/>
              </a:rPr>
              <a:t>10 (2) y</a:t>
            </a:r>
          </a:p>
          <a:p>
            <a:r>
              <a:rPr lang="en-US" sz="1600" b="1" dirty="0">
                <a:solidFill>
                  <a:srgbClr val="1F88E4"/>
                </a:solidFill>
                <a:latin typeface="Courier" pitchFamily="2" charset="0"/>
                <a:ea typeface="Verdana" panose="020B0604030504040204" pitchFamily="34" charset="0"/>
                <a:cs typeface="Verdana" panose="020B0604030504040204" pitchFamily="34" charset="0"/>
              </a:rPr>
              <a:t>𝜏</a:t>
            </a:r>
            <a:r>
              <a:rPr lang="en-US" sz="1600" b="1" i="1" baseline="-25000" dirty="0">
                <a:solidFill>
                  <a:srgbClr val="1F88E4"/>
                </a:solidFill>
                <a:latin typeface="Courier" pitchFamily="2" charset="0"/>
                <a:ea typeface="Verdana" panose="020B0604030504040204" pitchFamily="34" charset="0"/>
                <a:cs typeface="Verdana" panose="020B0604030504040204" pitchFamily="34" charset="0"/>
              </a:rPr>
              <a:t>slow</a:t>
            </a:r>
            <a:r>
              <a:rPr lang="en-US" sz="1400" b="1" dirty="0">
                <a:solidFill>
                  <a:srgbClr val="1F88E4"/>
                </a:solidFill>
                <a:latin typeface="Courier" pitchFamily="2" charset="0"/>
                <a:ea typeface="Verdana" panose="020B0604030504040204" pitchFamily="34" charset="0"/>
                <a:cs typeface="Verdana" panose="020B0604030504040204" pitchFamily="34" charset="0"/>
              </a:rPr>
              <a:t>: 176 (107) y</a:t>
            </a:r>
          </a:p>
          <a:p>
            <a:pPr marL="7694" indent="-7694"/>
            <a:r>
              <a:rPr lang="en-US" sz="1400" b="1" dirty="0">
                <a:latin typeface="Courier" pitchFamily="2" charset="0"/>
                <a:ea typeface="Verdana" panose="020B0604030504040204" pitchFamily="34" charset="0"/>
                <a:cs typeface="Verdana" panose="020B0604030504040204" pitchFamily="34" charset="0"/>
              </a:rPr>
              <a:t> Age: 149 (102) y</a:t>
            </a:r>
          </a:p>
          <a:p>
            <a:pPr marL="7694" indent="-7694"/>
            <a:r>
              <a:rPr lang="en-US" sz="1400" b="1" dirty="0">
                <a:latin typeface="Courier" pitchFamily="2" charset="0"/>
                <a:ea typeface="Verdana" panose="020B0604030504040204" pitchFamily="34" charset="0"/>
                <a:cs typeface="Verdana" panose="020B0604030504040204" pitchFamily="34" charset="0"/>
              </a:rPr>
              <a:t>  TT: 95 (33) y</a:t>
            </a:r>
          </a:p>
          <a:p>
            <a:pPr marL="7694" indent="-7694"/>
            <a:r>
              <a:rPr lang="en-US" sz="1400" b="1" dirty="0">
                <a:latin typeface="Courier" pitchFamily="2" charset="0"/>
                <a:ea typeface="Verdana" panose="020B0604030504040204" pitchFamily="34" charset="0"/>
                <a:cs typeface="Verdana" panose="020B0604030504040204" pitchFamily="34" charset="0"/>
              </a:rPr>
              <a:t> Lag: 11 y</a:t>
            </a:r>
          </a:p>
        </p:txBody>
      </p:sp>
      <p:sp>
        <p:nvSpPr>
          <p:cNvPr id="3" name="TextBox 2">
            <a:extLst>
              <a:ext uri="{FF2B5EF4-FFF2-40B4-BE49-F238E27FC236}">
                <a16:creationId xmlns:a16="http://schemas.microsoft.com/office/drawing/2014/main" id="{9561F6CA-9E53-83C0-20BC-AEF0A2B0F267}"/>
              </a:ext>
            </a:extLst>
          </p:cNvPr>
          <p:cNvSpPr txBox="1"/>
          <p:nvPr/>
        </p:nvSpPr>
        <p:spPr>
          <a:xfrm>
            <a:off x="1978186" y="1473817"/>
            <a:ext cx="2002471" cy="1477328"/>
          </a:xfrm>
          <a:prstGeom prst="rect">
            <a:avLst/>
          </a:prstGeom>
          <a:noFill/>
        </p:spPr>
        <p:txBody>
          <a:bodyPr wrap="none" rtlCol="0">
            <a:spAutoFit/>
          </a:bodyPr>
          <a:lstStyle/>
          <a:p>
            <a:r>
              <a:rPr lang="en-US" sz="1600" b="1" dirty="0">
                <a:latin typeface="Courier" pitchFamily="2" charset="0"/>
                <a:ea typeface="Verdana" panose="020B0604030504040204" pitchFamily="34" charset="0"/>
                <a:cs typeface="Verdana" panose="020B0604030504040204" pitchFamily="34" charset="0"/>
              </a:rPr>
              <a:t>a) </a:t>
            </a:r>
            <a:r>
              <a:rPr lang="en-US" sz="1600" dirty="0">
                <a:latin typeface="Courier" pitchFamily="2" charset="0"/>
                <a:ea typeface="Verdana" panose="020B0604030504040204" pitchFamily="34" charset="0"/>
                <a:cs typeface="Verdana" panose="020B0604030504040204" pitchFamily="34" charset="0"/>
              </a:rPr>
              <a:t>Parallel</a:t>
            </a:r>
          </a:p>
          <a:p>
            <a:r>
              <a:rPr lang="en-US" sz="1600" b="1" dirty="0">
                <a:solidFill>
                  <a:srgbClr val="E41F88"/>
                </a:solidFill>
                <a:latin typeface="Courier" pitchFamily="2" charset="0"/>
                <a:ea typeface="Verdana" panose="020B0604030504040204" pitchFamily="34" charset="0"/>
                <a:cs typeface="Verdana" panose="020B0604030504040204" pitchFamily="34" charset="0"/>
              </a:rPr>
              <a:t>𝜏</a:t>
            </a:r>
            <a:r>
              <a:rPr lang="en-US" sz="1600" b="1" i="1" baseline="-25000" dirty="0">
                <a:solidFill>
                  <a:srgbClr val="E41F88"/>
                </a:solidFill>
                <a:latin typeface="Courier" pitchFamily="2" charset="0"/>
                <a:ea typeface="Verdana" panose="020B0604030504040204" pitchFamily="34" charset="0"/>
                <a:cs typeface="Verdana" panose="020B0604030504040204" pitchFamily="34" charset="0"/>
              </a:rPr>
              <a:t>fast</a:t>
            </a:r>
            <a:r>
              <a:rPr lang="en-US" sz="1400" b="1" dirty="0">
                <a:solidFill>
                  <a:srgbClr val="E41F88"/>
                </a:solidFill>
                <a:latin typeface="Courier" pitchFamily="2" charset="0"/>
                <a:ea typeface="Verdana" panose="020B0604030504040204" pitchFamily="34" charset="0"/>
                <a:cs typeface="Verdana" panose="020B0604030504040204" pitchFamily="34" charset="0"/>
              </a:rPr>
              <a:t>:</a:t>
            </a:r>
            <a:r>
              <a:rPr lang="en-US" sz="1600" b="1" dirty="0">
                <a:solidFill>
                  <a:srgbClr val="E41F88"/>
                </a:solidFill>
                <a:latin typeface="Courier" pitchFamily="2" charset="0"/>
                <a:ea typeface="Verdana" panose="020B0604030504040204" pitchFamily="34" charset="0"/>
                <a:cs typeface="Verdana" panose="020B0604030504040204" pitchFamily="34" charset="0"/>
              </a:rPr>
              <a:t> </a:t>
            </a:r>
            <a:r>
              <a:rPr lang="en-US" sz="1400" b="1" dirty="0">
                <a:solidFill>
                  <a:srgbClr val="E41F88"/>
                </a:solidFill>
                <a:latin typeface="Courier" pitchFamily="2" charset="0"/>
                <a:ea typeface="Verdana" panose="020B0604030504040204" pitchFamily="34" charset="0"/>
                <a:cs typeface="Verdana" panose="020B0604030504040204" pitchFamily="34" charset="0"/>
              </a:rPr>
              <a:t>17 (12) y</a:t>
            </a:r>
          </a:p>
          <a:p>
            <a:r>
              <a:rPr lang="en-US" sz="1600" b="1" dirty="0">
                <a:solidFill>
                  <a:srgbClr val="1F88E4"/>
                </a:solidFill>
                <a:latin typeface="Courier" pitchFamily="2" charset="0"/>
                <a:ea typeface="Verdana" panose="020B0604030504040204" pitchFamily="34" charset="0"/>
                <a:cs typeface="Verdana" panose="020B0604030504040204" pitchFamily="34" charset="0"/>
              </a:rPr>
              <a:t>𝜏</a:t>
            </a:r>
            <a:r>
              <a:rPr lang="en-US" sz="1600" b="1" i="1" baseline="-25000" dirty="0">
                <a:solidFill>
                  <a:srgbClr val="1F88E4"/>
                </a:solidFill>
                <a:latin typeface="Courier" pitchFamily="2" charset="0"/>
                <a:ea typeface="Verdana" panose="020B0604030504040204" pitchFamily="34" charset="0"/>
                <a:cs typeface="Verdana" panose="020B0604030504040204" pitchFamily="34" charset="0"/>
              </a:rPr>
              <a:t>slow</a:t>
            </a:r>
            <a:r>
              <a:rPr lang="en-US" sz="1400" b="1" dirty="0">
                <a:solidFill>
                  <a:srgbClr val="1F88E4"/>
                </a:solidFill>
                <a:latin typeface="Courier" pitchFamily="2" charset="0"/>
                <a:ea typeface="Verdana" panose="020B0604030504040204" pitchFamily="34" charset="0"/>
                <a:cs typeface="Verdana" panose="020B0604030504040204" pitchFamily="34" charset="0"/>
              </a:rPr>
              <a:t>: 161 (111) y</a:t>
            </a:r>
          </a:p>
          <a:p>
            <a:pPr marL="7694" indent="-7694"/>
            <a:r>
              <a:rPr lang="en-US" sz="1400" b="1" dirty="0">
                <a:latin typeface="Courier" pitchFamily="2" charset="0"/>
                <a:ea typeface="Verdana" panose="020B0604030504040204" pitchFamily="34" charset="0"/>
                <a:cs typeface="Verdana" panose="020B0604030504040204" pitchFamily="34" charset="0"/>
              </a:rPr>
              <a:t> Age: 149 (96) y</a:t>
            </a:r>
          </a:p>
          <a:p>
            <a:pPr marL="7694" indent="-7694"/>
            <a:r>
              <a:rPr lang="en-US" sz="1400" b="1" dirty="0">
                <a:latin typeface="Courier" pitchFamily="2" charset="0"/>
                <a:ea typeface="Verdana" panose="020B0604030504040204" pitchFamily="34" charset="0"/>
                <a:cs typeface="Verdana" panose="020B0604030504040204" pitchFamily="34" charset="0"/>
              </a:rPr>
              <a:t>  TT: 92 (31) y</a:t>
            </a:r>
          </a:p>
          <a:p>
            <a:pPr marL="7694" indent="-7694"/>
            <a:r>
              <a:rPr lang="en-US" sz="1400" b="1" dirty="0">
                <a:latin typeface="Courier" pitchFamily="2" charset="0"/>
                <a:ea typeface="Verdana" panose="020B0604030504040204" pitchFamily="34" charset="0"/>
                <a:cs typeface="Verdana" panose="020B0604030504040204" pitchFamily="34" charset="0"/>
              </a:rPr>
              <a:t> Lag: 1 y</a:t>
            </a:r>
          </a:p>
        </p:txBody>
      </p:sp>
      <p:grpSp>
        <p:nvGrpSpPr>
          <p:cNvPr id="5" name="Group 4">
            <a:extLst>
              <a:ext uri="{FF2B5EF4-FFF2-40B4-BE49-F238E27FC236}">
                <a16:creationId xmlns:a16="http://schemas.microsoft.com/office/drawing/2014/main" id="{E24DEFFE-D291-03D0-1BDE-E7730F08CB96}"/>
              </a:ext>
            </a:extLst>
          </p:cNvPr>
          <p:cNvGrpSpPr/>
          <p:nvPr/>
        </p:nvGrpSpPr>
        <p:grpSpPr>
          <a:xfrm>
            <a:off x="4026115" y="1315742"/>
            <a:ext cx="2732693" cy="1612576"/>
            <a:chOff x="2161870" y="-2314"/>
            <a:chExt cx="2732693" cy="1612576"/>
          </a:xfrm>
        </p:grpSpPr>
        <p:cxnSp>
          <p:nvCxnSpPr>
            <p:cNvPr id="6" name="Straight Arrow Connector 5">
              <a:extLst>
                <a:ext uri="{FF2B5EF4-FFF2-40B4-BE49-F238E27FC236}">
                  <a16:creationId xmlns:a16="http://schemas.microsoft.com/office/drawing/2014/main" id="{D1599E53-B251-7399-6503-D4A9FBCCC322}"/>
                </a:ext>
              </a:extLst>
            </p:cNvPr>
            <p:cNvCxnSpPr>
              <a:cxnSpLocks/>
              <a:stCxn id="7" idx="3"/>
              <a:endCxn id="13" idx="1"/>
            </p:cNvCxnSpPr>
            <p:nvPr/>
          </p:nvCxnSpPr>
          <p:spPr>
            <a:xfrm flipV="1">
              <a:off x="2714666" y="618327"/>
              <a:ext cx="250246" cy="3257"/>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4BA001C-854A-B538-273C-A461BC3489A0}"/>
                </a:ext>
              </a:extLst>
            </p:cNvPr>
            <p:cNvSpPr txBox="1"/>
            <p:nvPr/>
          </p:nvSpPr>
          <p:spPr>
            <a:xfrm>
              <a:off x="2306190" y="467739"/>
              <a:ext cx="408476" cy="307690"/>
            </a:xfrm>
            <a:prstGeom prst="rect">
              <a:avLst/>
            </a:prstGeom>
            <a:noFill/>
          </p:spPr>
          <p:txBody>
            <a:bodyPr wrap="none" rtlCol="0">
              <a:spAutoFit/>
            </a:bodyPr>
            <a:lstStyle/>
            <a:p>
              <a:r>
                <a:rPr lang="en-US" sz="1246" b="1" dirty="0">
                  <a:latin typeface="Courier" pitchFamily="2" charset="0"/>
                  <a:ea typeface="Verdana" panose="020B0604030504040204" pitchFamily="34" charset="0"/>
                  <a:cs typeface="Verdana" panose="020B0604030504040204" pitchFamily="34" charset="0"/>
                </a:rPr>
                <a:t>In</a:t>
              </a:r>
            </a:p>
          </p:txBody>
        </p:sp>
        <p:cxnSp>
          <p:nvCxnSpPr>
            <p:cNvPr id="9" name="Curved Connector 8">
              <a:extLst>
                <a:ext uri="{FF2B5EF4-FFF2-40B4-BE49-F238E27FC236}">
                  <a16:creationId xmlns:a16="http://schemas.microsoft.com/office/drawing/2014/main" id="{427EEEBC-D580-9942-D312-6C0F4DE13AE8}"/>
                </a:ext>
              </a:extLst>
            </p:cNvPr>
            <p:cNvCxnSpPr>
              <a:cxnSpLocks/>
              <a:stCxn id="14" idx="3"/>
              <a:endCxn id="11" idx="4"/>
            </p:cNvCxnSpPr>
            <p:nvPr/>
          </p:nvCxnSpPr>
          <p:spPr>
            <a:xfrm flipV="1">
              <a:off x="3670142" y="998067"/>
              <a:ext cx="762101" cy="196315"/>
            </a:xfrm>
            <a:prstGeom prst="curved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D5428C9D-6ADA-3B87-6582-7F3099322BAD}"/>
                </a:ext>
              </a:extLst>
            </p:cNvPr>
            <p:cNvCxnSpPr>
              <a:cxnSpLocks/>
              <a:stCxn id="13" idx="3"/>
              <a:endCxn id="11" idx="2"/>
            </p:cNvCxnSpPr>
            <p:nvPr/>
          </p:nvCxnSpPr>
          <p:spPr>
            <a:xfrm flipV="1">
              <a:off x="3650764" y="610631"/>
              <a:ext cx="393973" cy="7696"/>
            </a:xfrm>
            <a:prstGeom prst="curvedConnector3">
              <a:avLst>
                <a:gd name="adj1" fmla="val 50000"/>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F6F366E-36C7-AF50-1BBD-5B5D40456A64}"/>
                </a:ext>
              </a:extLst>
            </p:cNvPr>
            <p:cNvSpPr/>
            <p:nvPr/>
          </p:nvSpPr>
          <p:spPr>
            <a:xfrm>
              <a:off x="4044737" y="223195"/>
              <a:ext cx="775012" cy="774871"/>
            </a:xfrm>
            <a:prstGeom prst="ellipse">
              <a:avLst/>
            </a:prstGeom>
            <a:solidFill>
              <a:srgbClr val="E47B1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3" name="Rectangle 12">
              <a:extLst>
                <a:ext uri="{FF2B5EF4-FFF2-40B4-BE49-F238E27FC236}">
                  <a16:creationId xmlns:a16="http://schemas.microsoft.com/office/drawing/2014/main" id="{81272EFF-D1E6-A309-BC5E-326E3FF283AC}"/>
                </a:ext>
              </a:extLst>
            </p:cNvPr>
            <p:cNvSpPr>
              <a:spLocks/>
            </p:cNvSpPr>
            <p:nvPr/>
          </p:nvSpPr>
          <p:spPr>
            <a:xfrm>
              <a:off x="2964912" y="577179"/>
              <a:ext cx="685852" cy="82296"/>
            </a:xfrm>
            <a:prstGeom prst="rect">
              <a:avLst/>
            </a:prstGeom>
            <a:solidFill>
              <a:srgbClr val="E41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4" name="Rectangle 13">
              <a:extLst>
                <a:ext uri="{FF2B5EF4-FFF2-40B4-BE49-F238E27FC236}">
                  <a16:creationId xmlns:a16="http://schemas.microsoft.com/office/drawing/2014/main" id="{E9FDDF26-A4FF-A62E-DE30-9AA2335D29B7}"/>
                </a:ext>
              </a:extLst>
            </p:cNvPr>
            <p:cNvSpPr/>
            <p:nvPr/>
          </p:nvSpPr>
          <p:spPr>
            <a:xfrm>
              <a:off x="2984625" y="778501"/>
              <a:ext cx="685518" cy="831761"/>
            </a:xfrm>
            <a:prstGeom prst="rect">
              <a:avLst/>
            </a:prstGeom>
            <a:solidFill>
              <a:srgbClr val="1F8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5" name="TextBox 14">
              <a:extLst>
                <a:ext uri="{FF2B5EF4-FFF2-40B4-BE49-F238E27FC236}">
                  <a16:creationId xmlns:a16="http://schemas.microsoft.com/office/drawing/2014/main" id="{AF78E6FE-34DA-3ACA-5472-2A399D3DEA33}"/>
                </a:ext>
              </a:extLst>
            </p:cNvPr>
            <p:cNvSpPr txBox="1"/>
            <p:nvPr/>
          </p:nvSpPr>
          <p:spPr>
            <a:xfrm>
              <a:off x="2246072" y="274656"/>
              <a:ext cx="486030" cy="241476"/>
            </a:xfrm>
            <a:prstGeom prst="rect">
              <a:avLst/>
            </a:prstGeom>
            <a:noFill/>
          </p:spPr>
          <p:txBody>
            <a:bodyPr wrap="none" rtlCol="0">
              <a:spAutoFit/>
            </a:bodyPr>
            <a:lstStyle/>
            <a:p>
              <a:r>
                <a:rPr lang="en-US" sz="969" b="1" dirty="0">
                  <a:latin typeface="Courier" pitchFamily="2" charset="0"/>
                  <a:ea typeface="Verdana" panose="020B0604030504040204" pitchFamily="34" charset="0"/>
                  <a:cs typeface="Verdana" panose="020B0604030504040204" pitchFamily="34" charset="0"/>
                </a:rPr>
                <a:t>(49)</a:t>
              </a:r>
              <a:endParaRPr lang="en-US" sz="969" b="1" baseline="30000" dirty="0">
                <a:latin typeface="Courier" pitchFamily="2"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61F3C7A2-5AD2-B5B3-168A-8D6AF9239703}"/>
                </a:ext>
              </a:extLst>
            </p:cNvPr>
            <p:cNvSpPr txBox="1"/>
            <p:nvPr/>
          </p:nvSpPr>
          <p:spPr>
            <a:xfrm>
              <a:off x="4207885" y="-2314"/>
              <a:ext cx="512679" cy="307690"/>
            </a:xfrm>
            <a:prstGeom prst="rect">
              <a:avLst/>
            </a:prstGeom>
            <a:noFill/>
          </p:spPr>
          <p:txBody>
            <a:bodyPr wrap="none" rtlCol="0">
              <a:spAutoFit/>
            </a:bodyPr>
            <a:lstStyle/>
            <a:p>
              <a:r>
                <a:rPr lang="en-US" sz="1246" b="1" dirty="0">
                  <a:latin typeface="Courier" pitchFamily="2" charset="0"/>
                  <a:ea typeface="Verdana" panose="020B0604030504040204" pitchFamily="34" charset="0"/>
                  <a:cs typeface="Verdana" panose="020B0604030504040204" pitchFamily="34" charset="0"/>
                </a:rPr>
                <a:t>Out</a:t>
              </a:r>
            </a:p>
          </p:txBody>
        </p:sp>
        <p:sp>
          <p:nvSpPr>
            <p:cNvPr id="17" name="TextBox 16">
              <a:extLst>
                <a:ext uri="{FF2B5EF4-FFF2-40B4-BE49-F238E27FC236}">
                  <a16:creationId xmlns:a16="http://schemas.microsoft.com/office/drawing/2014/main" id="{60C9CD1B-DFB1-39C0-E895-2A291B635E1A}"/>
                </a:ext>
              </a:extLst>
            </p:cNvPr>
            <p:cNvSpPr txBox="1"/>
            <p:nvPr/>
          </p:nvSpPr>
          <p:spPr>
            <a:xfrm>
              <a:off x="3013514" y="493560"/>
              <a:ext cx="184655" cy="191640"/>
            </a:xfrm>
            <a:prstGeom prst="rect">
              <a:avLst/>
            </a:prstGeom>
            <a:noFill/>
          </p:spPr>
          <p:txBody>
            <a:bodyPr wrap="none" rtlCol="0">
              <a:spAutoFit/>
            </a:bodyPr>
            <a:lstStyle/>
            <a:p>
              <a:endParaRPr lang="en-US" sz="969" b="1" baseline="30000" dirty="0">
                <a:solidFill>
                  <a:schemeClr val="bg1"/>
                </a:solidFill>
                <a:latin typeface="Courier" pitchFamily="2"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296DEC4E-F791-9C05-2827-B0ECFAB2A575}"/>
                </a:ext>
              </a:extLst>
            </p:cNvPr>
            <p:cNvSpPr txBox="1"/>
            <p:nvPr/>
          </p:nvSpPr>
          <p:spPr>
            <a:xfrm>
              <a:off x="3009027" y="1076111"/>
              <a:ext cx="636713" cy="241476"/>
            </a:xfrm>
            <a:prstGeom prst="rect">
              <a:avLst/>
            </a:prstGeom>
            <a:noFill/>
          </p:spPr>
          <p:txBody>
            <a:bodyPr wrap="none" rtlCol="0">
              <a:spAutoFit/>
            </a:bodyPr>
            <a:lstStyle/>
            <a:p>
              <a:r>
                <a:rPr lang="en-US" sz="969" b="1" dirty="0">
                  <a:solidFill>
                    <a:schemeClr val="bg1"/>
                  </a:solidFill>
                  <a:latin typeface="Courier" pitchFamily="2" charset="0"/>
                  <a:ea typeface="Verdana" panose="020B0604030504040204" pitchFamily="34" charset="0"/>
                  <a:cs typeface="Verdana" panose="020B0604030504040204" pitchFamily="34" charset="0"/>
                </a:rPr>
                <a:t>(4119)</a:t>
              </a:r>
              <a:endParaRPr lang="en-US" sz="969" b="1" baseline="30000" dirty="0">
                <a:solidFill>
                  <a:schemeClr val="bg1"/>
                </a:solidFill>
                <a:latin typeface="Courier" pitchFamily="2" charset="0"/>
                <a:ea typeface="Verdana" panose="020B0604030504040204" pitchFamily="34" charset="0"/>
                <a:cs typeface="Verdana" panose="020B0604030504040204" pitchFamily="34" charset="0"/>
              </a:endParaRPr>
            </a:p>
          </p:txBody>
        </p:sp>
        <p:cxnSp>
          <p:nvCxnSpPr>
            <p:cNvPr id="19" name="Elbow Connector 18">
              <a:extLst>
                <a:ext uri="{FF2B5EF4-FFF2-40B4-BE49-F238E27FC236}">
                  <a16:creationId xmlns:a16="http://schemas.microsoft.com/office/drawing/2014/main" id="{1C9DFA21-EA4E-6A3A-088C-35CA1DA0AF18}"/>
                </a:ext>
              </a:extLst>
            </p:cNvPr>
            <p:cNvCxnSpPr>
              <a:cxnSpLocks/>
              <a:stCxn id="7" idx="2"/>
              <a:endCxn id="14" idx="1"/>
            </p:cNvCxnSpPr>
            <p:nvPr/>
          </p:nvCxnSpPr>
          <p:spPr>
            <a:xfrm rot="16200000" flipH="1">
              <a:off x="2538050" y="747807"/>
              <a:ext cx="418952" cy="474197"/>
            </a:xfrm>
            <a:prstGeom prst="bent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D191F63-FE7E-8D17-C8AF-7E7793466F23}"/>
                </a:ext>
              </a:extLst>
            </p:cNvPr>
            <p:cNvSpPr txBox="1"/>
            <p:nvPr/>
          </p:nvSpPr>
          <p:spPr>
            <a:xfrm>
              <a:off x="2608457" y="364146"/>
              <a:ext cx="410690" cy="241476"/>
            </a:xfrm>
            <a:prstGeom prst="rect">
              <a:avLst/>
            </a:prstGeom>
            <a:noFill/>
          </p:spPr>
          <p:txBody>
            <a:bodyPr wrap="none" rtlCol="0">
              <a:spAutoFit/>
            </a:bodyPr>
            <a:lstStyle/>
            <a:p>
              <a:r>
                <a:rPr lang="en-US" sz="969" i="1" dirty="0">
                  <a:latin typeface="Courier" pitchFamily="2" charset="0"/>
                  <a:ea typeface="Verdana" panose="020B0604030504040204" pitchFamily="34" charset="0"/>
                  <a:cs typeface="Verdana" panose="020B0604030504040204" pitchFamily="34" charset="0"/>
                </a:rPr>
                <a:t>48%</a:t>
              </a:r>
              <a:endParaRPr lang="en-US" sz="969" i="1" baseline="30000" dirty="0">
                <a:latin typeface="Courier" pitchFamily="2"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69CA2C4B-164B-4128-A762-389A8D4D708E}"/>
                </a:ext>
              </a:extLst>
            </p:cNvPr>
            <p:cNvSpPr txBox="1"/>
            <p:nvPr/>
          </p:nvSpPr>
          <p:spPr>
            <a:xfrm>
              <a:off x="2161870" y="889475"/>
              <a:ext cx="410690" cy="241476"/>
            </a:xfrm>
            <a:prstGeom prst="rect">
              <a:avLst/>
            </a:prstGeom>
            <a:noFill/>
          </p:spPr>
          <p:txBody>
            <a:bodyPr wrap="none" rtlCol="0">
              <a:spAutoFit/>
            </a:bodyPr>
            <a:lstStyle/>
            <a:p>
              <a:r>
                <a:rPr lang="en-US" sz="969" i="1" dirty="0">
                  <a:latin typeface="Courier" pitchFamily="2" charset="0"/>
                  <a:ea typeface="Verdana" panose="020B0604030504040204" pitchFamily="34" charset="0"/>
                  <a:cs typeface="Verdana" panose="020B0604030504040204" pitchFamily="34" charset="0"/>
                </a:rPr>
                <a:t>52%</a:t>
              </a:r>
              <a:endParaRPr lang="en-US" sz="969" i="1" baseline="30000" dirty="0">
                <a:latin typeface="Courier" pitchFamily="2" charset="0"/>
                <a:ea typeface="Verdana" panose="020B0604030504040204" pitchFamily="34" charset="0"/>
                <a:cs typeface="Verdana" panose="020B0604030504040204" pitchFamily="34" charset="0"/>
              </a:endParaRPr>
            </a:p>
          </p:txBody>
        </p:sp>
        <p:sp>
          <p:nvSpPr>
            <p:cNvPr id="25" name="TextBox 24">
              <a:extLst>
                <a:ext uri="{FF2B5EF4-FFF2-40B4-BE49-F238E27FC236}">
                  <a16:creationId xmlns:a16="http://schemas.microsoft.com/office/drawing/2014/main" id="{93B248FF-489D-E497-2F05-0D8892F2918E}"/>
                </a:ext>
              </a:extLst>
            </p:cNvPr>
            <p:cNvSpPr txBox="1"/>
            <p:nvPr/>
          </p:nvSpPr>
          <p:spPr>
            <a:xfrm>
              <a:off x="4013633" y="436179"/>
              <a:ext cx="880930" cy="377008"/>
            </a:xfrm>
            <a:prstGeom prst="rect">
              <a:avLst/>
            </a:prstGeom>
            <a:noFill/>
          </p:spPr>
          <p:txBody>
            <a:bodyPr wrap="square" rtlCol="0">
              <a:spAutoFit/>
            </a:bodyPr>
            <a:lstStyle/>
            <a:p>
              <a:r>
                <a:rPr lang="en-US" sz="900" i="1" dirty="0">
                  <a:latin typeface="Courier" pitchFamily="2" charset="0"/>
                  <a:ea typeface="Verdana" panose="020B0604030504040204" pitchFamily="34" charset="0"/>
                  <a:cs typeface="Verdana" panose="020B0604030504040204" pitchFamily="34" charset="0"/>
                </a:rPr>
                <a:t>fast: 48%</a:t>
              </a:r>
            </a:p>
            <a:p>
              <a:r>
                <a:rPr lang="en-US" sz="900" i="1" dirty="0">
                  <a:latin typeface="Courier" pitchFamily="2" charset="0"/>
                  <a:ea typeface="Verdana" panose="020B0604030504040204" pitchFamily="34" charset="0"/>
                  <a:cs typeface="Verdana" panose="020B0604030504040204" pitchFamily="34" charset="0"/>
                </a:rPr>
                <a:t>slow: 52%</a:t>
              </a:r>
            </a:p>
          </p:txBody>
        </p:sp>
        <p:sp>
          <p:nvSpPr>
            <p:cNvPr id="29" name="TextBox 28">
              <a:extLst>
                <a:ext uri="{FF2B5EF4-FFF2-40B4-BE49-F238E27FC236}">
                  <a16:creationId xmlns:a16="http://schemas.microsoft.com/office/drawing/2014/main" id="{ADE4A232-FAB6-72C4-FC94-A3D48404A3B5}"/>
                </a:ext>
              </a:extLst>
            </p:cNvPr>
            <p:cNvSpPr txBox="1"/>
            <p:nvPr/>
          </p:nvSpPr>
          <p:spPr>
            <a:xfrm>
              <a:off x="3614425" y="349811"/>
              <a:ext cx="486030" cy="241476"/>
            </a:xfrm>
            <a:prstGeom prst="rect">
              <a:avLst/>
            </a:prstGeom>
            <a:noFill/>
          </p:spPr>
          <p:txBody>
            <a:bodyPr wrap="none" rtlCol="0">
              <a:spAutoFit/>
            </a:bodyPr>
            <a:lstStyle/>
            <a:p>
              <a:r>
                <a:rPr lang="en-US" sz="969" dirty="0">
                  <a:solidFill>
                    <a:srgbClr val="E41F88"/>
                  </a:solidFill>
                  <a:latin typeface="Courier" pitchFamily="2" charset="0"/>
                  <a:ea typeface="Verdana" panose="020B0604030504040204" pitchFamily="34" charset="0"/>
                  <a:cs typeface="Verdana" panose="020B0604030504040204" pitchFamily="34" charset="0"/>
                </a:rPr>
                <a:t>23.5</a:t>
              </a:r>
            </a:p>
          </p:txBody>
        </p:sp>
        <p:sp>
          <p:nvSpPr>
            <p:cNvPr id="38" name="TextBox 37">
              <a:extLst>
                <a:ext uri="{FF2B5EF4-FFF2-40B4-BE49-F238E27FC236}">
                  <a16:creationId xmlns:a16="http://schemas.microsoft.com/office/drawing/2014/main" id="{F70F879F-7ADB-F507-A9DE-E1476C1A697D}"/>
                </a:ext>
              </a:extLst>
            </p:cNvPr>
            <p:cNvSpPr txBox="1"/>
            <p:nvPr/>
          </p:nvSpPr>
          <p:spPr>
            <a:xfrm>
              <a:off x="3641903" y="948210"/>
              <a:ext cx="486030" cy="241476"/>
            </a:xfrm>
            <a:prstGeom prst="rect">
              <a:avLst/>
            </a:prstGeom>
            <a:noFill/>
          </p:spPr>
          <p:txBody>
            <a:bodyPr wrap="none" rtlCol="0">
              <a:spAutoFit/>
            </a:bodyPr>
            <a:lstStyle/>
            <a:p>
              <a:r>
                <a:rPr lang="en-US" sz="969" dirty="0">
                  <a:solidFill>
                    <a:srgbClr val="1F88E4"/>
                  </a:solidFill>
                  <a:latin typeface="Courier" pitchFamily="2" charset="0"/>
                  <a:ea typeface="Verdana" panose="020B0604030504040204" pitchFamily="34" charset="0"/>
                  <a:cs typeface="Verdana" panose="020B0604030504040204" pitchFamily="34" charset="0"/>
                </a:rPr>
                <a:t>25.5</a:t>
              </a:r>
            </a:p>
          </p:txBody>
        </p:sp>
        <p:sp>
          <p:nvSpPr>
            <p:cNvPr id="39" name="TextBox 38">
              <a:extLst>
                <a:ext uri="{FF2B5EF4-FFF2-40B4-BE49-F238E27FC236}">
                  <a16:creationId xmlns:a16="http://schemas.microsoft.com/office/drawing/2014/main" id="{1E6C9681-3913-9102-4853-059F757A2C2E}"/>
                </a:ext>
              </a:extLst>
            </p:cNvPr>
            <p:cNvSpPr txBox="1"/>
            <p:nvPr/>
          </p:nvSpPr>
          <p:spPr>
            <a:xfrm>
              <a:off x="3031242" y="381446"/>
              <a:ext cx="561372" cy="241476"/>
            </a:xfrm>
            <a:prstGeom prst="rect">
              <a:avLst/>
            </a:prstGeom>
            <a:noFill/>
          </p:spPr>
          <p:txBody>
            <a:bodyPr wrap="none" rtlCol="0">
              <a:spAutoFit/>
            </a:bodyPr>
            <a:lstStyle/>
            <a:p>
              <a:r>
                <a:rPr lang="en-US" sz="969" b="1" dirty="0">
                  <a:latin typeface="Courier" pitchFamily="2" charset="0"/>
                  <a:ea typeface="Verdana" panose="020B0604030504040204" pitchFamily="34" charset="0"/>
                  <a:cs typeface="Verdana" panose="020B0604030504040204" pitchFamily="34" charset="0"/>
                </a:rPr>
                <a:t>(388)</a:t>
              </a:r>
              <a:endParaRPr lang="en-US" sz="969" b="1" baseline="30000" dirty="0">
                <a:latin typeface="Courier" pitchFamily="2" charset="0"/>
                <a:ea typeface="Verdana" panose="020B0604030504040204" pitchFamily="34" charset="0"/>
                <a:cs typeface="Verdana" panose="020B0604030504040204" pitchFamily="34" charset="0"/>
              </a:endParaRPr>
            </a:p>
          </p:txBody>
        </p:sp>
      </p:grpSp>
      <p:grpSp>
        <p:nvGrpSpPr>
          <p:cNvPr id="41" name="Group 40">
            <a:extLst>
              <a:ext uri="{FF2B5EF4-FFF2-40B4-BE49-F238E27FC236}">
                <a16:creationId xmlns:a16="http://schemas.microsoft.com/office/drawing/2014/main" id="{DF1290DE-FC80-CEF4-F8DB-31901F1B2E2A}"/>
              </a:ext>
            </a:extLst>
          </p:cNvPr>
          <p:cNvGrpSpPr/>
          <p:nvPr/>
        </p:nvGrpSpPr>
        <p:grpSpPr>
          <a:xfrm>
            <a:off x="4137749" y="2952321"/>
            <a:ext cx="2657459" cy="1616209"/>
            <a:chOff x="2246072" y="1341657"/>
            <a:chExt cx="2657459" cy="1616209"/>
          </a:xfrm>
        </p:grpSpPr>
        <p:sp>
          <p:nvSpPr>
            <p:cNvPr id="42" name="TextBox 41">
              <a:extLst>
                <a:ext uri="{FF2B5EF4-FFF2-40B4-BE49-F238E27FC236}">
                  <a16:creationId xmlns:a16="http://schemas.microsoft.com/office/drawing/2014/main" id="{556196F0-6B64-3C80-C9CF-1E9712B6A2E5}"/>
                </a:ext>
              </a:extLst>
            </p:cNvPr>
            <p:cNvSpPr txBox="1"/>
            <p:nvPr/>
          </p:nvSpPr>
          <p:spPr>
            <a:xfrm>
              <a:off x="2922708" y="2041999"/>
              <a:ext cx="410690" cy="241476"/>
            </a:xfrm>
            <a:prstGeom prst="rect">
              <a:avLst/>
            </a:prstGeom>
            <a:noFill/>
          </p:spPr>
          <p:txBody>
            <a:bodyPr wrap="none" rtlCol="0">
              <a:spAutoFit/>
            </a:bodyPr>
            <a:lstStyle/>
            <a:p>
              <a:r>
                <a:rPr lang="en-US" sz="969" i="1" dirty="0">
                  <a:latin typeface="Courier" pitchFamily="2" charset="0"/>
                  <a:ea typeface="Verdana" panose="020B0604030504040204" pitchFamily="34" charset="0"/>
                  <a:cs typeface="Verdana" panose="020B0604030504040204" pitchFamily="34" charset="0"/>
                </a:rPr>
                <a:t>61%</a:t>
              </a:r>
              <a:endParaRPr lang="en-US" sz="969" i="1" baseline="30000" dirty="0">
                <a:latin typeface="Courier" pitchFamily="2" charset="0"/>
                <a:ea typeface="Verdana" panose="020B0604030504040204" pitchFamily="34" charset="0"/>
                <a:cs typeface="Verdana" panose="020B0604030504040204" pitchFamily="34" charset="0"/>
              </a:endParaRPr>
            </a:p>
          </p:txBody>
        </p:sp>
        <p:sp>
          <p:nvSpPr>
            <p:cNvPr id="43" name="Rectangle 42">
              <a:extLst>
                <a:ext uri="{FF2B5EF4-FFF2-40B4-BE49-F238E27FC236}">
                  <a16:creationId xmlns:a16="http://schemas.microsoft.com/office/drawing/2014/main" id="{88A99BF1-A6A6-0C30-0723-83D87331E995}"/>
                </a:ext>
              </a:extLst>
            </p:cNvPr>
            <p:cNvSpPr>
              <a:spLocks/>
            </p:cNvSpPr>
            <p:nvPr/>
          </p:nvSpPr>
          <p:spPr>
            <a:xfrm>
              <a:off x="2978399" y="1921381"/>
              <a:ext cx="685852" cy="82296"/>
            </a:xfrm>
            <a:prstGeom prst="rect">
              <a:avLst/>
            </a:prstGeom>
            <a:solidFill>
              <a:srgbClr val="E41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0" b="1" dirty="0">
                <a:latin typeface="Courier" pitchFamily="2" charset="0"/>
              </a:endParaRPr>
            </a:p>
          </p:txBody>
        </p:sp>
        <p:cxnSp>
          <p:nvCxnSpPr>
            <p:cNvPr id="47" name="Straight Arrow Connector 46">
              <a:extLst>
                <a:ext uri="{FF2B5EF4-FFF2-40B4-BE49-F238E27FC236}">
                  <a16:creationId xmlns:a16="http://schemas.microsoft.com/office/drawing/2014/main" id="{078FCDB1-DF98-B9BB-1EC3-EA7E714336FB}"/>
                </a:ext>
              </a:extLst>
            </p:cNvPr>
            <p:cNvCxnSpPr>
              <a:cxnSpLocks/>
              <a:stCxn id="49" idx="3"/>
              <a:endCxn id="43" idx="1"/>
            </p:cNvCxnSpPr>
            <p:nvPr/>
          </p:nvCxnSpPr>
          <p:spPr>
            <a:xfrm>
              <a:off x="2707091" y="1961639"/>
              <a:ext cx="271308" cy="890"/>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3A1DFCA-CBC3-BB7A-C0A9-2671D6E97A63}"/>
                </a:ext>
              </a:extLst>
            </p:cNvPr>
            <p:cNvCxnSpPr>
              <a:cxnSpLocks/>
              <a:stCxn id="43" idx="2"/>
              <a:endCxn id="51" idx="0"/>
            </p:cNvCxnSpPr>
            <p:nvPr/>
          </p:nvCxnSpPr>
          <p:spPr>
            <a:xfrm>
              <a:off x="3321325" y="2003677"/>
              <a:ext cx="69" cy="250101"/>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376AB45-8A75-0713-003C-66AD93F2362E}"/>
                </a:ext>
              </a:extLst>
            </p:cNvPr>
            <p:cNvSpPr txBox="1"/>
            <p:nvPr/>
          </p:nvSpPr>
          <p:spPr>
            <a:xfrm>
              <a:off x="2298615" y="1807794"/>
              <a:ext cx="408476" cy="307690"/>
            </a:xfrm>
            <a:prstGeom prst="rect">
              <a:avLst/>
            </a:prstGeom>
            <a:noFill/>
          </p:spPr>
          <p:txBody>
            <a:bodyPr wrap="none" rtlCol="0">
              <a:spAutoFit/>
            </a:bodyPr>
            <a:lstStyle/>
            <a:p>
              <a:r>
                <a:rPr lang="en-US" sz="1246" b="1" dirty="0">
                  <a:latin typeface="Courier" pitchFamily="2" charset="0"/>
                  <a:ea typeface="Verdana" panose="020B0604030504040204" pitchFamily="34" charset="0"/>
                  <a:cs typeface="Verdana" panose="020B0604030504040204" pitchFamily="34" charset="0"/>
                </a:rPr>
                <a:t>In</a:t>
              </a:r>
            </a:p>
          </p:txBody>
        </p:sp>
        <p:cxnSp>
          <p:nvCxnSpPr>
            <p:cNvPr id="50" name="Curved Connector 49">
              <a:extLst>
                <a:ext uri="{FF2B5EF4-FFF2-40B4-BE49-F238E27FC236}">
                  <a16:creationId xmlns:a16="http://schemas.microsoft.com/office/drawing/2014/main" id="{EBB7AE69-EB71-9251-1689-43C613D3EF6E}"/>
                </a:ext>
              </a:extLst>
            </p:cNvPr>
            <p:cNvCxnSpPr>
              <a:cxnSpLocks/>
              <a:stCxn id="51" idx="3"/>
              <a:endCxn id="52" idx="4"/>
            </p:cNvCxnSpPr>
            <p:nvPr/>
          </p:nvCxnSpPr>
          <p:spPr>
            <a:xfrm flipV="1">
              <a:off x="3664320" y="2343396"/>
              <a:ext cx="769891" cy="262426"/>
            </a:xfrm>
            <a:prstGeom prst="curved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668F393-8CEF-0047-528C-437B702310A6}"/>
                </a:ext>
              </a:extLst>
            </p:cNvPr>
            <p:cNvSpPr/>
            <p:nvPr/>
          </p:nvSpPr>
          <p:spPr>
            <a:xfrm>
              <a:off x="2978468" y="2253778"/>
              <a:ext cx="685852" cy="704088"/>
            </a:xfrm>
            <a:prstGeom prst="rect">
              <a:avLst/>
            </a:prstGeom>
            <a:solidFill>
              <a:srgbClr val="1F8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52" name="Oval 51">
              <a:extLst>
                <a:ext uri="{FF2B5EF4-FFF2-40B4-BE49-F238E27FC236}">
                  <a16:creationId xmlns:a16="http://schemas.microsoft.com/office/drawing/2014/main" id="{0DBB7CCA-F6D4-EA5E-3389-E7FAC1B68E55}"/>
                </a:ext>
              </a:extLst>
            </p:cNvPr>
            <p:cNvSpPr/>
            <p:nvPr/>
          </p:nvSpPr>
          <p:spPr>
            <a:xfrm>
              <a:off x="4046705" y="1568525"/>
              <a:ext cx="775012" cy="774871"/>
            </a:xfrm>
            <a:prstGeom prst="ellipse">
              <a:avLst/>
            </a:prstGeom>
            <a:solidFill>
              <a:srgbClr val="E47B1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53" name="TextBox 52">
              <a:extLst>
                <a:ext uri="{FF2B5EF4-FFF2-40B4-BE49-F238E27FC236}">
                  <a16:creationId xmlns:a16="http://schemas.microsoft.com/office/drawing/2014/main" id="{5DB990A3-430D-1A13-0CEE-ADFEFA9A0DB1}"/>
                </a:ext>
              </a:extLst>
            </p:cNvPr>
            <p:cNvSpPr txBox="1"/>
            <p:nvPr/>
          </p:nvSpPr>
          <p:spPr>
            <a:xfrm>
              <a:off x="2246072" y="1635253"/>
              <a:ext cx="486030" cy="241476"/>
            </a:xfrm>
            <a:prstGeom prst="rect">
              <a:avLst/>
            </a:prstGeom>
            <a:noFill/>
          </p:spPr>
          <p:txBody>
            <a:bodyPr wrap="none" rtlCol="0">
              <a:spAutoFit/>
            </a:bodyPr>
            <a:lstStyle/>
            <a:p>
              <a:r>
                <a:rPr lang="en-US" sz="969" b="1" dirty="0">
                  <a:latin typeface="Courier" pitchFamily="2" charset="0"/>
                  <a:ea typeface="Verdana" panose="020B0604030504040204" pitchFamily="34" charset="0"/>
                  <a:cs typeface="Verdana" panose="020B0604030504040204" pitchFamily="34" charset="0"/>
                </a:rPr>
                <a:t>(39)</a:t>
              </a:r>
              <a:endParaRPr lang="en-US" sz="969" b="1" baseline="30000" dirty="0">
                <a:latin typeface="Courier" pitchFamily="2" charset="0"/>
                <a:ea typeface="Verdana" panose="020B0604030504040204" pitchFamily="34" charset="0"/>
                <a:cs typeface="Verdana" panose="020B0604030504040204" pitchFamily="34" charset="0"/>
              </a:endParaRPr>
            </a:p>
          </p:txBody>
        </p:sp>
        <p:cxnSp>
          <p:nvCxnSpPr>
            <p:cNvPr id="54" name="Straight Arrow Connector 53">
              <a:extLst>
                <a:ext uri="{FF2B5EF4-FFF2-40B4-BE49-F238E27FC236}">
                  <a16:creationId xmlns:a16="http://schemas.microsoft.com/office/drawing/2014/main" id="{9C1E16CD-BABA-D10C-E45C-F108883236DD}"/>
                </a:ext>
              </a:extLst>
            </p:cNvPr>
            <p:cNvCxnSpPr>
              <a:cxnSpLocks/>
              <a:stCxn id="43" idx="3"/>
              <a:endCxn id="52" idx="2"/>
            </p:cNvCxnSpPr>
            <p:nvPr/>
          </p:nvCxnSpPr>
          <p:spPr>
            <a:xfrm flipV="1">
              <a:off x="3664251" y="1955961"/>
              <a:ext cx="382454" cy="6568"/>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3850395-2820-625C-235E-EE7157A9B737}"/>
                </a:ext>
              </a:extLst>
            </p:cNvPr>
            <p:cNvSpPr txBox="1"/>
            <p:nvPr/>
          </p:nvSpPr>
          <p:spPr>
            <a:xfrm>
              <a:off x="4209853" y="1341657"/>
              <a:ext cx="512679" cy="307690"/>
            </a:xfrm>
            <a:prstGeom prst="rect">
              <a:avLst/>
            </a:prstGeom>
            <a:noFill/>
          </p:spPr>
          <p:txBody>
            <a:bodyPr wrap="none" rtlCol="0">
              <a:spAutoFit/>
            </a:bodyPr>
            <a:lstStyle/>
            <a:p>
              <a:r>
                <a:rPr lang="en-US" sz="1246" b="1" dirty="0">
                  <a:latin typeface="Courier" pitchFamily="2" charset="0"/>
                  <a:ea typeface="Verdana" panose="020B0604030504040204" pitchFamily="34" charset="0"/>
                  <a:cs typeface="Verdana" panose="020B0604030504040204" pitchFamily="34" charset="0"/>
                </a:rPr>
                <a:t>Out</a:t>
              </a:r>
            </a:p>
          </p:txBody>
        </p:sp>
        <p:sp>
          <p:nvSpPr>
            <p:cNvPr id="56" name="TextBox 55">
              <a:extLst>
                <a:ext uri="{FF2B5EF4-FFF2-40B4-BE49-F238E27FC236}">
                  <a16:creationId xmlns:a16="http://schemas.microsoft.com/office/drawing/2014/main" id="{4F32225B-DD1C-E273-E461-94CF6CBE8C46}"/>
                </a:ext>
              </a:extLst>
            </p:cNvPr>
            <p:cNvSpPr txBox="1"/>
            <p:nvPr/>
          </p:nvSpPr>
          <p:spPr>
            <a:xfrm>
              <a:off x="3003038" y="2465557"/>
              <a:ext cx="636713" cy="241476"/>
            </a:xfrm>
            <a:prstGeom prst="rect">
              <a:avLst/>
            </a:prstGeom>
            <a:noFill/>
          </p:spPr>
          <p:txBody>
            <a:bodyPr wrap="none" rtlCol="0">
              <a:spAutoFit/>
            </a:bodyPr>
            <a:lstStyle/>
            <a:p>
              <a:r>
                <a:rPr lang="en-US" sz="969" b="1" dirty="0">
                  <a:solidFill>
                    <a:schemeClr val="bg1"/>
                  </a:solidFill>
                  <a:latin typeface="Courier" pitchFamily="2" charset="0"/>
                  <a:ea typeface="Verdana" panose="020B0604030504040204" pitchFamily="34" charset="0"/>
                  <a:cs typeface="Verdana" panose="020B0604030504040204" pitchFamily="34" charset="0"/>
                </a:rPr>
                <a:t>(4160)</a:t>
              </a:r>
              <a:endParaRPr lang="en-US" sz="969" b="1" baseline="30000" dirty="0">
                <a:solidFill>
                  <a:schemeClr val="bg1"/>
                </a:solidFill>
                <a:latin typeface="Courier" pitchFamily="2" charset="0"/>
                <a:ea typeface="Verdana" panose="020B0604030504040204" pitchFamily="34" charset="0"/>
                <a:cs typeface="Verdana" panose="020B0604030504040204" pitchFamily="34" charset="0"/>
              </a:endParaRPr>
            </a:p>
          </p:txBody>
        </p:sp>
        <p:sp>
          <p:nvSpPr>
            <p:cNvPr id="57" name="TextBox 56">
              <a:extLst>
                <a:ext uri="{FF2B5EF4-FFF2-40B4-BE49-F238E27FC236}">
                  <a16:creationId xmlns:a16="http://schemas.microsoft.com/office/drawing/2014/main" id="{81F83BB6-E705-5F93-A012-2D14A0AF3FAE}"/>
                </a:ext>
              </a:extLst>
            </p:cNvPr>
            <p:cNvSpPr txBox="1"/>
            <p:nvPr/>
          </p:nvSpPr>
          <p:spPr>
            <a:xfrm>
              <a:off x="2585779" y="1713650"/>
              <a:ext cx="526573" cy="261571"/>
            </a:xfrm>
            <a:prstGeom prst="rect">
              <a:avLst/>
            </a:prstGeom>
            <a:noFill/>
          </p:spPr>
          <p:txBody>
            <a:bodyPr wrap="none" rtlCol="0">
              <a:spAutoFit/>
            </a:bodyPr>
            <a:lstStyle/>
            <a:p>
              <a:r>
                <a:rPr lang="en-US" sz="969" i="1" dirty="0">
                  <a:latin typeface="Courier" pitchFamily="2" charset="0"/>
                  <a:ea typeface="Verdana" panose="020B0604030504040204" pitchFamily="34" charset="0"/>
                  <a:cs typeface="Verdana" panose="020B0604030504040204" pitchFamily="34" charset="0"/>
                </a:rPr>
                <a:t>100%</a:t>
              </a:r>
              <a:endParaRPr lang="en-US" sz="969" i="1" baseline="30000" dirty="0">
                <a:latin typeface="Courier" pitchFamily="2" charset="0"/>
                <a:ea typeface="Verdana" panose="020B0604030504040204" pitchFamily="34" charset="0"/>
                <a:cs typeface="Verdana" panose="020B0604030504040204" pitchFamily="34" charset="0"/>
              </a:endParaRPr>
            </a:p>
          </p:txBody>
        </p:sp>
        <p:sp>
          <p:nvSpPr>
            <p:cNvPr id="58" name="TextBox 57">
              <a:extLst>
                <a:ext uri="{FF2B5EF4-FFF2-40B4-BE49-F238E27FC236}">
                  <a16:creationId xmlns:a16="http://schemas.microsoft.com/office/drawing/2014/main" id="{57C6D74C-38DE-16F2-0634-BE02584ECA09}"/>
                </a:ext>
              </a:extLst>
            </p:cNvPr>
            <p:cNvSpPr txBox="1"/>
            <p:nvPr/>
          </p:nvSpPr>
          <p:spPr>
            <a:xfrm>
              <a:off x="4022601" y="1784057"/>
              <a:ext cx="880930" cy="377008"/>
            </a:xfrm>
            <a:prstGeom prst="rect">
              <a:avLst/>
            </a:prstGeom>
            <a:noFill/>
          </p:spPr>
          <p:txBody>
            <a:bodyPr wrap="square" rtlCol="0">
              <a:spAutoFit/>
            </a:bodyPr>
            <a:lstStyle/>
            <a:p>
              <a:r>
                <a:rPr lang="en-US" sz="900" i="1" dirty="0">
                  <a:latin typeface="Courier" pitchFamily="2" charset="0"/>
                  <a:ea typeface="Verdana" panose="020B0604030504040204" pitchFamily="34" charset="0"/>
                  <a:cs typeface="Verdana" panose="020B0604030504040204" pitchFamily="34" charset="0"/>
                </a:rPr>
                <a:t>fast: 39%</a:t>
              </a:r>
            </a:p>
            <a:p>
              <a:r>
                <a:rPr lang="en-US" sz="900" i="1" dirty="0">
                  <a:latin typeface="Courier" pitchFamily="2" charset="0"/>
                  <a:ea typeface="Verdana" panose="020B0604030504040204" pitchFamily="34" charset="0"/>
                  <a:cs typeface="Verdana" panose="020B0604030504040204" pitchFamily="34" charset="0"/>
                </a:rPr>
                <a:t>slow: 61%</a:t>
              </a:r>
            </a:p>
          </p:txBody>
        </p:sp>
        <p:sp>
          <p:nvSpPr>
            <p:cNvPr id="59" name="TextBox 58">
              <a:extLst>
                <a:ext uri="{FF2B5EF4-FFF2-40B4-BE49-F238E27FC236}">
                  <a16:creationId xmlns:a16="http://schemas.microsoft.com/office/drawing/2014/main" id="{38C86C9D-59A3-0339-F763-62207DE0C61E}"/>
                </a:ext>
              </a:extLst>
            </p:cNvPr>
            <p:cNvSpPr txBox="1"/>
            <p:nvPr/>
          </p:nvSpPr>
          <p:spPr>
            <a:xfrm>
              <a:off x="3614425" y="2343147"/>
              <a:ext cx="486030" cy="241476"/>
            </a:xfrm>
            <a:prstGeom prst="rect">
              <a:avLst/>
            </a:prstGeom>
            <a:noFill/>
          </p:spPr>
          <p:txBody>
            <a:bodyPr wrap="none" rtlCol="0">
              <a:spAutoFit/>
            </a:bodyPr>
            <a:lstStyle/>
            <a:p>
              <a:r>
                <a:rPr lang="en-US" sz="969" dirty="0">
                  <a:solidFill>
                    <a:srgbClr val="1F88E4"/>
                  </a:solidFill>
                  <a:latin typeface="Courier" pitchFamily="2" charset="0"/>
                  <a:ea typeface="Verdana" panose="020B0604030504040204" pitchFamily="34" charset="0"/>
                  <a:cs typeface="Verdana" panose="020B0604030504040204" pitchFamily="34" charset="0"/>
                </a:rPr>
                <a:t>23.8</a:t>
              </a:r>
            </a:p>
          </p:txBody>
        </p:sp>
        <p:sp>
          <p:nvSpPr>
            <p:cNvPr id="60" name="TextBox 59">
              <a:extLst>
                <a:ext uri="{FF2B5EF4-FFF2-40B4-BE49-F238E27FC236}">
                  <a16:creationId xmlns:a16="http://schemas.microsoft.com/office/drawing/2014/main" id="{0BEF53CD-3D60-6F6F-58BF-47A3A35586AF}"/>
                </a:ext>
              </a:extLst>
            </p:cNvPr>
            <p:cNvSpPr txBox="1"/>
            <p:nvPr/>
          </p:nvSpPr>
          <p:spPr>
            <a:xfrm>
              <a:off x="3606154" y="1696064"/>
              <a:ext cx="486030" cy="241476"/>
            </a:xfrm>
            <a:prstGeom prst="rect">
              <a:avLst/>
            </a:prstGeom>
            <a:noFill/>
          </p:spPr>
          <p:txBody>
            <a:bodyPr wrap="none" rtlCol="0">
              <a:spAutoFit/>
            </a:bodyPr>
            <a:lstStyle/>
            <a:p>
              <a:r>
                <a:rPr lang="en-US" sz="969" dirty="0">
                  <a:solidFill>
                    <a:srgbClr val="E41F88"/>
                  </a:solidFill>
                  <a:latin typeface="Courier" pitchFamily="2" charset="0"/>
                  <a:ea typeface="Verdana" panose="020B0604030504040204" pitchFamily="34" charset="0"/>
                  <a:cs typeface="Verdana" panose="020B0604030504040204" pitchFamily="34" charset="0"/>
                </a:rPr>
                <a:t>15.2</a:t>
              </a:r>
              <a:endParaRPr lang="en-US" sz="969" baseline="30000" dirty="0">
                <a:solidFill>
                  <a:srgbClr val="E41F88"/>
                </a:solidFill>
                <a:latin typeface="Courier" pitchFamily="2" charset="0"/>
                <a:ea typeface="Verdana" panose="020B0604030504040204" pitchFamily="34" charset="0"/>
                <a:cs typeface="Verdana" panose="020B0604030504040204" pitchFamily="34" charset="0"/>
              </a:endParaRPr>
            </a:p>
          </p:txBody>
        </p:sp>
        <p:sp>
          <p:nvSpPr>
            <p:cNvPr id="61" name="TextBox 60">
              <a:extLst>
                <a:ext uri="{FF2B5EF4-FFF2-40B4-BE49-F238E27FC236}">
                  <a16:creationId xmlns:a16="http://schemas.microsoft.com/office/drawing/2014/main" id="{A7B278C1-CF82-D055-1B49-BBB312E68F44}"/>
                </a:ext>
              </a:extLst>
            </p:cNvPr>
            <p:cNvSpPr txBox="1"/>
            <p:nvPr/>
          </p:nvSpPr>
          <p:spPr>
            <a:xfrm>
              <a:off x="3031242" y="1733376"/>
              <a:ext cx="561372" cy="241476"/>
            </a:xfrm>
            <a:prstGeom prst="rect">
              <a:avLst/>
            </a:prstGeom>
            <a:noFill/>
          </p:spPr>
          <p:txBody>
            <a:bodyPr wrap="none" rtlCol="0">
              <a:spAutoFit/>
            </a:bodyPr>
            <a:lstStyle/>
            <a:p>
              <a:r>
                <a:rPr lang="en-US" sz="969" b="1" dirty="0">
                  <a:latin typeface="Courier" pitchFamily="2" charset="0"/>
                  <a:ea typeface="Verdana" panose="020B0604030504040204" pitchFamily="34" charset="0"/>
                  <a:cs typeface="Verdana" panose="020B0604030504040204" pitchFamily="34" charset="0"/>
                </a:rPr>
                <a:t>(401)</a:t>
              </a:r>
              <a:endParaRPr lang="en-US" sz="969" b="1" baseline="30000" dirty="0">
                <a:latin typeface="Courier" pitchFamily="2"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5677724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134</a:t>
            </a:fld>
            <a:endParaRPr lang="de-DE" dirty="0"/>
          </a:p>
        </p:txBody>
      </p:sp>
      <p:pic>
        <p:nvPicPr>
          <p:cNvPr id="4" name="Picture 3">
            <a:extLst>
              <a:ext uri="{FF2B5EF4-FFF2-40B4-BE49-F238E27FC236}">
                <a16:creationId xmlns:a16="http://schemas.microsoft.com/office/drawing/2014/main" id="{FE8EA138-7B34-2F17-2BA0-1D2FDD9F561C}"/>
              </a:ext>
            </a:extLst>
          </p:cNvPr>
          <p:cNvPicPr>
            <a:picLocks noChangeAspect="1"/>
          </p:cNvPicPr>
          <p:nvPr/>
        </p:nvPicPr>
        <p:blipFill>
          <a:blip r:embed="rId4">
            <a:alphaModFix amt="38000"/>
          </a:blip>
          <a:stretch>
            <a:fillRect/>
          </a:stretch>
        </p:blipFill>
        <p:spPr>
          <a:xfrm>
            <a:off x="4645245" y="1000655"/>
            <a:ext cx="3658070" cy="4272626"/>
          </a:xfrm>
          <a:prstGeom prst="rect">
            <a:avLst/>
          </a:prstGeom>
        </p:spPr>
      </p:pic>
    </p:spTree>
    <p:extLst>
      <p:ext uri="{BB962C8B-B14F-4D97-AF65-F5344CB8AC3E}">
        <p14:creationId xmlns:p14="http://schemas.microsoft.com/office/powerpoint/2010/main" val="3621195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BAYESIAN LINEAR MODELS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135</a:t>
            </a:fld>
            <a:endParaRPr lang="de-D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A8228E-0C41-DD56-05A4-4724752D45F9}"/>
                  </a:ext>
                </a:extLst>
              </p:cNvPr>
              <p:cNvSpPr txBox="1"/>
              <p:nvPr/>
            </p:nvSpPr>
            <p:spPr>
              <a:xfrm>
                <a:off x="1302327" y="2061592"/>
                <a:ext cx="631767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ln</m:t>
                          </m:r>
                          <m:r>
                            <a:rPr lang="en-US">
                              <a:latin typeface="Cambria Math" panose="02040503050406030204" pitchFamily="18" charset="0"/>
                            </a:rPr>
                            <m:t> </m:t>
                          </m:r>
                        </m:fName>
                        <m:e>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m:t>
                                  </m:r>
                                </m:sub>
                              </m:sSub>
                            </m:e>
                          </m:d>
                        </m:e>
                      </m:func>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0</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𝑜𝑥</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𝑂𝑋</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𝑜𝑥</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𝑂𝑋</m:t>
                          </m:r>
                        </m:e>
                        <m:sub>
                          <m:r>
                            <a:rPr lang="en-US" i="1">
                              <a:latin typeface="Cambria Math" panose="02040503050406030204" pitchFamily="18" charset="0"/>
                            </a:rPr>
                            <m:t>𝑖</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m:oMathPara>
                </a14:m>
                <a:endParaRPr lang="en-US" dirty="0"/>
              </a:p>
            </p:txBody>
          </p:sp>
        </mc:Choice>
        <mc:Fallback xmlns="">
          <p:sp>
            <p:nvSpPr>
              <p:cNvPr id="5" name="TextBox 4">
                <a:extLst>
                  <a:ext uri="{FF2B5EF4-FFF2-40B4-BE49-F238E27FC236}">
                    <a16:creationId xmlns:a16="http://schemas.microsoft.com/office/drawing/2014/main" id="{C5A8228E-0C41-DD56-05A4-4724752D45F9}"/>
                  </a:ext>
                </a:extLst>
              </p:cNvPr>
              <p:cNvSpPr txBox="1">
                <a:spLocks noRot="1" noChangeAspect="1" noMove="1" noResize="1" noEditPoints="1" noAdjustHandles="1" noChangeArrowheads="1" noChangeShapeType="1" noTextEdit="1"/>
              </p:cNvSpPr>
              <p:nvPr/>
            </p:nvSpPr>
            <p:spPr>
              <a:xfrm>
                <a:off x="1302327" y="2061592"/>
                <a:ext cx="6317673" cy="369332"/>
              </a:xfrm>
              <a:prstGeom prst="rect">
                <a:avLst/>
              </a:prstGeom>
              <a:blipFill>
                <a:blip r:embed="rId4"/>
                <a:stretch>
                  <a:fillRect b="-1666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C8F046F-C4B2-FD88-B301-413115F92303}"/>
              </a:ext>
            </a:extLst>
          </p:cNvPr>
          <p:cNvSpPr/>
          <p:nvPr/>
        </p:nvSpPr>
        <p:spPr>
          <a:xfrm>
            <a:off x="495966" y="1385609"/>
            <a:ext cx="2117925" cy="400110"/>
          </a:xfrm>
          <a:prstGeom prst="rect">
            <a:avLst/>
          </a:prstGeom>
          <a:noFill/>
        </p:spPr>
        <p:txBody>
          <a:bodyPr wrap="square">
            <a:spAutoFit/>
          </a:bodyPr>
          <a:lstStyle/>
          <a:p>
            <a:r>
              <a:rPr lang="en-US" sz="2000" b="1" dirty="0">
                <a:latin typeface="Helvetica"/>
              </a:rPr>
              <a:t>Mineral model:</a:t>
            </a:r>
          </a:p>
        </p:txBody>
      </p:sp>
      <p:sp>
        <p:nvSpPr>
          <p:cNvPr id="9" name="Rectangle 8">
            <a:extLst>
              <a:ext uri="{FF2B5EF4-FFF2-40B4-BE49-F238E27FC236}">
                <a16:creationId xmlns:a16="http://schemas.microsoft.com/office/drawing/2014/main" id="{AC661E79-F223-C013-93F1-B878CDDC0EEB}"/>
              </a:ext>
            </a:extLst>
          </p:cNvPr>
          <p:cNvSpPr/>
          <p:nvPr/>
        </p:nvSpPr>
        <p:spPr>
          <a:xfrm>
            <a:off x="495965" y="2887899"/>
            <a:ext cx="2644399" cy="400110"/>
          </a:xfrm>
          <a:prstGeom prst="rect">
            <a:avLst/>
          </a:prstGeom>
          <a:noFill/>
        </p:spPr>
        <p:txBody>
          <a:bodyPr wrap="square">
            <a:spAutoFit/>
          </a:bodyPr>
          <a:lstStyle/>
          <a:p>
            <a:r>
              <a:rPr lang="en-US" sz="2000" b="1" dirty="0">
                <a:latin typeface="Helvetica"/>
              </a:rPr>
              <a:t>Temperature model: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F8ADE0-FFE6-4129-A13C-6A045F019A86}"/>
                  </a:ext>
                </a:extLst>
              </p:cNvPr>
              <p:cNvSpPr txBox="1"/>
              <p:nvPr/>
            </p:nvSpPr>
            <p:spPr>
              <a:xfrm>
                <a:off x="1554928" y="3533104"/>
                <a:ext cx="5334000" cy="42434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𝑖𝑗</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0</m:t>
                              </m:r>
                            </m:e>
                            <m:sub>
                              <m:r>
                                <a:rPr lang="en-US" i="1">
                                  <a:latin typeface="Cambria Math" panose="02040503050406030204" pitchFamily="18" charset="0"/>
                                </a:rPr>
                                <m:t>𝑗</m:t>
                              </m:r>
                            </m:sub>
                          </m:sSub>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𝑇</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m:oMathPara>
                </a14:m>
                <a:endParaRPr lang="en-US" dirty="0"/>
              </a:p>
            </p:txBody>
          </p:sp>
        </mc:Choice>
        <mc:Fallback xmlns="">
          <p:sp>
            <p:nvSpPr>
              <p:cNvPr id="12" name="TextBox 11">
                <a:extLst>
                  <a:ext uri="{FF2B5EF4-FFF2-40B4-BE49-F238E27FC236}">
                    <a16:creationId xmlns:a16="http://schemas.microsoft.com/office/drawing/2014/main" id="{C0F8ADE0-FFE6-4129-A13C-6A045F019A86}"/>
                  </a:ext>
                </a:extLst>
              </p:cNvPr>
              <p:cNvSpPr txBox="1">
                <a:spLocks noRot="1" noChangeAspect="1" noMove="1" noResize="1" noEditPoints="1" noAdjustHandles="1" noChangeArrowheads="1" noChangeShapeType="1" noTextEdit="1"/>
              </p:cNvSpPr>
              <p:nvPr/>
            </p:nvSpPr>
            <p:spPr>
              <a:xfrm>
                <a:off x="1554928" y="3533104"/>
                <a:ext cx="5334000" cy="424347"/>
              </a:xfrm>
              <a:prstGeom prst="rect">
                <a:avLst/>
              </a:prstGeom>
              <a:blipFill>
                <a:blip r:embed="rId5"/>
                <a:stretch>
                  <a:fillRect b="-5882"/>
                </a:stretch>
              </a:blipFill>
            </p:spPr>
            <p:txBody>
              <a:bodyPr/>
              <a:lstStyle/>
              <a:p>
                <a:r>
                  <a:rPr lang="en-US">
                    <a:noFill/>
                  </a:rPr>
                  <a:t> </a:t>
                </a:r>
              </a:p>
            </p:txBody>
          </p:sp>
        </mc:Fallback>
      </mc:AlternateContent>
    </p:spTree>
    <p:extLst>
      <p:ext uri="{BB962C8B-B14F-4D97-AF65-F5344CB8AC3E}">
        <p14:creationId xmlns:p14="http://schemas.microsoft.com/office/powerpoint/2010/main" val="34269348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BAYESIAN LINEAR MODELS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136</a:t>
            </a:fld>
            <a:endParaRPr lang="de-D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A8228E-0C41-DD56-05A4-4724752D45F9}"/>
                  </a:ext>
                </a:extLst>
              </p:cNvPr>
              <p:cNvSpPr txBox="1"/>
              <p:nvPr/>
            </p:nvSpPr>
            <p:spPr>
              <a:xfrm>
                <a:off x="1302327" y="2061592"/>
                <a:ext cx="6317673"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ln</m:t>
                          </m:r>
                          <m:r>
                            <a:rPr lang="en-US">
                              <a:latin typeface="Cambria Math" panose="02040503050406030204" pitchFamily="18" charset="0"/>
                            </a:rPr>
                            <m:t> </m:t>
                          </m:r>
                        </m:fName>
                        <m:e>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m:t>
                                  </m:r>
                                </m:sub>
                              </m:sSub>
                            </m:e>
                          </m:d>
                        </m:e>
                      </m:func>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0</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𝑜𝑥</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𝑂𝑋</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𝑜𝑥</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𝑂𝑋</m:t>
                          </m:r>
                        </m:e>
                        <m:sub>
                          <m:r>
                            <a:rPr lang="en-US" i="1">
                              <a:latin typeface="Cambria Math" panose="02040503050406030204" pitchFamily="18" charset="0"/>
                            </a:rPr>
                            <m:t>𝑖</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m:oMathPara>
                </a14:m>
                <a:endParaRPr lang="en-US" dirty="0"/>
              </a:p>
            </p:txBody>
          </p:sp>
        </mc:Choice>
        <mc:Fallback xmlns="">
          <p:sp>
            <p:nvSpPr>
              <p:cNvPr id="5" name="TextBox 4">
                <a:extLst>
                  <a:ext uri="{FF2B5EF4-FFF2-40B4-BE49-F238E27FC236}">
                    <a16:creationId xmlns:a16="http://schemas.microsoft.com/office/drawing/2014/main" id="{C5A8228E-0C41-DD56-05A4-4724752D45F9}"/>
                  </a:ext>
                </a:extLst>
              </p:cNvPr>
              <p:cNvSpPr txBox="1">
                <a:spLocks noRot="1" noChangeAspect="1" noMove="1" noResize="1" noEditPoints="1" noAdjustHandles="1" noChangeArrowheads="1" noChangeShapeType="1" noTextEdit="1"/>
              </p:cNvSpPr>
              <p:nvPr/>
            </p:nvSpPr>
            <p:spPr>
              <a:xfrm>
                <a:off x="1302327" y="2061592"/>
                <a:ext cx="6317673" cy="369332"/>
              </a:xfrm>
              <a:prstGeom prst="rect">
                <a:avLst/>
              </a:prstGeom>
              <a:blipFill>
                <a:blip r:embed="rId4"/>
                <a:stretch>
                  <a:fillRect b="-1666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C8F046F-C4B2-FD88-B301-413115F92303}"/>
              </a:ext>
            </a:extLst>
          </p:cNvPr>
          <p:cNvSpPr/>
          <p:nvPr/>
        </p:nvSpPr>
        <p:spPr>
          <a:xfrm>
            <a:off x="495966" y="1385609"/>
            <a:ext cx="2117925" cy="400110"/>
          </a:xfrm>
          <a:prstGeom prst="rect">
            <a:avLst/>
          </a:prstGeom>
          <a:noFill/>
        </p:spPr>
        <p:txBody>
          <a:bodyPr wrap="square">
            <a:spAutoFit/>
          </a:bodyPr>
          <a:lstStyle/>
          <a:p>
            <a:r>
              <a:rPr lang="en-US" sz="2000" b="1" dirty="0">
                <a:latin typeface="Helvetica"/>
              </a:rPr>
              <a:t>Mineral model:</a:t>
            </a:r>
          </a:p>
        </p:txBody>
      </p:sp>
      <p:sp>
        <p:nvSpPr>
          <p:cNvPr id="2" name="Rectangle 1">
            <a:extLst>
              <a:ext uri="{FF2B5EF4-FFF2-40B4-BE49-F238E27FC236}">
                <a16:creationId xmlns:a16="http://schemas.microsoft.com/office/drawing/2014/main" id="{FEF5F22F-956E-DC91-D191-B2DB9B4D62C0}"/>
              </a:ext>
            </a:extLst>
          </p:cNvPr>
          <p:cNvSpPr/>
          <p:nvPr/>
        </p:nvSpPr>
        <p:spPr>
          <a:xfrm>
            <a:off x="5449454" y="1904513"/>
            <a:ext cx="1911927"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82072E4-409E-3B5F-090A-EC5990EA52AF}"/>
              </a:ext>
            </a:extLst>
          </p:cNvPr>
          <p:cNvSpPr/>
          <p:nvPr/>
        </p:nvSpPr>
        <p:spPr>
          <a:xfrm>
            <a:off x="3140364" y="1904513"/>
            <a:ext cx="1089891"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D5F84E-6964-8E16-49C4-FBB1D8D98744}"/>
              </a:ext>
            </a:extLst>
          </p:cNvPr>
          <p:cNvSpPr/>
          <p:nvPr/>
        </p:nvSpPr>
        <p:spPr>
          <a:xfrm>
            <a:off x="4461163" y="1910167"/>
            <a:ext cx="812800"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5A2CB3-5B67-DED6-52A0-BBBC897CF2B4}"/>
              </a:ext>
            </a:extLst>
          </p:cNvPr>
          <p:cNvSpPr/>
          <p:nvPr/>
        </p:nvSpPr>
        <p:spPr>
          <a:xfrm>
            <a:off x="2626346" y="2612682"/>
            <a:ext cx="2117925" cy="369332"/>
          </a:xfrm>
          <a:prstGeom prst="rect">
            <a:avLst/>
          </a:prstGeom>
          <a:noFill/>
        </p:spPr>
        <p:txBody>
          <a:bodyPr wrap="square">
            <a:spAutoFit/>
          </a:bodyPr>
          <a:lstStyle/>
          <a:p>
            <a:pPr algn="ctr"/>
            <a:r>
              <a:rPr lang="en-US" dirty="0" err="1">
                <a:latin typeface="Helvetica"/>
              </a:rPr>
              <a:t>Al</a:t>
            </a:r>
            <a:r>
              <a:rPr lang="en-US" baseline="-25000" dirty="0" err="1">
                <a:latin typeface="Helvetica"/>
              </a:rPr>
              <a:t>ox</a:t>
            </a:r>
            <a:r>
              <a:rPr lang="en-US" dirty="0">
                <a:latin typeface="Helvetica"/>
              </a:rPr>
              <a:t> + ½ </a:t>
            </a:r>
            <a:r>
              <a:rPr lang="en-US" dirty="0" err="1">
                <a:latin typeface="Helvetica"/>
              </a:rPr>
              <a:t>Fe</a:t>
            </a:r>
            <a:r>
              <a:rPr lang="en-US" baseline="-25000" dirty="0" err="1">
                <a:latin typeface="Helvetica"/>
              </a:rPr>
              <a:t>ox</a:t>
            </a:r>
            <a:endParaRPr lang="en-US" baseline="-25000" dirty="0">
              <a:latin typeface="Helvetica"/>
            </a:endParaRPr>
          </a:p>
        </p:txBody>
      </p:sp>
      <p:sp>
        <p:nvSpPr>
          <p:cNvPr id="11" name="Rectangle 10">
            <a:extLst>
              <a:ext uri="{FF2B5EF4-FFF2-40B4-BE49-F238E27FC236}">
                <a16:creationId xmlns:a16="http://schemas.microsoft.com/office/drawing/2014/main" id="{4710BDA4-5D61-7282-AC8C-4E6753E42B37}"/>
              </a:ext>
            </a:extLst>
          </p:cNvPr>
          <p:cNvSpPr/>
          <p:nvPr/>
        </p:nvSpPr>
        <p:spPr>
          <a:xfrm>
            <a:off x="4393499" y="2617831"/>
            <a:ext cx="948127" cy="369332"/>
          </a:xfrm>
          <a:prstGeom prst="rect">
            <a:avLst/>
          </a:prstGeom>
          <a:noFill/>
        </p:spPr>
        <p:txBody>
          <a:bodyPr wrap="square">
            <a:spAutoFit/>
          </a:bodyPr>
          <a:lstStyle/>
          <a:p>
            <a:pPr algn="ctr"/>
            <a:r>
              <a:rPr lang="en-US" dirty="0">
                <a:latin typeface="Helvetica"/>
              </a:rPr>
              <a:t>depth</a:t>
            </a:r>
            <a:endParaRPr lang="en-US" baseline="-25000" dirty="0">
              <a:latin typeface="Helvetica"/>
            </a:endParaRPr>
          </a:p>
        </p:txBody>
      </p:sp>
      <p:sp>
        <p:nvSpPr>
          <p:cNvPr id="14" name="Rectangle 13">
            <a:extLst>
              <a:ext uri="{FF2B5EF4-FFF2-40B4-BE49-F238E27FC236}">
                <a16:creationId xmlns:a16="http://schemas.microsoft.com/office/drawing/2014/main" id="{0A749021-B764-F4DB-07A1-1CD08CAE028D}"/>
              </a:ext>
            </a:extLst>
          </p:cNvPr>
          <p:cNvSpPr/>
          <p:nvPr/>
        </p:nvSpPr>
        <p:spPr>
          <a:xfrm>
            <a:off x="5683159" y="2617831"/>
            <a:ext cx="1425620" cy="369332"/>
          </a:xfrm>
          <a:prstGeom prst="rect">
            <a:avLst/>
          </a:prstGeom>
          <a:noFill/>
        </p:spPr>
        <p:txBody>
          <a:bodyPr wrap="square">
            <a:spAutoFit/>
          </a:bodyPr>
          <a:lstStyle/>
          <a:p>
            <a:pPr algn="ctr"/>
            <a:r>
              <a:rPr lang="en-US" dirty="0">
                <a:latin typeface="Helvetica"/>
              </a:rPr>
              <a:t>interaction</a:t>
            </a:r>
            <a:endParaRPr lang="en-US" baseline="-25000" dirty="0">
              <a:latin typeface="Helvetica"/>
            </a:endParaRPr>
          </a:p>
        </p:txBody>
      </p:sp>
    </p:spTree>
    <p:extLst>
      <p:ext uri="{BB962C8B-B14F-4D97-AF65-F5344CB8AC3E}">
        <p14:creationId xmlns:p14="http://schemas.microsoft.com/office/powerpoint/2010/main" val="26550531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BAYESIAN LINEAR MODELS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137</a:t>
            </a:fld>
            <a:endParaRPr lang="de-DE" dirty="0"/>
          </a:p>
        </p:txBody>
      </p:sp>
      <p:sp>
        <p:nvSpPr>
          <p:cNvPr id="9" name="Rectangle 8">
            <a:extLst>
              <a:ext uri="{FF2B5EF4-FFF2-40B4-BE49-F238E27FC236}">
                <a16:creationId xmlns:a16="http://schemas.microsoft.com/office/drawing/2014/main" id="{AC661E79-F223-C013-93F1-B878CDDC0EEB}"/>
              </a:ext>
            </a:extLst>
          </p:cNvPr>
          <p:cNvSpPr/>
          <p:nvPr/>
        </p:nvSpPr>
        <p:spPr>
          <a:xfrm>
            <a:off x="495965" y="2887899"/>
            <a:ext cx="4288471" cy="400110"/>
          </a:xfrm>
          <a:prstGeom prst="rect">
            <a:avLst/>
          </a:prstGeom>
          <a:noFill/>
        </p:spPr>
        <p:txBody>
          <a:bodyPr wrap="square">
            <a:spAutoFit/>
          </a:bodyPr>
          <a:lstStyle/>
          <a:p>
            <a:r>
              <a:rPr lang="en-US" sz="2000" b="1" dirty="0">
                <a:latin typeface="Helvetica"/>
              </a:rPr>
              <a:t>Temperature model (hierarchical):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F8ADE0-FFE6-4129-A13C-6A045F019A86}"/>
                  </a:ext>
                </a:extLst>
              </p:cNvPr>
              <p:cNvSpPr txBox="1"/>
              <p:nvPr/>
            </p:nvSpPr>
            <p:spPr>
              <a:xfrm>
                <a:off x="1554928" y="3533104"/>
                <a:ext cx="5334000" cy="42434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𝑖𝑗</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0</m:t>
                              </m:r>
                            </m:e>
                            <m:sub>
                              <m:r>
                                <a:rPr lang="en-US" i="1">
                                  <a:latin typeface="Cambria Math" panose="02040503050406030204" pitchFamily="18" charset="0"/>
                                </a:rPr>
                                <m:t>𝑗</m:t>
                              </m:r>
                            </m:sub>
                          </m:sSub>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𝑇</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m:oMathPara>
                </a14:m>
                <a:endParaRPr lang="en-US" dirty="0"/>
              </a:p>
            </p:txBody>
          </p:sp>
        </mc:Choice>
        <mc:Fallback xmlns="">
          <p:sp>
            <p:nvSpPr>
              <p:cNvPr id="12" name="TextBox 11">
                <a:extLst>
                  <a:ext uri="{FF2B5EF4-FFF2-40B4-BE49-F238E27FC236}">
                    <a16:creationId xmlns:a16="http://schemas.microsoft.com/office/drawing/2014/main" id="{C0F8ADE0-FFE6-4129-A13C-6A045F019A86}"/>
                  </a:ext>
                </a:extLst>
              </p:cNvPr>
              <p:cNvSpPr txBox="1">
                <a:spLocks noRot="1" noChangeAspect="1" noMove="1" noResize="1" noEditPoints="1" noAdjustHandles="1" noChangeArrowheads="1" noChangeShapeType="1" noTextEdit="1"/>
              </p:cNvSpPr>
              <p:nvPr/>
            </p:nvSpPr>
            <p:spPr>
              <a:xfrm>
                <a:off x="1554928" y="3533104"/>
                <a:ext cx="5334000" cy="424347"/>
              </a:xfrm>
              <a:prstGeom prst="rect">
                <a:avLst/>
              </a:prstGeom>
              <a:blipFill>
                <a:blip r:embed="rId4"/>
                <a:stretch>
                  <a:fillRect b="-588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593946D-7AD4-0F31-A493-4411CC08733D}"/>
              </a:ext>
            </a:extLst>
          </p:cNvPr>
          <p:cNvSpPr/>
          <p:nvPr/>
        </p:nvSpPr>
        <p:spPr>
          <a:xfrm>
            <a:off x="5115549" y="3392867"/>
            <a:ext cx="1636233"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63E511-BFF8-B88F-2014-30464BA59C32}"/>
              </a:ext>
            </a:extLst>
          </p:cNvPr>
          <p:cNvSpPr/>
          <p:nvPr/>
        </p:nvSpPr>
        <p:spPr>
          <a:xfrm>
            <a:off x="3020292" y="3392867"/>
            <a:ext cx="858981"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73AEAB-3F6E-E3AF-A613-83FECA364B55}"/>
              </a:ext>
            </a:extLst>
          </p:cNvPr>
          <p:cNvSpPr/>
          <p:nvPr/>
        </p:nvSpPr>
        <p:spPr>
          <a:xfrm>
            <a:off x="4109483" y="3392867"/>
            <a:ext cx="812800"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DFECA4-44EC-75E9-959D-D37439683F92}"/>
              </a:ext>
            </a:extLst>
          </p:cNvPr>
          <p:cNvSpPr/>
          <p:nvPr/>
        </p:nvSpPr>
        <p:spPr>
          <a:xfrm>
            <a:off x="4109483" y="4136786"/>
            <a:ext cx="948127" cy="369332"/>
          </a:xfrm>
          <a:prstGeom prst="rect">
            <a:avLst/>
          </a:prstGeom>
          <a:noFill/>
        </p:spPr>
        <p:txBody>
          <a:bodyPr wrap="square">
            <a:spAutoFit/>
          </a:bodyPr>
          <a:lstStyle/>
          <a:p>
            <a:pPr algn="ctr"/>
            <a:r>
              <a:rPr lang="en-US" dirty="0">
                <a:latin typeface="Helvetica"/>
              </a:rPr>
              <a:t>depth</a:t>
            </a:r>
            <a:endParaRPr lang="en-US" baseline="-25000" dirty="0">
              <a:latin typeface="Helvetica"/>
            </a:endParaRPr>
          </a:p>
        </p:txBody>
      </p:sp>
      <p:sp>
        <p:nvSpPr>
          <p:cNvPr id="11" name="Rectangle 10">
            <a:extLst>
              <a:ext uri="{FF2B5EF4-FFF2-40B4-BE49-F238E27FC236}">
                <a16:creationId xmlns:a16="http://schemas.microsoft.com/office/drawing/2014/main" id="{8C2EB358-46B4-7567-FCA1-7850544C81B5}"/>
              </a:ext>
            </a:extLst>
          </p:cNvPr>
          <p:cNvSpPr/>
          <p:nvPr/>
        </p:nvSpPr>
        <p:spPr>
          <a:xfrm>
            <a:off x="5155288" y="4132660"/>
            <a:ext cx="1425620" cy="369332"/>
          </a:xfrm>
          <a:prstGeom prst="rect">
            <a:avLst/>
          </a:prstGeom>
          <a:noFill/>
        </p:spPr>
        <p:txBody>
          <a:bodyPr wrap="square">
            <a:spAutoFit/>
          </a:bodyPr>
          <a:lstStyle/>
          <a:p>
            <a:pPr algn="ctr"/>
            <a:r>
              <a:rPr lang="en-US" dirty="0">
                <a:latin typeface="Helvetica"/>
              </a:rPr>
              <a:t>interaction</a:t>
            </a:r>
            <a:endParaRPr lang="en-US" baseline="-25000" dirty="0">
              <a:latin typeface="Helvetica"/>
            </a:endParaRPr>
          </a:p>
        </p:txBody>
      </p:sp>
      <p:sp>
        <p:nvSpPr>
          <p:cNvPr id="14" name="Rectangle 13">
            <a:extLst>
              <a:ext uri="{FF2B5EF4-FFF2-40B4-BE49-F238E27FC236}">
                <a16:creationId xmlns:a16="http://schemas.microsoft.com/office/drawing/2014/main" id="{398B7FC4-DA25-7871-7B05-23E517E5C8AB}"/>
              </a:ext>
            </a:extLst>
          </p:cNvPr>
          <p:cNvSpPr/>
          <p:nvPr/>
        </p:nvSpPr>
        <p:spPr>
          <a:xfrm>
            <a:off x="2729345" y="4136786"/>
            <a:ext cx="1440873" cy="369332"/>
          </a:xfrm>
          <a:prstGeom prst="rect">
            <a:avLst/>
          </a:prstGeom>
          <a:noFill/>
        </p:spPr>
        <p:txBody>
          <a:bodyPr wrap="square">
            <a:spAutoFit/>
          </a:bodyPr>
          <a:lstStyle/>
          <a:p>
            <a:pPr algn="ctr"/>
            <a:r>
              <a:rPr lang="en-US" dirty="0">
                <a:latin typeface="Helvetica"/>
              </a:rPr>
              <a:t>temperature</a:t>
            </a:r>
            <a:endParaRPr lang="en-US" baseline="-25000" dirty="0">
              <a:latin typeface="Helvetica"/>
            </a:endParaRPr>
          </a:p>
        </p:txBody>
      </p:sp>
      <p:sp>
        <p:nvSpPr>
          <p:cNvPr id="15" name="Rectangle 14">
            <a:extLst>
              <a:ext uri="{FF2B5EF4-FFF2-40B4-BE49-F238E27FC236}">
                <a16:creationId xmlns:a16="http://schemas.microsoft.com/office/drawing/2014/main" id="{BFC9D631-77C6-CE89-B182-797C6AB2CB11}"/>
              </a:ext>
            </a:extLst>
          </p:cNvPr>
          <p:cNvSpPr/>
          <p:nvPr/>
        </p:nvSpPr>
        <p:spPr>
          <a:xfrm>
            <a:off x="234949" y="4132660"/>
            <a:ext cx="2369706" cy="369332"/>
          </a:xfrm>
          <a:prstGeom prst="rect">
            <a:avLst/>
          </a:prstGeom>
          <a:noFill/>
        </p:spPr>
        <p:txBody>
          <a:bodyPr wrap="square">
            <a:spAutoFit/>
          </a:bodyPr>
          <a:lstStyle/>
          <a:p>
            <a:pPr algn="ctr"/>
            <a:r>
              <a:rPr lang="en-US" i="1" dirty="0">
                <a:latin typeface="Helvetica"/>
              </a:rPr>
              <a:t>j</a:t>
            </a:r>
            <a:r>
              <a:rPr lang="en-US" i="1" baseline="-25000" dirty="0">
                <a:latin typeface="Helvetica"/>
              </a:rPr>
              <a:t>1</a:t>
            </a:r>
            <a:r>
              <a:rPr lang="en-US" dirty="0">
                <a:latin typeface="Helvetica"/>
              </a:rPr>
              <a:t> = parent material</a:t>
            </a:r>
            <a:r>
              <a:rPr lang="en-US" baseline="-25000" dirty="0">
                <a:latin typeface="Helvetica"/>
              </a:rPr>
              <a:t>1</a:t>
            </a:r>
          </a:p>
        </p:txBody>
      </p:sp>
      <p:sp>
        <p:nvSpPr>
          <p:cNvPr id="16" name="Rectangle 15">
            <a:extLst>
              <a:ext uri="{FF2B5EF4-FFF2-40B4-BE49-F238E27FC236}">
                <a16:creationId xmlns:a16="http://schemas.microsoft.com/office/drawing/2014/main" id="{B48E6C89-D1F7-A638-5DCA-19C9C32B7548}"/>
              </a:ext>
            </a:extLst>
          </p:cNvPr>
          <p:cNvSpPr/>
          <p:nvPr/>
        </p:nvSpPr>
        <p:spPr>
          <a:xfrm>
            <a:off x="1725944" y="3392867"/>
            <a:ext cx="435366" cy="683490"/>
          </a:xfrm>
          <a:prstGeom prst="rect">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5957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SIERRA SITES MINERALOGY</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138</a:t>
            </a:fld>
            <a:endParaRPr lang="de-DE" dirty="0"/>
          </a:p>
        </p:txBody>
      </p:sp>
      <p:pic>
        <p:nvPicPr>
          <p:cNvPr id="2" name="Picture 1">
            <a:extLst>
              <a:ext uri="{FF2B5EF4-FFF2-40B4-BE49-F238E27FC236}">
                <a16:creationId xmlns:a16="http://schemas.microsoft.com/office/drawing/2014/main" id="{28BAB3CE-5755-D4A2-74B0-3575AEFE7B25}"/>
              </a:ext>
            </a:extLst>
          </p:cNvPr>
          <p:cNvPicPr>
            <a:picLocks noChangeAspect="1"/>
          </p:cNvPicPr>
          <p:nvPr/>
        </p:nvPicPr>
        <p:blipFill>
          <a:blip r:embed="rId4"/>
          <a:stretch>
            <a:fillRect/>
          </a:stretch>
        </p:blipFill>
        <p:spPr>
          <a:xfrm>
            <a:off x="685800" y="1370641"/>
            <a:ext cx="7772400" cy="2973717"/>
          </a:xfrm>
          <a:prstGeom prst="rect">
            <a:avLst/>
          </a:prstGeom>
        </p:spPr>
      </p:pic>
      <p:sp>
        <p:nvSpPr>
          <p:cNvPr id="5" name="Rectangle 4">
            <a:extLst>
              <a:ext uri="{FF2B5EF4-FFF2-40B4-BE49-F238E27FC236}">
                <a16:creationId xmlns:a16="http://schemas.microsoft.com/office/drawing/2014/main" id="{E5BA808A-A5D5-B71F-B6CB-251EF081E25B}"/>
              </a:ext>
            </a:extLst>
          </p:cNvPr>
          <p:cNvSpPr/>
          <p:nvPr/>
        </p:nvSpPr>
        <p:spPr>
          <a:xfrm>
            <a:off x="234949" y="5335639"/>
            <a:ext cx="1935145" cy="230832"/>
          </a:xfrm>
          <a:prstGeom prst="rect">
            <a:avLst/>
          </a:prstGeom>
        </p:spPr>
        <p:txBody>
          <a:bodyPr wrap="none">
            <a:spAutoFit/>
          </a:bodyPr>
          <a:lstStyle/>
          <a:p>
            <a:r>
              <a:rPr lang="en-US" sz="900" i="1" dirty="0">
                <a:latin typeface="Helvetica"/>
                <a:cs typeface="Helvetica"/>
              </a:rPr>
              <a:t>Data from Rasmussen et al., 2018</a:t>
            </a:r>
            <a:endParaRPr lang="en-US" sz="900" i="1" dirty="0"/>
          </a:p>
        </p:txBody>
      </p:sp>
    </p:spTree>
    <p:extLst>
      <p:ext uri="{BB962C8B-B14F-4D97-AF65-F5344CB8AC3E}">
        <p14:creationId xmlns:p14="http://schemas.microsoft.com/office/powerpoint/2010/main" val="4763395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0201D2-C01F-AFB4-D750-3C9B1C273A58}"/>
              </a:ext>
            </a:extLst>
          </p:cNvPr>
          <p:cNvSpPr/>
          <p:nvPr/>
        </p:nvSpPr>
        <p:spPr>
          <a:xfrm>
            <a:off x="3523057" y="1212020"/>
            <a:ext cx="4650245" cy="4123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139</a:t>
            </a:fld>
            <a:endParaRPr lang="de-DE" dirty="0"/>
          </a:p>
        </p:txBody>
      </p:sp>
      <p:sp>
        <p:nvSpPr>
          <p:cNvPr id="6" name="Rectangle 5"/>
          <p:cNvSpPr/>
          <p:nvPr/>
        </p:nvSpPr>
        <p:spPr>
          <a:xfrm>
            <a:off x="3627496" y="1405232"/>
            <a:ext cx="2925704" cy="2356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424452" y="1599922"/>
            <a:ext cx="3120515" cy="2866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0771FB5-F8FB-845A-E80F-413A69BDB88C}"/>
              </a:ext>
            </a:extLst>
          </p:cNvPr>
          <p:cNvGrpSpPr/>
          <p:nvPr/>
        </p:nvGrpSpPr>
        <p:grpSpPr>
          <a:xfrm>
            <a:off x="4019635" y="1216011"/>
            <a:ext cx="3930148" cy="3688698"/>
            <a:chOff x="5090348" y="1261731"/>
            <a:chExt cx="3930148" cy="3688698"/>
          </a:xfrm>
        </p:grpSpPr>
        <p:pic>
          <p:nvPicPr>
            <p:cNvPr id="2" name="Picture 1"/>
            <p:cNvPicPr>
              <a:picLocks noChangeAspect="1"/>
            </p:cNvPicPr>
            <p:nvPr/>
          </p:nvPicPr>
          <p:blipFill rotWithShape="1">
            <a:blip r:embed="rId3"/>
            <a:srcRect l="69981" t="66112" r="-1371" b="-42"/>
            <a:stretch/>
          </p:blipFill>
          <p:spPr>
            <a:xfrm>
              <a:off x="5690275" y="3197747"/>
              <a:ext cx="1939355" cy="1528909"/>
            </a:xfrm>
            <a:prstGeom prst="rect">
              <a:avLst/>
            </a:prstGeom>
          </p:spPr>
        </p:pic>
        <p:grpSp>
          <p:nvGrpSpPr>
            <p:cNvPr id="7" name="Group 6"/>
            <p:cNvGrpSpPr/>
            <p:nvPr/>
          </p:nvGrpSpPr>
          <p:grpSpPr>
            <a:xfrm>
              <a:off x="7639038" y="2395507"/>
              <a:ext cx="1381458" cy="1090112"/>
              <a:chOff x="7216910" y="1704531"/>
              <a:chExt cx="1381458" cy="1090112"/>
            </a:xfrm>
          </p:grpSpPr>
          <p:sp>
            <p:nvSpPr>
              <p:cNvPr id="5" name="TextBox 4"/>
              <p:cNvSpPr txBox="1"/>
              <p:nvPr/>
            </p:nvSpPr>
            <p:spPr>
              <a:xfrm>
                <a:off x="7386696" y="2092677"/>
                <a:ext cx="1211672" cy="338554"/>
              </a:xfrm>
              <a:prstGeom prst="rect">
                <a:avLst/>
              </a:prstGeom>
              <a:solidFill>
                <a:schemeClr val="bg1"/>
              </a:solidFill>
            </p:spPr>
            <p:txBody>
              <a:bodyPr wrap="square" rtlCol="0">
                <a:spAutoFit/>
              </a:bodyPr>
              <a:lstStyle/>
              <a:p>
                <a:r>
                  <a:rPr lang="en-US" sz="1600" b="1" dirty="0">
                    <a:latin typeface="Helvetica"/>
                    <a:cs typeface="Helvetica"/>
                  </a:rPr>
                  <a:t>free light</a:t>
                </a:r>
              </a:p>
            </p:txBody>
          </p:sp>
          <p:sp>
            <p:nvSpPr>
              <p:cNvPr id="15" name="TextBox 14"/>
              <p:cNvSpPr txBox="1"/>
              <p:nvPr/>
            </p:nvSpPr>
            <p:spPr>
              <a:xfrm>
                <a:off x="7226317" y="1704531"/>
                <a:ext cx="1181196" cy="369332"/>
              </a:xfrm>
              <a:prstGeom prst="rect">
                <a:avLst/>
              </a:prstGeom>
              <a:solidFill>
                <a:schemeClr val="bg1"/>
              </a:solidFill>
            </p:spPr>
            <p:txBody>
              <a:bodyPr wrap="square" rtlCol="0">
                <a:spAutoFit/>
              </a:bodyPr>
              <a:lstStyle/>
              <a:p>
                <a:r>
                  <a:rPr lang="en-US" b="1" dirty="0">
                    <a:latin typeface="Helvetica"/>
                    <a:cs typeface="Helvetica"/>
                  </a:rPr>
                  <a:t>Fraction        </a:t>
                </a:r>
              </a:p>
            </p:txBody>
          </p:sp>
          <p:sp>
            <p:nvSpPr>
              <p:cNvPr id="17" name="TextBox 16"/>
              <p:cNvSpPr txBox="1"/>
              <p:nvPr/>
            </p:nvSpPr>
            <p:spPr>
              <a:xfrm>
                <a:off x="7412428" y="2456089"/>
                <a:ext cx="946383" cy="338554"/>
              </a:xfrm>
              <a:prstGeom prst="rect">
                <a:avLst/>
              </a:prstGeom>
              <a:solidFill>
                <a:schemeClr val="bg1"/>
              </a:solidFill>
            </p:spPr>
            <p:txBody>
              <a:bodyPr wrap="square" rtlCol="0">
                <a:spAutoFit/>
              </a:bodyPr>
              <a:lstStyle/>
              <a:p>
                <a:r>
                  <a:rPr lang="en-US" sz="1600" b="1" dirty="0">
                    <a:latin typeface="Helvetica"/>
                    <a:cs typeface="Helvetica"/>
                  </a:rPr>
                  <a:t>heavy</a:t>
                </a:r>
              </a:p>
            </p:txBody>
          </p:sp>
          <p:sp>
            <p:nvSpPr>
              <p:cNvPr id="14" name="Rectangle 13"/>
              <p:cNvSpPr/>
              <p:nvPr/>
            </p:nvSpPr>
            <p:spPr>
              <a:xfrm>
                <a:off x="7216910" y="2184284"/>
                <a:ext cx="164592" cy="164592"/>
              </a:xfrm>
              <a:prstGeom prst="rect">
                <a:avLst/>
              </a:prstGeom>
              <a:noFill/>
              <a:ln w="38100">
                <a:solidFill>
                  <a:srgbClr val="A4CB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3" name="Rectangle 2"/>
              <p:cNvSpPr/>
              <p:nvPr/>
            </p:nvSpPr>
            <p:spPr>
              <a:xfrm>
                <a:off x="7219615" y="2548682"/>
                <a:ext cx="164592" cy="164592"/>
              </a:xfrm>
              <a:prstGeom prst="rect">
                <a:avLst/>
              </a:prstGeom>
              <a:noFill/>
              <a:ln w="38100">
                <a:solidFill>
                  <a:srgbClr val="A3DD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pic>
          <p:nvPicPr>
            <p:cNvPr id="20" name="Picture 19"/>
            <p:cNvPicPr>
              <a:picLocks noChangeAspect="1"/>
            </p:cNvPicPr>
            <p:nvPr/>
          </p:nvPicPr>
          <p:blipFill rotWithShape="1">
            <a:blip r:embed="rId3"/>
            <a:srcRect l="70703" t="2202" r="1231" b="63868"/>
            <a:stretch/>
          </p:blipFill>
          <p:spPr>
            <a:xfrm>
              <a:off x="5743711" y="1717734"/>
              <a:ext cx="1734132" cy="1528909"/>
            </a:xfrm>
            <a:prstGeom prst="rect">
              <a:avLst/>
            </a:prstGeom>
          </p:spPr>
        </p:pic>
        <p:sp>
          <p:nvSpPr>
            <p:cNvPr id="23" name="TextBox 22"/>
            <p:cNvSpPr txBox="1"/>
            <p:nvPr/>
          </p:nvSpPr>
          <p:spPr>
            <a:xfrm>
              <a:off x="5961211" y="4550319"/>
              <a:ext cx="1564942" cy="400110"/>
            </a:xfrm>
            <a:prstGeom prst="rect">
              <a:avLst/>
            </a:prstGeom>
            <a:solidFill>
              <a:schemeClr val="bg1"/>
            </a:solidFill>
          </p:spPr>
          <p:txBody>
            <a:bodyPr wrap="square" rtlCol="0">
              <a:spAutoFit/>
            </a:bodyPr>
            <a:lstStyle/>
            <a:p>
              <a:r>
                <a:rPr lang="en-US" sz="2000" b="1" dirty="0">
                  <a:latin typeface="Helvetica"/>
                  <a:cs typeface="Helvetica"/>
                </a:rPr>
                <a:t>% of bulk C</a:t>
              </a:r>
            </a:p>
          </p:txBody>
        </p:sp>
        <p:sp>
          <p:nvSpPr>
            <p:cNvPr id="25" name="TextBox 24"/>
            <p:cNvSpPr txBox="1"/>
            <p:nvPr/>
          </p:nvSpPr>
          <p:spPr>
            <a:xfrm>
              <a:off x="5090348" y="1261731"/>
              <a:ext cx="3423413" cy="584775"/>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Global distribution of C in fractions (&lt;0.3 m) </a:t>
              </a:r>
            </a:p>
          </p:txBody>
        </p:sp>
      </p:gr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139</a:t>
            </a:fld>
            <a:endParaRPr lang="de-DE" dirty="0"/>
          </a:p>
        </p:txBody>
      </p:sp>
      <p:sp>
        <p:nvSpPr>
          <p:cNvPr id="11" name="TextBox 10">
            <a:extLst>
              <a:ext uri="{FF2B5EF4-FFF2-40B4-BE49-F238E27FC236}">
                <a16:creationId xmlns:a16="http://schemas.microsoft.com/office/drawing/2014/main" id="{AC209187-1554-1448-4108-F61667A4A0CD}"/>
              </a:ext>
            </a:extLst>
          </p:cNvPr>
          <p:cNvSpPr txBox="1"/>
          <p:nvPr/>
        </p:nvSpPr>
        <p:spPr>
          <a:xfrm>
            <a:off x="44484" y="5318289"/>
            <a:ext cx="3823428" cy="261610"/>
          </a:xfrm>
          <a:prstGeom prst="rect">
            <a:avLst/>
          </a:prstGeom>
          <a:noFill/>
        </p:spPr>
        <p:txBody>
          <a:bodyPr wrap="square" rtlCol="0">
            <a:spAutoFit/>
          </a:bodyPr>
          <a:lstStyle/>
          <a:p>
            <a:pPr marL="0" lvl="1">
              <a:spcAft>
                <a:spcPts val="600"/>
              </a:spcAft>
            </a:pPr>
            <a:r>
              <a:rPr lang="en-US" sz="1100" i="1" dirty="0">
                <a:latin typeface="Helvetica"/>
                <a:cs typeface="Helvetica"/>
              </a:rPr>
              <a:t>Figure adapted from Heckman &amp; Hicks-Pries et al. 2021</a:t>
            </a:r>
            <a:endParaRPr lang="en-US" sz="500" i="1" dirty="0">
              <a:latin typeface="Helvetica"/>
              <a:cs typeface="Helvetica"/>
            </a:endParaRPr>
          </a:p>
        </p:txBody>
      </p:sp>
    </p:spTree>
    <p:extLst>
      <p:ext uri="{BB962C8B-B14F-4D97-AF65-F5344CB8AC3E}">
        <p14:creationId xmlns:p14="http://schemas.microsoft.com/office/powerpoint/2010/main" val="38570045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Rectangle 19"/>
          <p:cNvSpPr/>
          <p:nvPr/>
        </p:nvSpPr>
        <p:spPr>
          <a:xfrm>
            <a:off x="3117514" y="1111539"/>
            <a:ext cx="5807409" cy="39414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14</a:t>
            </a:fld>
            <a:endParaRPr lang="de-DE" dirty="0"/>
          </a:p>
        </p:txBody>
      </p:sp>
      <p:sp>
        <p:nvSpPr>
          <p:cNvPr id="35" name="Rectangle 34"/>
          <p:cNvSpPr/>
          <p:nvPr/>
        </p:nvSpPr>
        <p:spPr>
          <a:xfrm>
            <a:off x="3151063" y="3522567"/>
            <a:ext cx="512088" cy="1213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a:p>
            <a:pPr marL="457200" indent="-457200">
              <a:spcAft>
                <a:spcPts val="600"/>
              </a:spcAft>
              <a:buFont typeface="+mj-lt"/>
              <a:buAutoNum type="arabicParenR"/>
            </a:pPr>
            <a:r>
              <a:rPr lang="en-US" sz="2000" dirty="0">
                <a:latin typeface="Helvetica"/>
                <a:cs typeface="Helvetica"/>
              </a:rPr>
              <a:t>Temperature</a:t>
            </a:r>
          </a:p>
          <a:p>
            <a:pPr marL="457200" indent="-457200">
              <a:buFont typeface="+mj-lt"/>
              <a:buAutoNum type="arabicParenR"/>
            </a:pPr>
            <a:r>
              <a:rPr lang="en-US" sz="2000" dirty="0">
                <a:latin typeface="Helvetica"/>
                <a:cs typeface="Helvetica"/>
              </a:rPr>
              <a:t>Soil minerals</a:t>
            </a:r>
            <a:endParaRPr lang="en-US" sz="1800" i="1" dirty="0">
              <a:latin typeface="Helvetica"/>
              <a:cs typeface="Helvetica"/>
            </a:endParaRPr>
          </a:p>
          <a:p>
            <a:pPr marL="457200" indent="-457200">
              <a:spcAft>
                <a:spcPts val="600"/>
              </a:spcAft>
              <a:buFont typeface="+mj-lt"/>
              <a:buAutoNum type="arabicParenR"/>
            </a:pPr>
            <a:endParaRPr lang="en-US" sz="2000" dirty="0">
              <a:latin typeface="Helvetica"/>
              <a:cs typeface="Helvetica"/>
            </a:endParaRP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a:t>
            </a:fld>
            <a:endParaRPr lang="de-DE" dirty="0"/>
          </a:p>
        </p:txBody>
      </p:sp>
      <p:pic>
        <p:nvPicPr>
          <p:cNvPr id="3" name="Picture 2" descr="d14c_MAT_ISRaD_lyr.png">
            <a:extLst>
              <a:ext uri="{FF2B5EF4-FFF2-40B4-BE49-F238E27FC236}">
                <a16:creationId xmlns:a16="http://schemas.microsoft.com/office/drawing/2014/main" id="{9F95F0CF-E39F-5682-0DCE-42844B569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931" y="1111538"/>
            <a:ext cx="5650993" cy="1828800"/>
          </a:xfrm>
          <a:prstGeom prst="rect">
            <a:avLst/>
          </a:prstGeom>
        </p:spPr>
      </p:pic>
      <p:sp>
        <p:nvSpPr>
          <p:cNvPr id="5" name="TextBox 4">
            <a:extLst>
              <a:ext uri="{FF2B5EF4-FFF2-40B4-BE49-F238E27FC236}">
                <a16:creationId xmlns:a16="http://schemas.microsoft.com/office/drawing/2014/main" id="{8DF9A040-CF45-E68F-7D4A-5ED9576AB32D}"/>
              </a:ext>
            </a:extLst>
          </p:cNvPr>
          <p:cNvSpPr txBox="1"/>
          <p:nvPr/>
        </p:nvSpPr>
        <p:spPr>
          <a:xfrm>
            <a:off x="7953675" y="1308935"/>
            <a:ext cx="931127" cy="307777"/>
          </a:xfrm>
          <a:prstGeom prst="rect">
            <a:avLst/>
          </a:prstGeom>
          <a:solidFill>
            <a:srgbClr val="FFFFFF"/>
          </a:solidFill>
        </p:spPr>
        <p:txBody>
          <a:bodyPr wrap="none" rtlCol="0">
            <a:spAutoFit/>
          </a:bodyPr>
          <a:lstStyle/>
          <a:p>
            <a:r>
              <a:rPr lang="en-US" sz="1400" b="1" dirty="0">
                <a:latin typeface="Helvetica"/>
                <a:cs typeface="Helvetica"/>
              </a:rPr>
              <a:t>MAT (°C)</a:t>
            </a:r>
          </a:p>
        </p:txBody>
      </p:sp>
      <p:sp>
        <p:nvSpPr>
          <p:cNvPr id="6" name="TextBox 5">
            <a:extLst>
              <a:ext uri="{FF2B5EF4-FFF2-40B4-BE49-F238E27FC236}">
                <a16:creationId xmlns:a16="http://schemas.microsoft.com/office/drawing/2014/main" id="{52AE0A7B-D795-C064-759A-588CFE2A1276}"/>
              </a:ext>
            </a:extLst>
          </p:cNvPr>
          <p:cNvSpPr txBox="1"/>
          <p:nvPr/>
        </p:nvSpPr>
        <p:spPr>
          <a:xfrm>
            <a:off x="4089029" y="1221246"/>
            <a:ext cx="389850" cy="369332"/>
          </a:xfrm>
          <a:prstGeom prst="rect">
            <a:avLst/>
          </a:prstGeom>
          <a:noFill/>
        </p:spPr>
        <p:txBody>
          <a:bodyPr wrap="none" rtlCol="0">
            <a:spAutoFit/>
          </a:bodyPr>
          <a:lstStyle/>
          <a:p>
            <a:r>
              <a:rPr lang="en-US" b="1" dirty="0">
                <a:latin typeface="Arial"/>
                <a:cs typeface="Arial"/>
              </a:rPr>
              <a:t>a)</a:t>
            </a:r>
          </a:p>
        </p:txBody>
      </p:sp>
      <p:pic>
        <p:nvPicPr>
          <p:cNvPr id="7" name="Picture 6" descr="d14c_PM_ISRaD_lyr.png">
            <a:extLst>
              <a:ext uri="{FF2B5EF4-FFF2-40B4-BE49-F238E27FC236}">
                <a16:creationId xmlns:a16="http://schemas.microsoft.com/office/drawing/2014/main" id="{6A63ED4B-1D61-EDE1-18BB-DA8558B07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487" y="3198530"/>
            <a:ext cx="5650993" cy="1828800"/>
          </a:xfrm>
          <a:prstGeom prst="rect">
            <a:avLst/>
          </a:prstGeom>
        </p:spPr>
      </p:pic>
      <p:sp>
        <p:nvSpPr>
          <p:cNvPr id="9" name="TextBox 8">
            <a:extLst>
              <a:ext uri="{FF2B5EF4-FFF2-40B4-BE49-F238E27FC236}">
                <a16:creationId xmlns:a16="http://schemas.microsoft.com/office/drawing/2014/main" id="{AEAF15E7-906E-66A3-F58E-AADA98D2CB73}"/>
              </a:ext>
            </a:extLst>
          </p:cNvPr>
          <p:cNvSpPr txBox="1"/>
          <p:nvPr/>
        </p:nvSpPr>
        <p:spPr>
          <a:xfrm>
            <a:off x="6418075" y="3271378"/>
            <a:ext cx="1852565" cy="369332"/>
          </a:xfrm>
          <a:prstGeom prst="rect">
            <a:avLst/>
          </a:prstGeom>
          <a:solidFill>
            <a:srgbClr val="FFFFFF"/>
          </a:solidFill>
        </p:spPr>
        <p:txBody>
          <a:bodyPr wrap="none" rtlCol="0">
            <a:spAutoFit/>
          </a:bodyPr>
          <a:lstStyle/>
          <a:p>
            <a:r>
              <a:rPr lang="en-US" b="1" dirty="0">
                <a:latin typeface="Helvetica"/>
                <a:cs typeface="Helvetica"/>
              </a:rPr>
              <a:t>Parent material</a:t>
            </a:r>
          </a:p>
        </p:txBody>
      </p:sp>
      <p:sp>
        <p:nvSpPr>
          <p:cNvPr id="10" name="TextBox 9">
            <a:extLst>
              <a:ext uri="{FF2B5EF4-FFF2-40B4-BE49-F238E27FC236}">
                <a16:creationId xmlns:a16="http://schemas.microsoft.com/office/drawing/2014/main" id="{43B6EDDD-A5F9-7FCC-FA10-F6F1BB284B77}"/>
              </a:ext>
            </a:extLst>
          </p:cNvPr>
          <p:cNvSpPr txBox="1"/>
          <p:nvPr/>
        </p:nvSpPr>
        <p:spPr>
          <a:xfrm>
            <a:off x="4099669" y="3271378"/>
            <a:ext cx="402674" cy="369332"/>
          </a:xfrm>
          <a:prstGeom prst="rect">
            <a:avLst/>
          </a:prstGeom>
          <a:noFill/>
        </p:spPr>
        <p:txBody>
          <a:bodyPr wrap="none" rtlCol="0">
            <a:spAutoFit/>
          </a:bodyPr>
          <a:lstStyle/>
          <a:p>
            <a:r>
              <a:rPr lang="en-US" b="1" dirty="0">
                <a:latin typeface="Arial"/>
                <a:cs typeface="Arial"/>
              </a:rPr>
              <a:t>b)</a:t>
            </a:r>
          </a:p>
        </p:txBody>
      </p:sp>
      <p:sp>
        <p:nvSpPr>
          <p:cNvPr id="8" name="TextBox 7">
            <a:extLst>
              <a:ext uri="{FF2B5EF4-FFF2-40B4-BE49-F238E27FC236}">
                <a16:creationId xmlns:a16="http://schemas.microsoft.com/office/drawing/2014/main" id="{79D5A2EB-9925-B66A-AFB9-7284F9F3DFAB}"/>
              </a:ext>
            </a:extLst>
          </p:cNvPr>
          <p:cNvSpPr txBox="1"/>
          <p:nvPr/>
        </p:nvSpPr>
        <p:spPr>
          <a:xfrm>
            <a:off x="219077" y="3683409"/>
            <a:ext cx="2692099" cy="1369606"/>
          </a:xfrm>
          <a:prstGeom prst="rect">
            <a:avLst/>
          </a:prstGeom>
          <a:solidFill>
            <a:schemeClr val="bg1"/>
          </a:solidFill>
        </p:spPr>
        <p:txBody>
          <a:bodyPr wrap="square" rtlCol="0">
            <a:spAutoFit/>
          </a:bodyPr>
          <a:lstStyle/>
          <a:p>
            <a:pPr marL="0" lvl="1" algn="ctr">
              <a:spcAft>
                <a:spcPts val="600"/>
              </a:spcAft>
            </a:pPr>
            <a:r>
              <a:rPr lang="en-US" sz="1600" dirty="0">
                <a:latin typeface="Helvetica"/>
                <a:cs typeface="Helvetica"/>
              </a:rPr>
              <a:t>Global distribution of ∆</a:t>
            </a:r>
            <a:r>
              <a:rPr lang="en-US" sz="1600" baseline="30000" dirty="0">
                <a:latin typeface="Helvetica"/>
                <a:cs typeface="Helvetica"/>
              </a:rPr>
              <a:t>14</a:t>
            </a:r>
            <a:r>
              <a:rPr lang="en-US" sz="1600" dirty="0">
                <a:latin typeface="Helvetica"/>
                <a:cs typeface="Helvetica"/>
              </a:rPr>
              <a:t>C in soil (&lt;0.3 m) </a:t>
            </a:r>
          </a:p>
          <a:p>
            <a:pPr marL="0" lvl="1" algn="ctr">
              <a:spcAft>
                <a:spcPts val="600"/>
              </a:spcAft>
            </a:pPr>
            <a:r>
              <a:rPr lang="en-US" sz="1200" i="1" dirty="0">
                <a:latin typeface="Helvetica"/>
                <a:cs typeface="Helvetica"/>
              </a:rPr>
              <a:t>MAT = mean annual temperature</a:t>
            </a:r>
            <a:endParaRPr lang="en-US" sz="1200" dirty="0">
              <a:latin typeface="Helvetica"/>
              <a:cs typeface="Helvetica"/>
            </a:endParaRPr>
          </a:p>
          <a:p>
            <a:pPr marL="0" lvl="1">
              <a:spcAft>
                <a:spcPts val="600"/>
              </a:spcAft>
            </a:pPr>
            <a:endParaRPr lang="en-US" sz="1200" i="1" dirty="0">
              <a:latin typeface="Helvetica"/>
              <a:cs typeface="Helvetica"/>
            </a:endParaRPr>
          </a:p>
          <a:p>
            <a:pPr marL="0" lvl="1">
              <a:spcAft>
                <a:spcPts val="600"/>
              </a:spcAft>
            </a:pPr>
            <a:r>
              <a:rPr lang="en-US" sz="1200" dirty="0">
                <a:latin typeface="Helvetica"/>
                <a:cs typeface="Helvetica"/>
              </a:rPr>
              <a:t>(Data from </a:t>
            </a:r>
            <a:r>
              <a:rPr lang="en-US" sz="1200" dirty="0" err="1">
                <a:latin typeface="Helvetica"/>
                <a:cs typeface="Helvetica"/>
              </a:rPr>
              <a:t>ISRaD</a:t>
            </a:r>
            <a:r>
              <a:rPr lang="en-US" sz="1200" dirty="0">
                <a:latin typeface="Helvetica"/>
                <a:cs typeface="Helvetica"/>
              </a:rPr>
              <a:t>) </a:t>
            </a:r>
            <a:r>
              <a:rPr lang="en-US" sz="1200" dirty="0">
                <a:solidFill>
                  <a:schemeClr val="bg1"/>
                </a:solidFill>
                <a:latin typeface="Helvetica"/>
                <a:cs typeface="Helvetica"/>
              </a:rPr>
              <a:t>assemblage</a:t>
            </a:r>
          </a:p>
        </p:txBody>
      </p:sp>
    </p:spTree>
    <p:extLst>
      <p:ext uri="{BB962C8B-B14F-4D97-AF65-F5344CB8AC3E}">
        <p14:creationId xmlns:p14="http://schemas.microsoft.com/office/powerpoint/2010/main" val="3288451010"/>
      </p:ext>
    </p:extLst>
  </p:cSld>
  <p:clrMapOvr>
    <a:masterClrMapping/>
  </p:clrMapOvr>
  <mc:AlternateContent xmlns:mc="http://schemas.openxmlformats.org/markup-compatibility/2006" xmlns:p14="http://schemas.microsoft.com/office/powerpoint/2010/main">
    <mc:Choice Requires="p14">
      <p:transition spd="slow" p14:dur="2000" advClick="0" advTm="56838"/>
    </mc:Choice>
    <mc:Fallback xmlns="">
      <p:transition spd="slow" advClick="0" advTm="56838"/>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28A2DB-735A-5DD5-BA9A-A464A4FB15F7}"/>
              </a:ext>
            </a:extLst>
          </p:cNvPr>
          <p:cNvSpPr/>
          <p:nvPr/>
        </p:nvSpPr>
        <p:spPr>
          <a:xfrm>
            <a:off x="3523057" y="1212020"/>
            <a:ext cx="4650245" cy="4123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140</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140</a:t>
            </a:fld>
            <a:endParaRPr lang="de-DE" dirty="0"/>
          </a:p>
        </p:txBody>
      </p:sp>
      <p:sp>
        <p:nvSpPr>
          <p:cNvPr id="9" name="Content Placeholder 2">
            <a:extLst>
              <a:ext uri="{FF2B5EF4-FFF2-40B4-BE49-F238E27FC236}">
                <a16:creationId xmlns:a16="http://schemas.microsoft.com/office/drawing/2014/main" id="{AB24C66B-C1BD-0784-3CD2-5DFFDFFB93FA}"/>
              </a:ext>
            </a:extLst>
          </p:cNvPr>
          <p:cNvSpPr txBox="1">
            <a:spLocks/>
          </p:cNvSpPr>
          <p:nvPr/>
        </p:nvSpPr>
        <p:spPr>
          <a:xfrm>
            <a:off x="251520" y="1318530"/>
            <a:ext cx="2675528" cy="2773763"/>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Majority of soil C is mineral-associated (“heavy”)</a:t>
            </a:r>
          </a:p>
          <a:p>
            <a:pPr marL="0" indent="0">
              <a:spcAft>
                <a:spcPts val="600"/>
              </a:spcAft>
              <a:buNone/>
            </a:pPr>
            <a:endParaRPr lang="en-US" sz="1800" b="1" dirty="0">
              <a:latin typeface="Helvetica"/>
              <a:cs typeface="Helvetica"/>
            </a:endParaRPr>
          </a:p>
        </p:txBody>
      </p:sp>
      <p:grpSp>
        <p:nvGrpSpPr>
          <p:cNvPr id="11" name="Group 10">
            <a:extLst>
              <a:ext uri="{FF2B5EF4-FFF2-40B4-BE49-F238E27FC236}">
                <a16:creationId xmlns:a16="http://schemas.microsoft.com/office/drawing/2014/main" id="{D65DA0E9-EEB0-A4B9-26B6-6D16602EFED9}"/>
              </a:ext>
            </a:extLst>
          </p:cNvPr>
          <p:cNvGrpSpPr/>
          <p:nvPr/>
        </p:nvGrpSpPr>
        <p:grpSpPr>
          <a:xfrm>
            <a:off x="4019635" y="1216011"/>
            <a:ext cx="3930148" cy="3688698"/>
            <a:chOff x="5090348" y="1261731"/>
            <a:chExt cx="3930148" cy="3688698"/>
          </a:xfrm>
        </p:grpSpPr>
        <p:pic>
          <p:nvPicPr>
            <p:cNvPr id="13" name="Picture 12">
              <a:extLst>
                <a:ext uri="{FF2B5EF4-FFF2-40B4-BE49-F238E27FC236}">
                  <a16:creationId xmlns:a16="http://schemas.microsoft.com/office/drawing/2014/main" id="{27F81514-DD7C-4413-371C-CD2E36F0E02A}"/>
                </a:ext>
              </a:extLst>
            </p:cNvPr>
            <p:cNvPicPr>
              <a:picLocks noChangeAspect="1"/>
            </p:cNvPicPr>
            <p:nvPr/>
          </p:nvPicPr>
          <p:blipFill rotWithShape="1">
            <a:blip r:embed="rId3"/>
            <a:srcRect l="69981" t="66112" r="-1371" b="-42"/>
            <a:stretch/>
          </p:blipFill>
          <p:spPr>
            <a:xfrm>
              <a:off x="5690275" y="3197747"/>
              <a:ext cx="1939355" cy="1528909"/>
            </a:xfrm>
            <a:prstGeom prst="rect">
              <a:avLst/>
            </a:prstGeom>
          </p:spPr>
        </p:pic>
        <p:grpSp>
          <p:nvGrpSpPr>
            <p:cNvPr id="18" name="Group 17">
              <a:extLst>
                <a:ext uri="{FF2B5EF4-FFF2-40B4-BE49-F238E27FC236}">
                  <a16:creationId xmlns:a16="http://schemas.microsoft.com/office/drawing/2014/main" id="{E86191C4-7B32-7D63-ABAE-1866DB5D5EBD}"/>
                </a:ext>
              </a:extLst>
            </p:cNvPr>
            <p:cNvGrpSpPr/>
            <p:nvPr/>
          </p:nvGrpSpPr>
          <p:grpSpPr>
            <a:xfrm>
              <a:off x="7639038" y="2395507"/>
              <a:ext cx="1381458" cy="1090112"/>
              <a:chOff x="7216910" y="1704531"/>
              <a:chExt cx="1381458" cy="1090112"/>
            </a:xfrm>
          </p:grpSpPr>
          <p:sp>
            <p:nvSpPr>
              <p:cNvPr id="26" name="TextBox 25">
                <a:extLst>
                  <a:ext uri="{FF2B5EF4-FFF2-40B4-BE49-F238E27FC236}">
                    <a16:creationId xmlns:a16="http://schemas.microsoft.com/office/drawing/2014/main" id="{451B7B0D-3EAB-456A-22CD-B74320BBBAF0}"/>
                  </a:ext>
                </a:extLst>
              </p:cNvPr>
              <p:cNvSpPr txBox="1"/>
              <p:nvPr/>
            </p:nvSpPr>
            <p:spPr>
              <a:xfrm>
                <a:off x="7386696" y="2092677"/>
                <a:ext cx="1211672" cy="338554"/>
              </a:xfrm>
              <a:prstGeom prst="rect">
                <a:avLst/>
              </a:prstGeom>
              <a:solidFill>
                <a:schemeClr val="bg1"/>
              </a:solidFill>
            </p:spPr>
            <p:txBody>
              <a:bodyPr wrap="square" rtlCol="0">
                <a:spAutoFit/>
              </a:bodyPr>
              <a:lstStyle/>
              <a:p>
                <a:r>
                  <a:rPr lang="en-US" sz="1600" b="1" dirty="0">
                    <a:latin typeface="Helvetica"/>
                    <a:cs typeface="Helvetica"/>
                  </a:rPr>
                  <a:t>free light</a:t>
                </a:r>
              </a:p>
            </p:txBody>
          </p:sp>
          <p:sp>
            <p:nvSpPr>
              <p:cNvPr id="27" name="TextBox 26">
                <a:extLst>
                  <a:ext uri="{FF2B5EF4-FFF2-40B4-BE49-F238E27FC236}">
                    <a16:creationId xmlns:a16="http://schemas.microsoft.com/office/drawing/2014/main" id="{8577701A-54B1-795F-D9B6-B18F43B6AC70}"/>
                  </a:ext>
                </a:extLst>
              </p:cNvPr>
              <p:cNvSpPr txBox="1"/>
              <p:nvPr/>
            </p:nvSpPr>
            <p:spPr>
              <a:xfrm>
                <a:off x="7226317" y="1704531"/>
                <a:ext cx="1181196" cy="369332"/>
              </a:xfrm>
              <a:prstGeom prst="rect">
                <a:avLst/>
              </a:prstGeom>
              <a:solidFill>
                <a:schemeClr val="bg1"/>
              </a:solidFill>
            </p:spPr>
            <p:txBody>
              <a:bodyPr wrap="square" rtlCol="0">
                <a:spAutoFit/>
              </a:bodyPr>
              <a:lstStyle/>
              <a:p>
                <a:r>
                  <a:rPr lang="en-US" b="1" dirty="0">
                    <a:latin typeface="Helvetica"/>
                    <a:cs typeface="Helvetica"/>
                  </a:rPr>
                  <a:t>Fraction        </a:t>
                </a:r>
              </a:p>
            </p:txBody>
          </p:sp>
          <p:sp>
            <p:nvSpPr>
              <p:cNvPr id="28" name="TextBox 27">
                <a:extLst>
                  <a:ext uri="{FF2B5EF4-FFF2-40B4-BE49-F238E27FC236}">
                    <a16:creationId xmlns:a16="http://schemas.microsoft.com/office/drawing/2014/main" id="{B46F286C-3500-7EF8-1F19-0AE1BB312292}"/>
                  </a:ext>
                </a:extLst>
              </p:cNvPr>
              <p:cNvSpPr txBox="1"/>
              <p:nvPr/>
            </p:nvSpPr>
            <p:spPr>
              <a:xfrm>
                <a:off x="7412428" y="2456089"/>
                <a:ext cx="946383" cy="338554"/>
              </a:xfrm>
              <a:prstGeom prst="rect">
                <a:avLst/>
              </a:prstGeom>
              <a:solidFill>
                <a:schemeClr val="bg1"/>
              </a:solidFill>
            </p:spPr>
            <p:txBody>
              <a:bodyPr wrap="square" rtlCol="0">
                <a:spAutoFit/>
              </a:bodyPr>
              <a:lstStyle/>
              <a:p>
                <a:r>
                  <a:rPr lang="en-US" sz="1600" b="1" dirty="0">
                    <a:latin typeface="Helvetica"/>
                    <a:cs typeface="Helvetica"/>
                  </a:rPr>
                  <a:t>heavy</a:t>
                </a:r>
              </a:p>
            </p:txBody>
          </p:sp>
          <p:sp>
            <p:nvSpPr>
              <p:cNvPr id="29" name="Rectangle 28">
                <a:extLst>
                  <a:ext uri="{FF2B5EF4-FFF2-40B4-BE49-F238E27FC236}">
                    <a16:creationId xmlns:a16="http://schemas.microsoft.com/office/drawing/2014/main" id="{53FCD066-8A90-177C-6C31-50C88952F01D}"/>
                  </a:ext>
                </a:extLst>
              </p:cNvPr>
              <p:cNvSpPr/>
              <p:nvPr/>
            </p:nvSpPr>
            <p:spPr>
              <a:xfrm>
                <a:off x="7216910" y="2184284"/>
                <a:ext cx="164592" cy="164592"/>
              </a:xfrm>
              <a:prstGeom prst="rect">
                <a:avLst/>
              </a:prstGeom>
              <a:noFill/>
              <a:ln w="38100">
                <a:solidFill>
                  <a:srgbClr val="A4CB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30" name="Rectangle 29">
                <a:extLst>
                  <a:ext uri="{FF2B5EF4-FFF2-40B4-BE49-F238E27FC236}">
                    <a16:creationId xmlns:a16="http://schemas.microsoft.com/office/drawing/2014/main" id="{5E73BE25-B55B-ABFA-A7B8-4B89D8EC746A}"/>
                  </a:ext>
                </a:extLst>
              </p:cNvPr>
              <p:cNvSpPr/>
              <p:nvPr/>
            </p:nvSpPr>
            <p:spPr>
              <a:xfrm>
                <a:off x="7219615" y="2548682"/>
                <a:ext cx="164592" cy="164592"/>
              </a:xfrm>
              <a:prstGeom prst="rect">
                <a:avLst/>
              </a:prstGeom>
              <a:noFill/>
              <a:ln w="38100">
                <a:solidFill>
                  <a:srgbClr val="A3DD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pic>
          <p:nvPicPr>
            <p:cNvPr id="19" name="Picture 18">
              <a:extLst>
                <a:ext uri="{FF2B5EF4-FFF2-40B4-BE49-F238E27FC236}">
                  <a16:creationId xmlns:a16="http://schemas.microsoft.com/office/drawing/2014/main" id="{BF204B74-0DC6-A90D-C61D-E6BE2BE2365D}"/>
                </a:ext>
              </a:extLst>
            </p:cNvPr>
            <p:cNvPicPr>
              <a:picLocks noChangeAspect="1"/>
            </p:cNvPicPr>
            <p:nvPr/>
          </p:nvPicPr>
          <p:blipFill rotWithShape="1">
            <a:blip r:embed="rId3"/>
            <a:srcRect l="70703" t="2202" r="1231" b="63868"/>
            <a:stretch/>
          </p:blipFill>
          <p:spPr>
            <a:xfrm>
              <a:off x="5743711" y="1717734"/>
              <a:ext cx="1734132" cy="1528909"/>
            </a:xfrm>
            <a:prstGeom prst="rect">
              <a:avLst/>
            </a:prstGeom>
          </p:spPr>
        </p:pic>
        <p:sp>
          <p:nvSpPr>
            <p:cNvPr id="22" name="TextBox 21">
              <a:extLst>
                <a:ext uri="{FF2B5EF4-FFF2-40B4-BE49-F238E27FC236}">
                  <a16:creationId xmlns:a16="http://schemas.microsoft.com/office/drawing/2014/main" id="{D8668FB5-AB5D-E5DB-3071-69242A729B6A}"/>
                </a:ext>
              </a:extLst>
            </p:cNvPr>
            <p:cNvSpPr txBox="1"/>
            <p:nvPr/>
          </p:nvSpPr>
          <p:spPr>
            <a:xfrm>
              <a:off x="5961211" y="4550319"/>
              <a:ext cx="1564942" cy="400110"/>
            </a:xfrm>
            <a:prstGeom prst="rect">
              <a:avLst/>
            </a:prstGeom>
            <a:solidFill>
              <a:schemeClr val="bg1"/>
            </a:solidFill>
          </p:spPr>
          <p:txBody>
            <a:bodyPr wrap="square" rtlCol="0">
              <a:spAutoFit/>
            </a:bodyPr>
            <a:lstStyle/>
            <a:p>
              <a:r>
                <a:rPr lang="en-US" sz="2000" b="1" dirty="0">
                  <a:latin typeface="Helvetica"/>
                  <a:cs typeface="Helvetica"/>
                </a:rPr>
                <a:t>% of bulk C</a:t>
              </a:r>
            </a:p>
          </p:txBody>
        </p:sp>
        <p:sp>
          <p:nvSpPr>
            <p:cNvPr id="24" name="TextBox 23">
              <a:extLst>
                <a:ext uri="{FF2B5EF4-FFF2-40B4-BE49-F238E27FC236}">
                  <a16:creationId xmlns:a16="http://schemas.microsoft.com/office/drawing/2014/main" id="{866AB628-AD7A-9BBF-AA19-A4DDF654CCEE}"/>
                </a:ext>
              </a:extLst>
            </p:cNvPr>
            <p:cNvSpPr txBox="1"/>
            <p:nvPr/>
          </p:nvSpPr>
          <p:spPr>
            <a:xfrm>
              <a:off x="5090348" y="1261731"/>
              <a:ext cx="3423413" cy="584775"/>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Global distribution of C in fractions (&lt;0.3 m) </a:t>
              </a:r>
            </a:p>
          </p:txBody>
        </p:sp>
      </p:grpSp>
      <p:sp>
        <p:nvSpPr>
          <p:cNvPr id="3" name="TextBox 2">
            <a:extLst>
              <a:ext uri="{FF2B5EF4-FFF2-40B4-BE49-F238E27FC236}">
                <a16:creationId xmlns:a16="http://schemas.microsoft.com/office/drawing/2014/main" id="{053EE1F4-24F9-BA67-05BD-717BBA454EB5}"/>
              </a:ext>
            </a:extLst>
          </p:cNvPr>
          <p:cNvSpPr txBox="1"/>
          <p:nvPr/>
        </p:nvSpPr>
        <p:spPr>
          <a:xfrm>
            <a:off x="44484" y="5318289"/>
            <a:ext cx="3823428" cy="261610"/>
          </a:xfrm>
          <a:prstGeom prst="rect">
            <a:avLst/>
          </a:prstGeom>
          <a:noFill/>
        </p:spPr>
        <p:txBody>
          <a:bodyPr wrap="square" rtlCol="0">
            <a:spAutoFit/>
          </a:bodyPr>
          <a:lstStyle/>
          <a:p>
            <a:pPr marL="0" lvl="1">
              <a:spcAft>
                <a:spcPts val="600"/>
              </a:spcAft>
            </a:pPr>
            <a:r>
              <a:rPr lang="en-US" sz="1100" i="1" dirty="0">
                <a:latin typeface="Helvetica"/>
                <a:cs typeface="Helvetica"/>
              </a:rPr>
              <a:t>Figure adapted from Heckman &amp; Hicks-Pries et al. 2021</a:t>
            </a:r>
            <a:endParaRPr lang="en-US" sz="500" i="1" dirty="0">
              <a:latin typeface="Helvetica"/>
              <a:cs typeface="Helvetica"/>
            </a:endParaRPr>
          </a:p>
        </p:txBody>
      </p:sp>
    </p:spTree>
    <p:extLst>
      <p:ext uri="{BB962C8B-B14F-4D97-AF65-F5344CB8AC3E}">
        <p14:creationId xmlns:p14="http://schemas.microsoft.com/office/powerpoint/2010/main" val="40832223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42BF45-B868-61DD-5B2C-888053AEA4B1}"/>
              </a:ext>
            </a:extLst>
          </p:cNvPr>
          <p:cNvSpPr/>
          <p:nvPr/>
        </p:nvSpPr>
        <p:spPr>
          <a:xfrm>
            <a:off x="3523057" y="1212020"/>
            <a:ext cx="4650245" cy="4123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141</a:t>
            </a:fld>
            <a:endParaRPr lang="de-DE" dirty="0"/>
          </a:p>
        </p:txBody>
      </p:sp>
      <p:sp>
        <p:nvSpPr>
          <p:cNvPr id="6" name="Rectangle 5"/>
          <p:cNvSpPr/>
          <p:nvPr/>
        </p:nvSpPr>
        <p:spPr>
          <a:xfrm>
            <a:off x="3627496" y="1405232"/>
            <a:ext cx="2925704" cy="2356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
          <p:cNvSpPr txBox="1">
            <a:spLocks/>
          </p:cNvSpPr>
          <p:nvPr/>
        </p:nvSpPr>
        <p:spPr>
          <a:xfrm>
            <a:off x="251520" y="1318530"/>
            <a:ext cx="2675528" cy="2773763"/>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Majority of soil C is mineral-associated (“heavy”)</a:t>
            </a:r>
          </a:p>
          <a:p>
            <a:pPr>
              <a:spcAft>
                <a:spcPts val="600"/>
              </a:spcAft>
              <a:buFont typeface="Arial"/>
              <a:buChar char="•"/>
            </a:pPr>
            <a:r>
              <a:rPr lang="en-US" sz="1800" b="1" dirty="0">
                <a:latin typeface="Helvetica"/>
                <a:cs typeface="Helvetica"/>
              </a:rPr>
              <a:t>Some mineral-associated C very old…</a:t>
            </a:r>
            <a:endParaRPr lang="en-US" sz="1800" b="1" baseline="30000" dirty="0">
              <a:latin typeface="Helvetica"/>
              <a:cs typeface="Helvetica"/>
            </a:endParaRPr>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141</a:t>
            </a:fld>
            <a:endParaRPr lang="de-DE" dirty="0"/>
          </a:p>
        </p:txBody>
      </p:sp>
      <p:grpSp>
        <p:nvGrpSpPr>
          <p:cNvPr id="68" name="Group 67">
            <a:extLst>
              <a:ext uri="{FF2B5EF4-FFF2-40B4-BE49-F238E27FC236}">
                <a16:creationId xmlns:a16="http://schemas.microsoft.com/office/drawing/2014/main" id="{FB2E8495-5C27-241F-25F7-CEF98C79C5B4}"/>
              </a:ext>
            </a:extLst>
          </p:cNvPr>
          <p:cNvGrpSpPr/>
          <p:nvPr/>
        </p:nvGrpSpPr>
        <p:grpSpPr>
          <a:xfrm>
            <a:off x="4019635" y="1212019"/>
            <a:ext cx="3930148" cy="3723788"/>
            <a:chOff x="5090348" y="1261731"/>
            <a:chExt cx="3930148" cy="3723788"/>
          </a:xfrm>
        </p:grpSpPr>
        <p:grpSp>
          <p:nvGrpSpPr>
            <p:cNvPr id="69" name="Group 68">
              <a:extLst>
                <a:ext uri="{FF2B5EF4-FFF2-40B4-BE49-F238E27FC236}">
                  <a16:creationId xmlns:a16="http://schemas.microsoft.com/office/drawing/2014/main" id="{0A3851BA-06D3-1695-BECC-E6DD106FADB0}"/>
                </a:ext>
              </a:extLst>
            </p:cNvPr>
            <p:cNvGrpSpPr/>
            <p:nvPr/>
          </p:nvGrpSpPr>
          <p:grpSpPr>
            <a:xfrm>
              <a:off x="7639038" y="2395507"/>
              <a:ext cx="1381458" cy="1090112"/>
              <a:chOff x="7216910" y="1704531"/>
              <a:chExt cx="1381458" cy="1090112"/>
            </a:xfrm>
          </p:grpSpPr>
          <p:sp>
            <p:nvSpPr>
              <p:cNvPr id="76" name="TextBox 75">
                <a:extLst>
                  <a:ext uri="{FF2B5EF4-FFF2-40B4-BE49-F238E27FC236}">
                    <a16:creationId xmlns:a16="http://schemas.microsoft.com/office/drawing/2014/main" id="{558B35A7-FC72-607A-7689-A33CED13A0B8}"/>
                  </a:ext>
                </a:extLst>
              </p:cNvPr>
              <p:cNvSpPr txBox="1"/>
              <p:nvPr/>
            </p:nvSpPr>
            <p:spPr>
              <a:xfrm>
                <a:off x="7386696" y="2092677"/>
                <a:ext cx="1211672" cy="338554"/>
              </a:xfrm>
              <a:prstGeom prst="rect">
                <a:avLst/>
              </a:prstGeom>
              <a:solidFill>
                <a:schemeClr val="bg1"/>
              </a:solidFill>
            </p:spPr>
            <p:txBody>
              <a:bodyPr wrap="square" rtlCol="0">
                <a:spAutoFit/>
              </a:bodyPr>
              <a:lstStyle/>
              <a:p>
                <a:r>
                  <a:rPr lang="en-US" sz="1600" b="1" dirty="0">
                    <a:latin typeface="Helvetica"/>
                    <a:cs typeface="Helvetica"/>
                  </a:rPr>
                  <a:t>free light</a:t>
                </a:r>
              </a:p>
            </p:txBody>
          </p:sp>
          <p:sp>
            <p:nvSpPr>
              <p:cNvPr id="77" name="TextBox 76">
                <a:extLst>
                  <a:ext uri="{FF2B5EF4-FFF2-40B4-BE49-F238E27FC236}">
                    <a16:creationId xmlns:a16="http://schemas.microsoft.com/office/drawing/2014/main" id="{F56B3F25-7332-9887-A08B-2DC7FE63CBEF}"/>
                  </a:ext>
                </a:extLst>
              </p:cNvPr>
              <p:cNvSpPr txBox="1"/>
              <p:nvPr/>
            </p:nvSpPr>
            <p:spPr>
              <a:xfrm>
                <a:off x="7226317" y="1704531"/>
                <a:ext cx="1181196" cy="369332"/>
              </a:xfrm>
              <a:prstGeom prst="rect">
                <a:avLst/>
              </a:prstGeom>
              <a:solidFill>
                <a:schemeClr val="bg1"/>
              </a:solidFill>
            </p:spPr>
            <p:txBody>
              <a:bodyPr wrap="square" rtlCol="0">
                <a:spAutoFit/>
              </a:bodyPr>
              <a:lstStyle/>
              <a:p>
                <a:r>
                  <a:rPr lang="en-US" b="1" dirty="0">
                    <a:latin typeface="Helvetica"/>
                    <a:cs typeface="Helvetica"/>
                  </a:rPr>
                  <a:t>Fraction        </a:t>
                </a:r>
              </a:p>
            </p:txBody>
          </p:sp>
          <p:sp>
            <p:nvSpPr>
              <p:cNvPr id="78" name="TextBox 77">
                <a:extLst>
                  <a:ext uri="{FF2B5EF4-FFF2-40B4-BE49-F238E27FC236}">
                    <a16:creationId xmlns:a16="http://schemas.microsoft.com/office/drawing/2014/main" id="{23F032D9-627A-6DAE-90D5-AAF02B014ABA}"/>
                  </a:ext>
                </a:extLst>
              </p:cNvPr>
              <p:cNvSpPr txBox="1"/>
              <p:nvPr/>
            </p:nvSpPr>
            <p:spPr>
              <a:xfrm>
                <a:off x="7412428" y="2456089"/>
                <a:ext cx="946383" cy="338554"/>
              </a:xfrm>
              <a:prstGeom prst="rect">
                <a:avLst/>
              </a:prstGeom>
              <a:solidFill>
                <a:schemeClr val="bg1"/>
              </a:solidFill>
            </p:spPr>
            <p:txBody>
              <a:bodyPr wrap="square" rtlCol="0">
                <a:spAutoFit/>
              </a:bodyPr>
              <a:lstStyle/>
              <a:p>
                <a:r>
                  <a:rPr lang="en-US" sz="1600" b="1" dirty="0">
                    <a:latin typeface="Helvetica"/>
                    <a:cs typeface="Helvetica"/>
                  </a:rPr>
                  <a:t>heavy</a:t>
                </a:r>
              </a:p>
            </p:txBody>
          </p:sp>
          <p:sp>
            <p:nvSpPr>
              <p:cNvPr id="79" name="Rectangle 78">
                <a:extLst>
                  <a:ext uri="{FF2B5EF4-FFF2-40B4-BE49-F238E27FC236}">
                    <a16:creationId xmlns:a16="http://schemas.microsoft.com/office/drawing/2014/main" id="{4A9E824A-849D-2FA4-D0A1-88B7025F7CB4}"/>
                  </a:ext>
                </a:extLst>
              </p:cNvPr>
              <p:cNvSpPr/>
              <p:nvPr/>
            </p:nvSpPr>
            <p:spPr>
              <a:xfrm>
                <a:off x="7216910" y="2184284"/>
                <a:ext cx="164592" cy="164592"/>
              </a:xfrm>
              <a:prstGeom prst="rect">
                <a:avLst/>
              </a:prstGeom>
              <a:noFill/>
              <a:ln w="38100">
                <a:solidFill>
                  <a:srgbClr val="A4CB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80" name="Rectangle 79">
                <a:extLst>
                  <a:ext uri="{FF2B5EF4-FFF2-40B4-BE49-F238E27FC236}">
                    <a16:creationId xmlns:a16="http://schemas.microsoft.com/office/drawing/2014/main" id="{E0D498F2-8093-AE19-A7F1-ADAC1FC613B4}"/>
                  </a:ext>
                </a:extLst>
              </p:cNvPr>
              <p:cNvSpPr/>
              <p:nvPr/>
            </p:nvSpPr>
            <p:spPr>
              <a:xfrm>
                <a:off x="7219615" y="2548682"/>
                <a:ext cx="164592" cy="164592"/>
              </a:xfrm>
              <a:prstGeom prst="rect">
                <a:avLst/>
              </a:prstGeom>
              <a:noFill/>
              <a:ln w="38100">
                <a:solidFill>
                  <a:srgbClr val="A3DD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grpSp>
          <p:nvGrpSpPr>
            <p:cNvPr id="70" name="Group 69">
              <a:extLst>
                <a:ext uri="{FF2B5EF4-FFF2-40B4-BE49-F238E27FC236}">
                  <a16:creationId xmlns:a16="http://schemas.microsoft.com/office/drawing/2014/main" id="{A6E2C1F1-5F5A-B92A-0780-3C76FDFA6D27}"/>
                </a:ext>
              </a:extLst>
            </p:cNvPr>
            <p:cNvGrpSpPr/>
            <p:nvPr/>
          </p:nvGrpSpPr>
          <p:grpSpPr>
            <a:xfrm>
              <a:off x="5340871" y="1656068"/>
              <a:ext cx="2406370" cy="3329451"/>
              <a:chOff x="3315287" y="1640855"/>
              <a:chExt cx="2406370" cy="3329451"/>
            </a:xfrm>
          </p:grpSpPr>
          <p:pic>
            <p:nvPicPr>
              <p:cNvPr id="72" name="Picture 71">
                <a:extLst>
                  <a:ext uri="{FF2B5EF4-FFF2-40B4-BE49-F238E27FC236}">
                    <a16:creationId xmlns:a16="http://schemas.microsoft.com/office/drawing/2014/main" id="{B9AAC2B5-68A1-0746-9B5A-859C7D10D511}"/>
                  </a:ext>
                </a:extLst>
              </p:cNvPr>
              <p:cNvPicPr>
                <a:picLocks noChangeAspect="1"/>
              </p:cNvPicPr>
              <p:nvPr/>
            </p:nvPicPr>
            <p:blipFill rotWithShape="1">
              <a:blip r:embed="rId3"/>
              <a:srcRect l="67" t="63839" r="65225" b="-52"/>
              <a:stretch/>
            </p:blipFill>
            <p:spPr>
              <a:xfrm>
                <a:off x="3315287" y="3162749"/>
                <a:ext cx="2144578" cy="1631521"/>
              </a:xfrm>
              <a:prstGeom prst="rect">
                <a:avLst/>
              </a:prstGeom>
            </p:spPr>
          </p:pic>
          <p:pic>
            <p:nvPicPr>
              <p:cNvPr id="73" name="Picture 72">
                <a:extLst>
                  <a:ext uri="{FF2B5EF4-FFF2-40B4-BE49-F238E27FC236}">
                    <a16:creationId xmlns:a16="http://schemas.microsoft.com/office/drawing/2014/main" id="{33EBA770-83B4-31C0-979F-F9B99A17B581}"/>
                  </a:ext>
                </a:extLst>
              </p:cNvPr>
              <p:cNvPicPr>
                <a:picLocks noChangeAspect="1"/>
              </p:cNvPicPr>
              <p:nvPr/>
            </p:nvPicPr>
            <p:blipFill rotWithShape="1">
              <a:blip r:embed="rId3"/>
              <a:srcRect l="6662" t="75" r="65273" b="65993"/>
              <a:stretch/>
            </p:blipFill>
            <p:spPr>
              <a:xfrm>
                <a:off x="3699861" y="1650989"/>
                <a:ext cx="1734132" cy="1528909"/>
              </a:xfrm>
              <a:prstGeom prst="rect">
                <a:avLst/>
              </a:prstGeom>
            </p:spPr>
          </p:pic>
          <p:sp>
            <p:nvSpPr>
              <p:cNvPr id="74" name="Rectangle 73">
                <a:extLst>
                  <a:ext uri="{FF2B5EF4-FFF2-40B4-BE49-F238E27FC236}">
                    <a16:creationId xmlns:a16="http://schemas.microsoft.com/office/drawing/2014/main" id="{49D6D6DC-B7D5-C9AF-9912-9849891477E1}"/>
                  </a:ext>
                </a:extLst>
              </p:cNvPr>
              <p:cNvSpPr/>
              <p:nvPr/>
            </p:nvSpPr>
            <p:spPr>
              <a:xfrm>
                <a:off x="3760458" y="1640855"/>
                <a:ext cx="1961199" cy="2904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E340D8D-1C70-50CB-5909-64ABB3261143}"/>
                  </a:ext>
                </a:extLst>
              </p:cNvPr>
              <p:cNvSpPr txBox="1"/>
              <p:nvPr/>
            </p:nvSpPr>
            <p:spPr>
              <a:xfrm>
                <a:off x="3894923" y="4570196"/>
                <a:ext cx="1564942" cy="400110"/>
              </a:xfrm>
              <a:prstGeom prst="rect">
                <a:avLst/>
              </a:prstGeom>
              <a:solidFill>
                <a:schemeClr val="bg1"/>
              </a:solidFill>
            </p:spPr>
            <p:txBody>
              <a:bodyPr wrap="square" rtlCol="0">
                <a:spAutoFit/>
              </a:bodyPr>
              <a:lstStyle/>
              <a:p>
                <a:pPr algn="ctr"/>
                <a:r>
                  <a:rPr lang="en-US" sz="2000" b="1" dirty="0">
                    <a:latin typeface="Helvetica"/>
                    <a:cs typeface="Helvetica"/>
                  </a:rPr>
                  <a:t>∆</a:t>
                </a:r>
                <a:r>
                  <a:rPr lang="en-US" sz="2000" b="1" baseline="30000" dirty="0">
                    <a:latin typeface="Helvetica"/>
                    <a:cs typeface="Helvetica"/>
                  </a:rPr>
                  <a:t>14</a:t>
                </a:r>
                <a:r>
                  <a:rPr lang="en-US" sz="2000" b="1" dirty="0">
                    <a:latin typeface="Helvetica"/>
                    <a:cs typeface="Helvetica"/>
                  </a:rPr>
                  <a:t>C</a:t>
                </a:r>
              </a:p>
            </p:txBody>
          </p:sp>
        </p:grpSp>
        <p:sp>
          <p:nvSpPr>
            <p:cNvPr id="71" name="TextBox 70">
              <a:extLst>
                <a:ext uri="{FF2B5EF4-FFF2-40B4-BE49-F238E27FC236}">
                  <a16:creationId xmlns:a16="http://schemas.microsoft.com/office/drawing/2014/main" id="{A7AEF9B7-CC9E-5118-EEEF-316DC09A99E9}"/>
                </a:ext>
              </a:extLst>
            </p:cNvPr>
            <p:cNvSpPr txBox="1"/>
            <p:nvPr/>
          </p:nvSpPr>
          <p:spPr>
            <a:xfrm>
              <a:off x="5090348" y="1261731"/>
              <a:ext cx="3423413" cy="584775"/>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Global distribution of ∆</a:t>
              </a:r>
              <a:r>
                <a:rPr lang="en-US" sz="1600" b="1" baseline="30000" dirty="0">
                  <a:latin typeface="Helvetica"/>
                  <a:cs typeface="Helvetica"/>
                </a:rPr>
                <a:t>14</a:t>
              </a:r>
              <a:r>
                <a:rPr lang="en-US" sz="1600" b="1" dirty="0">
                  <a:latin typeface="Helvetica"/>
                  <a:cs typeface="Helvetica"/>
                </a:rPr>
                <a:t>C in fractions (&lt;0.3 m) </a:t>
              </a:r>
            </a:p>
          </p:txBody>
        </p:sp>
      </p:grpSp>
      <p:sp>
        <p:nvSpPr>
          <p:cNvPr id="3" name="TextBox 2">
            <a:extLst>
              <a:ext uri="{FF2B5EF4-FFF2-40B4-BE49-F238E27FC236}">
                <a16:creationId xmlns:a16="http://schemas.microsoft.com/office/drawing/2014/main" id="{3BCC4940-9452-77AA-4573-4A5F904EA57F}"/>
              </a:ext>
            </a:extLst>
          </p:cNvPr>
          <p:cNvSpPr txBox="1"/>
          <p:nvPr/>
        </p:nvSpPr>
        <p:spPr>
          <a:xfrm>
            <a:off x="44484" y="5318289"/>
            <a:ext cx="3823428" cy="261610"/>
          </a:xfrm>
          <a:prstGeom prst="rect">
            <a:avLst/>
          </a:prstGeom>
          <a:noFill/>
        </p:spPr>
        <p:txBody>
          <a:bodyPr wrap="square" rtlCol="0">
            <a:spAutoFit/>
          </a:bodyPr>
          <a:lstStyle/>
          <a:p>
            <a:pPr marL="0" lvl="1">
              <a:spcAft>
                <a:spcPts val="600"/>
              </a:spcAft>
            </a:pPr>
            <a:r>
              <a:rPr lang="en-US" sz="1100" i="1" dirty="0">
                <a:latin typeface="Helvetica"/>
                <a:cs typeface="Helvetica"/>
              </a:rPr>
              <a:t>Figure adapted from Heckman &amp; Hicks-Pries et al. 2021</a:t>
            </a:r>
            <a:endParaRPr lang="en-US" sz="500" i="1" dirty="0">
              <a:latin typeface="Helvetica"/>
              <a:cs typeface="Helvetica"/>
            </a:endParaRPr>
          </a:p>
        </p:txBody>
      </p:sp>
    </p:spTree>
    <p:extLst>
      <p:ext uri="{BB962C8B-B14F-4D97-AF65-F5344CB8AC3E}">
        <p14:creationId xmlns:p14="http://schemas.microsoft.com/office/powerpoint/2010/main" val="19470729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815258-32CE-3848-D212-F2DCA5A4FD87}"/>
              </a:ext>
            </a:extLst>
          </p:cNvPr>
          <p:cNvSpPr/>
          <p:nvPr/>
        </p:nvSpPr>
        <p:spPr>
          <a:xfrm>
            <a:off x="3523057" y="1212020"/>
            <a:ext cx="4650245" cy="4123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IMPORTANCE OF MINERALS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142</a:t>
            </a:fld>
            <a:endParaRPr lang="de-DE" dirty="0"/>
          </a:p>
        </p:txBody>
      </p:sp>
      <p:sp>
        <p:nvSpPr>
          <p:cNvPr id="6" name="Rectangle 5"/>
          <p:cNvSpPr/>
          <p:nvPr/>
        </p:nvSpPr>
        <p:spPr>
          <a:xfrm>
            <a:off x="3627496" y="1405232"/>
            <a:ext cx="2925704" cy="2356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
          <p:cNvSpPr txBox="1">
            <a:spLocks/>
          </p:cNvSpPr>
          <p:nvPr/>
        </p:nvSpPr>
        <p:spPr>
          <a:xfrm>
            <a:off x="251520" y="1318530"/>
            <a:ext cx="2675528" cy="3134598"/>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Arial"/>
              <a:buChar char="•"/>
            </a:pPr>
            <a:r>
              <a:rPr lang="en-US" sz="1800" b="1" dirty="0">
                <a:latin typeface="Helvetica"/>
                <a:cs typeface="Helvetica"/>
              </a:rPr>
              <a:t>Majority of soil C is mineral-associated (“heavy”)</a:t>
            </a:r>
          </a:p>
          <a:p>
            <a:pPr>
              <a:spcAft>
                <a:spcPts val="600"/>
              </a:spcAft>
              <a:buFont typeface="Arial"/>
              <a:buChar char="•"/>
            </a:pPr>
            <a:r>
              <a:rPr lang="en-US" sz="1800" b="1" dirty="0">
                <a:latin typeface="Helvetica"/>
                <a:cs typeface="Helvetica"/>
              </a:rPr>
              <a:t>Some mineral-associated C very old…</a:t>
            </a:r>
            <a:endParaRPr lang="en-US" sz="1800" b="1" baseline="30000" dirty="0">
              <a:latin typeface="Helvetica"/>
              <a:cs typeface="Helvetica"/>
            </a:endParaRPr>
          </a:p>
          <a:p>
            <a:pPr>
              <a:spcAft>
                <a:spcPts val="600"/>
              </a:spcAft>
              <a:buFont typeface="Arial"/>
              <a:buChar char="•"/>
            </a:pPr>
            <a:r>
              <a:rPr lang="en-US" sz="1800" b="1" dirty="0">
                <a:latin typeface="Helvetica"/>
                <a:cs typeface="Helvetica"/>
              </a:rPr>
              <a:t>…but ca. 50% of mineral-associated C is “modern” (i.e., contains bomb C)</a:t>
            </a:r>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142</a:t>
            </a:fld>
            <a:endParaRPr lang="de-DE" dirty="0"/>
          </a:p>
        </p:txBody>
      </p:sp>
      <p:grpSp>
        <p:nvGrpSpPr>
          <p:cNvPr id="19" name="Group 18">
            <a:extLst>
              <a:ext uri="{FF2B5EF4-FFF2-40B4-BE49-F238E27FC236}">
                <a16:creationId xmlns:a16="http://schemas.microsoft.com/office/drawing/2014/main" id="{16852533-2301-A7DD-CF92-34FB2E006BE5}"/>
              </a:ext>
            </a:extLst>
          </p:cNvPr>
          <p:cNvGrpSpPr/>
          <p:nvPr/>
        </p:nvGrpSpPr>
        <p:grpSpPr>
          <a:xfrm>
            <a:off x="4019635" y="1212019"/>
            <a:ext cx="3930148" cy="3723788"/>
            <a:chOff x="5090348" y="1261731"/>
            <a:chExt cx="3930148" cy="3723788"/>
          </a:xfrm>
        </p:grpSpPr>
        <p:grpSp>
          <p:nvGrpSpPr>
            <p:cNvPr id="20" name="Group 19">
              <a:extLst>
                <a:ext uri="{FF2B5EF4-FFF2-40B4-BE49-F238E27FC236}">
                  <a16:creationId xmlns:a16="http://schemas.microsoft.com/office/drawing/2014/main" id="{23B77997-E9B9-63D8-DE7E-C54F996E66D6}"/>
                </a:ext>
              </a:extLst>
            </p:cNvPr>
            <p:cNvGrpSpPr/>
            <p:nvPr/>
          </p:nvGrpSpPr>
          <p:grpSpPr>
            <a:xfrm>
              <a:off x="7639038" y="2395507"/>
              <a:ext cx="1381458" cy="1090112"/>
              <a:chOff x="7216910" y="1704531"/>
              <a:chExt cx="1381458" cy="1090112"/>
            </a:xfrm>
          </p:grpSpPr>
          <p:sp>
            <p:nvSpPr>
              <p:cNvPr id="29" name="TextBox 28">
                <a:extLst>
                  <a:ext uri="{FF2B5EF4-FFF2-40B4-BE49-F238E27FC236}">
                    <a16:creationId xmlns:a16="http://schemas.microsoft.com/office/drawing/2014/main" id="{EDD82593-6B6C-364F-A27E-24313B05BA7D}"/>
                  </a:ext>
                </a:extLst>
              </p:cNvPr>
              <p:cNvSpPr txBox="1"/>
              <p:nvPr/>
            </p:nvSpPr>
            <p:spPr>
              <a:xfrm>
                <a:off x="7386696" y="2092677"/>
                <a:ext cx="1211672" cy="338554"/>
              </a:xfrm>
              <a:prstGeom prst="rect">
                <a:avLst/>
              </a:prstGeom>
              <a:solidFill>
                <a:schemeClr val="bg1"/>
              </a:solidFill>
            </p:spPr>
            <p:txBody>
              <a:bodyPr wrap="square" rtlCol="0">
                <a:spAutoFit/>
              </a:bodyPr>
              <a:lstStyle/>
              <a:p>
                <a:r>
                  <a:rPr lang="en-US" sz="1600" b="1" dirty="0">
                    <a:latin typeface="Helvetica"/>
                    <a:cs typeface="Helvetica"/>
                  </a:rPr>
                  <a:t>free light</a:t>
                </a:r>
              </a:p>
            </p:txBody>
          </p:sp>
          <p:sp>
            <p:nvSpPr>
              <p:cNvPr id="30" name="TextBox 29">
                <a:extLst>
                  <a:ext uri="{FF2B5EF4-FFF2-40B4-BE49-F238E27FC236}">
                    <a16:creationId xmlns:a16="http://schemas.microsoft.com/office/drawing/2014/main" id="{EC672543-DE50-0211-BD20-CA62554F3DB5}"/>
                  </a:ext>
                </a:extLst>
              </p:cNvPr>
              <p:cNvSpPr txBox="1"/>
              <p:nvPr/>
            </p:nvSpPr>
            <p:spPr>
              <a:xfrm>
                <a:off x="7226317" y="1704531"/>
                <a:ext cx="1181196" cy="369332"/>
              </a:xfrm>
              <a:prstGeom prst="rect">
                <a:avLst/>
              </a:prstGeom>
              <a:solidFill>
                <a:schemeClr val="bg1"/>
              </a:solidFill>
            </p:spPr>
            <p:txBody>
              <a:bodyPr wrap="square" rtlCol="0">
                <a:spAutoFit/>
              </a:bodyPr>
              <a:lstStyle/>
              <a:p>
                <a:r>
                  <a:rPr lang="en-US" b="1" dirty="0">
                    <a:latin typeface="Helvetica"/>
                    <a:cs typeface="Helvetica"/>
                  </a:rPr>
                  <a:t>Fraction        </a:t>
                </a:r>
              </a:p>
            </p:txBody>
          </p:sp>
          <p:sp>
            <p:nvSpPr>
              <p:cNvPr id="31" name="TextBox 30">
                <a:extLst>
                  <a:ext uri="{FF2B5EF4-FFF2-40B4-BE49-F238E27FC236}">
                    <a16:creationId xmlns:a16="http://schemas.microsoft.com/office/drawing/2014/main" id="{FBA4B96F-379C-D9B7-F688-BA16C34EEF8D}"/>
                  </a:ext>
                </a:extLst>
              </p:cNvPr>
              <p:cNvSpPr txBox="1"/>
              <p:nvPr/>
            </p:nvSpPr>
            <p:spPr>
              <a:xfrm>
                <a:off x="7412428" y="2456089"/>
                <a:ext cx="946383" cy="338554"/>
              </a:xfrm>
              <a:prstGeom prst="rect">
                <a:avLst/>
              </a:prstGeom>
              <a:solidFill>
                <a:schemeClr val="bg1"/>
              </a:solidFill>
            </p:spPr>
            <p:txBody>
              <a:bodyPr wrap="square" rtlCol="0">
                <a:spAutoFit/>
              </a:bodyPr>
              <a:lstStyle/>
              <a:p>
                <a:r>
                  <a:rPr lang="en-US" sz="1600" b="1" dirty="0">
                    <a:latin typeface="Helvetica"/>
                    <a:cs typeface="Helvetica"/>
                  </a:rPr>
                  <a:t>heavy</a:t>
                </a:r>
              </a:p>
            </p:txBody>
          </p:sp>
          <p:sp>
            <p:nvSpPr>
              <p:cNvPr id="32" name="Rectangle 31">
                <a:extLst>
                  <a:ext uri="{FF2B5EF4-FFF2-40B4-BE49-F238E27FC236}">
                    <a16:creationId xmlns:a16="http://schemas.microsoft.com/office/drawing/2014/main" id="{B4605F1B-F27E-6C9E-6879-3CD51AB1EA1A}"/>
                  </a:ext>
                </a:extLst>
              </p:cNvPr>
              <p:cNvSpPr/>
              <p:nvPr/>
            </p:nvSpPr>
            <p:spPr>
              <a:xfrm>
                <a:off x="7216910" y="2184284"/>
                <a:ext cx="164592" cy="164592"/>
              </a:xfrm>
              <a:prstGeom prst="rect">
                <a:avLst/>
              </a:prstGeom>
              <a:noFill/>
              <a:ln w="38100">
                <a:solidFill>
                  <a:srgbClr val="A4CBE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33" name="Rectangle 32">
                <a:extLst>
                  <a:ext uri="{FF2B5EF4-FFF2-40B4-BE49-F238E27FC236}">
                    <a16:creationId xmlns:a16="http://schemas.microsoft.com/office/drawing/2014/main" id="{8277A8AE-F20C-5D75-877C-932FCFC2D9FC}"/>
                  </a:ext>
                </a:extLst>
              </p:cNvPr>
              <p:cNvSpPr/>
              <p:nvPr/>
            </p:nvSpPr>
            <p:spPr>
              <a:xfrm>
                <a:off x="7219615" y="2548682"/>
                <a:ext cx="164592" cy="164592"/>
              </a:xfrm>
              <a:prstGeom prst="rect">
                <a:avLst/>
              </a:prstGeom>
              <a:noFill/>
              <a:ln w="38100">
                <a:solidFill>
                  <a:srgbClr val="A3DD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grpSp>
          <p:nvGrpSpPr>
            <p:cNvPr id="21" name="Group 20">
              <a:extLst>
                <a:ext uri="{FF2B5EF4-FFF2-40B4-BE49-F238E27FC236}">
                  <a16:creationId xmlns:a16="http://schemas.microsoft.com/office/drawing/2014/main" id="{63EB2F4F-3229-8BC3-54A8-B1406FE24D30}"/>
                </a:ext>
              </a:extLst>
            </p:cNvPr>
            <p:cNvGrpSpPr/>
            <p:nvPr/>
          </p:nvGrpSpPr>
          <p:grpSpPr>
            <a:xfrm>
              <a:off x="5340871" y="1656068"/>
              <a:ext cx="2406370" cy="3329451"/>
              <a:chOff x="3315287" y="1640855"/>
              <a:chExt cx="2406370" cy="3329451"/>
            </a:xfrm>
          </p:grpSpPr>
          <p:pic>
            <p:nvPicPr>
              <p:cNvPr id="23" name="Picture 22">
                <a:extLst>
                  <a:ext uri="{FF2B5EF4-FFF2-40B4-BE49-F238E27FC236}">
                    <a16:creationId xmlns:a16="http://schemas.microsoft.com/office/drawing/2014/main" id="{B564D23F-B865-9AB2-80CE-CB6102D3F2CF}"/>
                  </a:ext>
                </a:extLst>
              </p:cNvPr>
              <p:cNvPicPr>
                <a:picLocks noChangeAspect="1"/>
              </p:cNvPicPr>
              <p:nvPr/>
            </p:nvPicPr>
            <p:blipFill rotWithShape="1">
              <a:blip r:embed="rId3"/>
              <a:srcRect l="67" t="63839" r="65225" b="-52"/>
              <a:stretch/>
            </p:blipFill>
            <p:spPr>
              <a:xfrm>
                <a:off x="3315287" y="3162749"/>
                <a:ext cx="2144578" cy="1631521"/>
              </a:xfrm>
              <a:prstGeom prst="rect">
                <a:avLst/>
              </a:prstGeom>
            </p:spPr>
          </p:pic>
          <p:pic>
            <p:nvPicPr>
              <p:cNvPr id="25" name="Picture 24">
                <a:extLst>
                  <a:ext uri="{FF2B5EF4-FFF2-40B4-BE49-F238E27FC236}">
                    <a16:creationId xmlns:a16="http://schemas.microsoft.com/office/drawing/2014/main" id="{E2D4CDCA-DA75-8736-0854-E0CD8E8D59DF}"/>
                  </a:ext>
                </a:extLst>
              </p:cNvPr>
              <p:cNvPicPr>
                <a:picLocks noChangeAspect="1"/>
              </p:cNvPicPr>
              <p:nvPr/>
            </p:nvPicPr>
            <p:blipFill rotWithShape="1">
              <a:blip r:embed="rId3"/>
              <a:srcRect l="6662" t="75" r="65273" b="65993"/>
              <a:stretch/>
            </p:blipFill>
            <p:spPr>
              <a:xfrm>
                <a:off x="3699861" y="1650989"/>
                <a:ext cx="1734132" cy="1528909"/>
              </a:xfrm>
              <a:prstGeom prst="rect">
                <a:avLst/>
              </a:prstGeom>
            </p:spPr>
          </p:pic>
          <p:sp>
            <p:nvSpPr>
              <p:cNvPr id="26" name="Rectangle 25">
                <a:extLst>
                  <a:ext uri="{FF2B5EF4-FFF2-40B4-BE49-F238E27FC236}">
                    <a16:creationId xmlns:a16="http://schemas.microsoft.com/office/drawing/2014/main" id="{626381B2-47AC-E728-1166-3BE54E4E672A}"/>
                  </a:ext>
                </a:extLst>
              </p:cNvPr>
              <p:cNvSpPr/>
              <p:nvPr/>
            </p:nvSpPr>
            <p:spPr>
              <a:xfrm>
                <a:off x="3760458" y="1640855"/>
                <a:ext cx="1961199" cy="2904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E4131C-66D9-F2B7-29AC-4F35441D4F60}"/>
                  </a:ext>
                </a:extLst>
              </p:cNvPr>
              <p:cNvSpPr txBox="1"/>
              <p:nvPr/>
            </p:nvSpPr>
            <p:spPr>
              <a:xfrm>
                <a:off x="3894923" y="4570196"/>
                <a:ext cx="1564942" cy="400110"/>
              </a:xfrm>
              <a:prstGeom prst="rect">
                <a:avLst/>
              </a:prstGeom>
              <a:solidFill>
                <a:schemeClr val="bg1"/>
              </a:solidFill>
            </p:spPr>
            <p:txBody>
              <a:bodyPr wrap="square" rtlCol="0">
                <a:spAutoFit/>
              </a:bodyPr>
              <a:lstStyle/>
              <a:p>
                <a:pPr algn="ctr"/>
                <a:r>
                  <a:rPr lang="en-US" sz="2000" b="1" dirty="0">
                    <a:latin typeface="Helvetica"/>
                    <a:cs typeface="Helvetica"/>
                  </a:rPr>
                  <a:t>∆</a:t>
                </a:r>
                <a:r>
                  <a:rPr lang="en-US" sz="2000" b="1" baseline="30000" dirty="0">
                    <a:latin typeface="Helvetica"/>
                    <a:cs typeface="Helvetica"/>
                  </a:rPr>
                  <a:t>14</a:t>
                </a:r>
                <a:r>
                  <a:rPr lang="en-US" sz="2000" b="1" dirty="0">
                    <a:latin typeface="Helvetica"/>
                    <a:cs typeface="Helvetica"/>
                  </a:rPr>
                  <a:t>C</a:t>
                </a:r>
              </a:p>
            </p:txBody>
          </p:sp>
        </p:grpSp>
        <p:sp>
          <p:nvSpPr>
            <p:cNvPr id="22" name="TextBox 21">
              <a:extLst>
                <a:ext uri="{FF2B5EF4-FFF2-40B4-BE49-F238E27FC236}">
                  <a16:creationId xmlns:a16="http://schemas.microsoft.com/office/drawing/2014/main" id="{E6BC7C1E-CED1-16E2-3455-65F4ED545DD1}"/>
                </a:ext>
              </a:extLst>
            </p:cNvPr>
            <p:cNvSpPr txBox="1"/>
            <p:nvPr/>
          </p:nvSpPr>
          <p:spPr>
            <a:xfrm>
              <a:off x="5090348" y="1261731"/>
              <a:ext cx="3423413" cy="584775"/>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Global distribution of ∆</a:t>
              </a:r>
              <a:r>
                <a:rPr lang="en-US" sz="1600" b="1" baseline="30000" dirty="0">
                  <a:latin typeface="Helvetica"/>
                  <a:cs typeface="Helvetica"/>
                </a:rPr>
                <a:t>14</a:t>
              </a:r>
              <a:r>
                <a:rPr lang="en-US" sz="1600" b="1" dirty="0">
                  <a:latin typeface="Helvetica"/>
                  <a:cs typeface="Helvetica"/>
                </a:rPr>
                <a:t>C in fractions (&lt;0.3 m) </a:t>
              </a:r>
            </a:p>
          </p:txBody>
        </p:sp>
      </p:grpSp>
      <p:cxnSp>
        <p:nvCxnSpPr>
          <p:cNvPr id="35" name="Straight Arrow Connector 34">
            <a:extLst>
              <a:ext uri="{FF2B5EF4-FFF2-40B4-BE49-F238E27FC236}">
                <a16:creationId xmlns:a16="http://schemas.microsoft.com/office/drawing/2014/main" id="{349C6F67-70B0-A0F5-6120-3E2FD3E39B5E}"/>
              </a:ext>
            </a:extLst>
          </p:cNvPr>
          <p:cNvCxnSpPr/>
          <p:nvPr/>
        </p:nvCxnSpPr>
        <p:spPr>
          <a:xfrm>
            <a:off x="6126480" y="5129784"/>
            <a:ext cx="451252"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1FB7C02-97B3-0870-80D4-4A92C6291F69}"/>
              </a:ext>
            </a:extLst>
          </p:cNvPr>
          <p:cNvCxnSpPr>
            <a:cxnSpLocks/>
          </p:cNvCxnSpPr>
          <p:nvPr/>
        </p:nvCxnSpPr>
        <p:spPr>
          <a:xfrm flipH="1">
            <a:off x="5084064" y="5129784"/>
            <a:ext cx="1017884"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8F01468-BE1F-4AE9-74B4-96B7BC49B639}"/>
              </a:ext>
            </a:extLst>
          </p:cNvPr>
          <p:cNvSpPr txBox="1"/>
          <p:nvPr/>
        </p:nvSpPr>
        <p:spPr>
          <a:xfrm>
            <a:off x="6608360" y="4939591"/>
            <a:ext cx="1564942" cy="400110"/>
          </a:xfrm>
          <a:prstGeom prst="rect">
            <a:avLst/>
          </a:prstGeom>
          <a:solidFill>
            <a:schemeClr val="bg1"/>
          </a:solidFill>
        </p:spPr>
        <p:txBody>
          <a:bodyPr wrap="square" rtlCol="0">
            <a:spAutoFit/>
          </a:bodyPr>
          <a:lstStyle/>
          <a:p>
            <a:pPr algn="ctr"/>
            <a:r>
              <a:rPr lang="en-US" sz="2000" b="1" dirty="0">
                <a:latin typeface="Helvetica"/>
                <a:cs typeface="Helvetica"/>
              </a:rPr>
              <a:t>”modern”</a:t>
            </a:r>
          </a:p>
        </p:txBody>
      </p:sp>
      <p:sp>
        <p:nvSpPr>
          <p:cNvPr id="55" name="TextBox 54">
            <a:extLst>
              <a:ext uri="{FF2B5EF4-FFF2-40B4-BE49-F238E27FC236}">
                <a16:creationId xmlns:a16="http://schemas.microsoft.com/office/drawing/2014/main" id="{89F8002C-DCA5-B889-F0DD-C3D46B1CC49F}"/>
              </a:ext>
            </a:extLst>
          </p:cNvPr>
          <p:cNvSpPr txBox="1"/>
          <p:nvPr/>
        </p:nvSpPr>
        <p:spPr>
          <a:xfrm>
            <a:off x="3523057" y="4935807"/>
            <a:ext cx="1564942" cy="400110"/>
          </a:xfrm>
          <a:prstGeom prst="rect">
            <a:avLst/>
          </a:prstGeom>
          <a:solidFill>
            <a:schemeClr val="bg1"/>
          </a:solidFill>
        </p:spPr>
        <p:txBody>
          <a:bodyPr wrap="square" rtlCol="0">
            <a:spAutoFit/>
          </a:bodyPr>
          <a:lstStyle/>
          <a:p>
            <a:pPr algn="ctr"/>
            <a:r>
              <a:rPr lang="en-US" sz="2000" b="1" dirty="0">
                <a:latin typeface="Helvetica"/>
                <a:cs typeface="Helvetica"/>
              </a:rPr>
              <a:t>&gt;10</a:t>
            </a:r>
            <a:r>
              <a:rPr lang="en-US" sz="2000" b="1" baseline="30000" dirty="0">
                <a:latin typeface="Helvetica"/>
                <a:cs typeface="Helvetica"/>
              </a:rPr>
              <a:t>2</a:t>
            </a:r>
            <a:r>
              <a:rPr lang="en-US" sz="2000" b="1" dirty="0">
                <a:latin typeface="Helvetica"/>
                <a:cs typeface="Helvetica"/>
              </a:rPr>
              <a:t> y</a:t>
            </a:r>
          </a:p>
        </p:txBody>
      </p:sp>
      <p:sp>
        <p:nvSpPr>
          <p:cNvPr id="3" name="TextBox 2">
            <a:extLst>
              <a:ext uri="{FF2B5EF4-FFF2-40B4-BE49-F238E27FC236}">
                <a16:creationId xmlns:a16="http://schemas.microsoft.com/office/drawing/2014/main" id="{6149FE43-C7A3-64B3-E22D-E0E68E85775B}"/>
              </a:ext>
            </a:extLst>
          </p:cNvPr>
          <p:cNvSpPr txBox="1"/>
          <p:nvPr/>
        </p:nvSpPr>
        <p:spPr>
          <a:xfrm>
            <a:off x="44484" y="5318289"/>
            <a:ext cx="3823428" cy="261610"/>
          </a:xfrm>
          <a:prstGeom prst="rect">
            <a:avLst/>
          </a:prstGeom>
          <a:noFill/>
        </p:spPr>
        <p:txBody>
          <a:bodyPr wrap="square" rtlCol="0">
            <a:spAutoFit/>
          </a:bodyPr>
          <a:lstStyle/>
          <a:p>
            <a:pPr marL="0" lvl="1">
              <a:spcAft>
                <a:spcPts val="600"/>
              </a:spcAft>
            </a:pPr>
            <a:r>
              <a:rPr lang="en-US" sz="1100" i="1" dirty="0">
                <a:latin typeface="Helvetica"/>
                <a:cs typeface="Helvetica"/>
              </a:rPr>
              <a:t>Figure adapted from Heckman &amp; Hicks-Pries et al. 2021</a:t>
            </a:r>
            <a:endParaRPr lang="en-US" sz="500" i="1" dirty="0">
              <a:latin typeface="Helvetica"/>
              <a:cs typeface="Helvetica"/>
            </a:endParaRPr>
          </a:p>
        </p:txBody>
      </p:sp>
    </p:spTree>
    <p:extLst>
      <p:ext uri="{BB962C8B-B14F-4D97-AF65-F5344CB8AC3E}">
        <p14:creationId xmlns:p14="http://schemas.microsoft.com/office/powerpoint/2010/main" val="2323302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1: OVERALL RESULTS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143</a:t>
            </a:fld>
            <a:endParaRPr lang="de-DE" dirty="0"/>
          </a:p>
        </p:txBody>
      </p:sp>
      <p:pic>
        <p:nvPicPr>
          <p:cNvPr id="2" name="Picture 1">
            <a:extLst>
              <a:ext uri="{FF2B5EF4-FFF2-40B4-BE49-F238E27FC236}">
                <a16:creationId xmlns:a16="http://schemas.microsoft.com/office/drawing/2014/main" id="{79865F9B-7462-AF44-487E-14DE30EBF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166842"/>
            <a:ext cx="5943600" cy="3977005"/>
          </a:xfrm>
          <a:prstGeom prst="rect">
            <a:avLst/>
          </a:prstGeom>
        </p:spPr>
      </p:pic>
    </p:spTree>
    <p:extLst>
      <p:ext uri="{BB962C8B-B14F-4D97-AF65-F5344CB8AC3E}">
        <p14:creationId xmlns:p14="http://schemas.microsoft.com/office/powerpoint/2010/main" val="40931082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1: STORAGE EFFECTS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144</a:t>
            </a:fld>
            <a:endParaRPr lang="de-DE" dirty="0"/>
          </a:p>
        </p:txBody>
      </p:sp>
      <p:pic>
        <p:nvPicPr>
          <p:cNvPr id="4" name="Picture 3">
            <a:extLst>
              <a:ext uri="{FF2B5EF4-FFF2-40B4-BE49-F238E27FC236}">
                <a16:creationId xmlns:a16="http://schemas.microsoft.com/office/drawing/2014/main" id="{B4F70926-3803-90EF-67CE-40546F2EB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219409"/>
            <a:ext cx="5943600" cy="3977005"/>
          </a:xfrm>
          <a:prstGeom prst="rect">
            <a:avLst/>
          </a:prstGeom>
        </p:spPr>
      </p:pic>
    </p:spTree>
    <p:extLst>
      <p:ext uri="{BB962C8B-B14F-4D97-AF65-F5344CB8AC3E}">
        <p14:creationId xmlns:p14="http://schemas.microsoft.com/office/powerpoint/2010/main" val="39437202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1: HAINICH</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145</a:t>
            </a:fld>
            <a:endParaRPr lang="de-DE" dirty="0"/>
          </a:p>
        </p:txBody>
      </p:sp>
      <p:pic>
        <p:nvPicPr>
          <p:cNvPr id="2" name="Picture 1">
            <a:extLst>
              <a:ext uri="{FF2B5EF4-FFF2-40B4-BE49-F238E27FC236}">
                <a16:creationId xmlns:a16="http://schemas.microsoft.com/office/drawing/2014/main" id="{AA018C9C-3290-5FB8-9C30-3D0208C60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49" y="1713493"/>
            <a:ext cx="5111902" cy="3420496"/>
          </a:xfrm>
          <a:prstGeom prst="rect">
            <a:avLst/>
          </a:prstGeom>
        </p:spPr>
      </p:pic>
      <p:pic>
        <p:nvPicPr>
          <p:cNvPr id="6" name="Picture 5">
            <a:extLst>
              <a:ext uri="{FF2B5EF4-FFF2-40B4-BE49-F238E27FC236}">
                <a16:creationId xmlns:a16="http://schemas.microsoft.com/office/drawing/2014/main" id="{AA39509E-D6A2-2AC7-BFFB-55C4ADC6D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2156" y="922945"/>
            <a:ext cx="4216895" cy="2547257"/>
          </a:xfrm>
          <a:prstGeom prst="rect">
            <a:avLst/>
          </a:prstGeom>
        </p:spPr>
      </p:pic>
    </p:spTree>
    <p:extLst>
      <p:ext uri="{BB962C8B-B14F-4D97-AF65-F5344CB8AC3E}">
        <p14:creationId xmlns:p14="http://schemas.microsoft.com/office/powerpoint/2010/main" val="14580011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1: PRE-INC EFFECT</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146</a:t>
            </a:fld>
            <a:endParaRPr lang="de-DE" dirty="0"/>
          </a:p>
        </p:txBody>
      </p:sp>
      <p:pic>
        <p:nvPicPr>
          <p:cNvPr id="4" name="Picture 3">
            <a:extLst>
              <a:ext uri="{FF2B5EF4-FFF2-40B4-BE49-F238E27FC236}">
                <a16:creationId xmlns:a16="http://schemas.microsoft.com/office/drawing/2014/main" id="{8BDC5A39-96C2-B540-D1B1-F3A23A116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671" y="1087953"/>
            <a:ext cx="5943600" cy="3977005"/>
          </a:xfrm>
          <a:prstGeom prst="rect">
            <a:avLst/>
          </a:prstGeom>
        </p:spPr>
      </p:pic>
    </p:spTree>
    <p:extLst>
      <p:ext uri="{BB962C8B-B14F-4D97-AF65-F5344CB8AC3E}">
        <p14:creationId xmlns:p14="http://schemas.microsoft.com/office/powerpoint/2010/main" val="22537890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t>
            </a:r>
            <a:r>
              <a:rPr lang="en-US" sz="3600" b="1" baseline="30000" dirty="0">
                <a:solidFill>
                  <a:schemeClr val="bg1"/>
                </a:solidFill>
                <a:latin typeface="Verdana"/>
                <a:cs typeface="Verdana"/>
              </a:rPr>
              <a:t>14</a:t>
            </a:r>
            <a:r>
              <a:rPr lang="en-US" sz="3600" b="1" dirty="0">
                <a:solidFill>
                  <a:schemeClr val="bg1"/>
                </a:solidFill>
                <a:latin typeface="Verdana"/>
                <a:cs typeface="Verdana"/>
              </a:rPr>
              <a:t>C RESPIRED vs BULK</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147</a:t>
            </a:fld>
            <a:endParaRPr lang="de-DE" dirty="0"/>
          </a:p>
        </p:txBody>
      </p:sp>
      <p:pic>
        <p:nvPicPr>
          <p:cNvPr id="2" name="Picture 1">
            <a:extLst>
              <a:ext uri="{FF2B5EF4-FFF2-40B4-BE49-F238E27FC236}">
                <a16:creationId xmlns:a16="http://schemas.microsoft.com/office/drawing/2014/main" id="{E2D05A2C-ECE0-3C76-DE8B-F96D63A69F45}"/>
              </a:ext>
            </a:extLst>
          </p:cNvPr>
          <p:cNvPicPr>
            <a:picLocks noChangeAspect="1"/>
          </p:cNvPicPr>
          <p:nvPr/>
        </p:nvPicPr>
        <p:blipFill rotWithShape="1">
          <a:blip r:embed="rId3">
            <a:extLst>
              <a:ext uri="{28A0092B-C50C-407E-A947-70E740481C1C}">
                <a14:useLocalDpi xmlns:a14="http://schemas.microsoft.com/office/drawing/2010/main" val="0"/>
              </a:ext>
            </a:extLst>
          </a:blip>
          <a:srcRect t="15554" b="20000"/>
          <a:stretch/>
        </p:blipFill>
        <p:spPr bwMode="auto">
          <a:xfrm>
            <a:off x="1057939" y="1215035"/>
            <a:ext cx="7362772" cy="3284929"/>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Tree>
    <p:extLst>
      <p:ext uri="{BB962C8B-B14F-4D97-AF65-F5344CB8AC3E}">
        <p14:creationId xmlns:p14="http://schemas.microsoft.com/office/powerpoint/2010/main" val="25042385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t>
            </a:r>
            <a:r>
              <a:rPr lang="en-US" sz="3600" b="1" baseline="30000" dirty="0">
                <a:solidFill>
                  <a:schemeClr val="bg1"/>
                </a:solidFill>
                <a:latin typeface="Verdana"/>
                <a:cs typeface="Verdana"/>
              </a:rPr>
              <a:t>14</a:t>
            </a:r>
            <a:r>
              <a:rPr lang="en-US" sz="3600" b="1" dirty="0">
                <a:solidFill>
                  <a:schemeClr val="bg1"/>
                </a:solidFill>
                <a:latin typeface="Verdana"/>
                <a:cs typeface="Verdana"/>
              </a:rPr>
              <a:t>C vs REACTIVE MINERALS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148</a:t>
            </a:fld>
            <a:endParaRPr lang="de-DE" dirty="0"/>
          </a:p>
        </p:txBody>
      </p:sp>
      <p:pic>
        <p:nvPicPr>
          <p:cNvPr id="4" name="Picture 3">
            <a:extLst>
              <a:ext uri="{FF2B5EF4-FFF2-40B4-BE49-F238E27FC236}">
                <a16:creationId xmlns:a16="http://schemas.microsoft.com/office/drawing/2014/main" id="{18C785F4-F3CC-AF8C-3BA2-5DA2D2F6D29F}"/>
              </a:ext>
            </a:extLst>
          </p:cNvPr>
          <p:cNvPicPr>
            <a:picLocks noChangeAspect="1"/>
          </p:cNvPicPr>
          <p:nvPr/>
        </p:nvPicPr>
        <p:blipFill rotWithShape="1">
          <a:blip r:embed="rId3">
            <a:extLst>
              <a:ext uri="{28A0092B-C50C-407E-A947-70E740481C1C}">
                <a14:useLocalDpi xmlns:a14="http://schemas.microsoft.com/office/drawing/2010/main" val="0"/>
              </a:ext>
            </a:extLst>
          </a:blip>
          <a:srcRect t="6667" b="2223"/>
          <a:stretch/>
        </p:blipFill>
        <p:spPr bwMode="auto">
          <a:xfrm>
            <a:off x="1600200" y="1182596"/>
            <a:ext cx="5943600" cy="3749040"/>
          </a:xfrm>
          <a:prstGeom prst="rect">
            <a:avLst/>
          </a:prstGeom>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Tree>
    <p:extLst>
      <p:ext uri="{BB962C8B-B14F-4D97-AF65-F5344CB8AC3E}">
        <p14:creationId xmlns:p14="http://schemas.microsoft.com/office/powerpoint/2010/main" val="6465113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ORGANIC C STOCKS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149</a:t>
            </a:fld>
            <a:endParaRPr lang="de-DE" dirty="0"/>
          </a:p>
        </p:txBody>
      </p:sp>
      <p:pic>
        <p:nvPicPr>
          <p:cNvPr id="11" name="Picture 10">
            <a:extLst>
              <a:ext uri="{FF2B5EF4-FFF2-40B4-BE49-F238E27FC236}">
                <a16:creationId xmlns:a16="http://schemas.microsoft.com/office/drawing/2014/main" id="{77C670A0-D7B4-30B4-6C24-E0AFBD0AC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144" y="1019175"/>
            <a:ext cx="5703712" cy="4277784"/>
          </a:xfrm>
          <a:prstGeom prst="rect">
            <a:avLst/>
          </a:prstGeom>
        </p:spPr>
      </p:pic>
    </p:spTree>
    <p:extLst>
      <p:ext uri="{BB962C8B-B14F-4D97-AF65-F5344CB8AC3E}">
        <p14:creationId xmlns:p14="http://schemas.microsoft.com/office/powerpoint/2010/main" val="38464524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28" name="Content Placeholder 2"/>
          <p:cNvSpPr txBox="1">
            <a:spLocks/>
          </p:cNvSpPr>
          <p:nvPr/>
        </p:nvSpPr>
        <p:spPr>
          <a:xfrm>
            <a:off x="1057241" y="1237320"/>
            <a:ext cx="7045392" cy="3023784"/>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spcAft>
                <a:spcPts val="600"/>
              </a:spcAft>
              <a:buFont typeface="+mj-lt"/>
              <a:buAutoNum type="arabicPeriod"/>
            </a:pPr>
            <a:r>
              <a:rPr lang="en-US" sz="2000" b="1" dirty="0">
                <a:latin typeface="Helvetica"/>
                <a:cs typeface="Helvetica"/>
              </a:rPr>
              <a:t>Do soil mineral assemblages affect temperature sensitivity of soil carbon persistence?</a:t>
            </a:r>
          </a:p>
        </p:txBody>
      </p:sp>
      <p:sp>
        <p:nvSpPr>
          <p:cNvPr id="16" name="Title 1"/>
          <p:cNvSpPr txBox="1">
            <a:spLocks/>
          </p:cNvSpPr>
          <p:nvPr/>
        </p:nvSpPr>
        <p:spPr>
          <a:xfrm>
            <a:off x="234950" y="421204"/>
            <a:ext cx="8689975" cy="600092"/>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RESEARCH QUESTIONS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8471"/>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15</a:t>
            </a:fld>
            <a:endParaRPr lang="de-DE" dirty="0"/>
          </a:p>
        </p:txBody>
      </p:sp>
    </p:spTree>
    <p:extLst>
      <p:ext uri="{BB962C8B-B14F-4D97-AF65-F5344CB8AC3E}">
        <p14:creationId xmlns:p14="http://schemas.microsoft.com/office/powerpoint/2010/main" val="3275665185"/>
      </p:ext>
    </p:extLst>
  </p:cSld>
  <p:clrMapOvr>
    <a:masterClrMapping/>
  </p:clrMapOvr>
  <mc:AlternateContent xmlns:mc="http://schemas.openxmlformats.org/markup-compatibility/2006" xmlns:p14="http://schemas.microsoft.com/office/powerpoint/2010/main">
    <mc:Choice Requires="p14">
      <p:transition spd="slow" p14:dur="2000" advClick="0" advTm="24636"/>
    </mc:Choice>
    <mc:Fallback xmlns="">
      <p:transition spd="slow" advClick="0" advTm="24636"/>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3: MODEL FITS (0-0.1 m)</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150</a:t>
            </a:fld>
            <a:endParaRPr lang="de-DE" dirty="0"/>
          </a:p>
        </p:txBody>
      </p:sp>
      <p:pic>
        <p:nvPicPr>
          <p:cNvPr id="2" name="Picture 1">
            <a:extLst>
              <a:ext uri="{FF2B5EF4-FFF2-40B4-BE49-F238E27FC236}">
                <a16:creationId xmlns:a16="http://schemas.microsoft.com/office/drawing/2014/main" id="{12F197DE-5A08-AA84-CFF3-6EFA757B9EA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0963" y="908978"/>
            <a:ext cx="5262073" cy="4857298"/>
          </a:xfrm>
          <a:prstGeom prst="rect">
            <a:avLst/>
          </a:prstGeom>
          <a:noFill/>
          <a:ln>
            <a:noFill/>
          </a:ln>
        </p:spPr>
      </p:pic>
    </p:spTree>
    <p:extLst>
      <p:ext uri="{BB962C8B-B14F-4D97-AF65-F5344CB8AC3E}">
        <p14:creationId xmlns:p14="http://schemas.microsoft.com/office/powerpoint/2010/main" val="11367374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bg1"/>
                </a:solidFill>
                <a:latin typeface="Verdana"/>
                <a:cs typeface="Verdana"/>
              </a:rPr>
              <a:t>STUDY 3: MODEL FITS (0.1-0.2 m)</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151</a:t>
            </a:fld>
            <a:endParaRPr lang="de-DE" dirty="0"/>
          </a:p>
        </p:txBody>
      </p:sp>
      <p:pic>
        <p:nvPicPr>
          <p:cNvPr id="9" name="Picture 8">
            <a:extLst>
              <a:ext uri="{FF2B5EF4-FFF2-40B4-BE49-F238E27FC236}">
                <a16:creationId xmlns:a16="http://schemas.microsoft.com/office/drawing/2014/main" id="{7D29299F-BE94-894B-A99F-1AC53B4EBF4F}"/>
              </a:ext>
            </a:extLst>
          </p:cNvPr>
          <p:cNvPicPr>
            <a:picLocks noChangeAspect="1"/>
          </p:cNvPicPr>
          <p:nvPr/>
        </p:nvPicPr>
        <p:blipFill rotWithShape="1">
          <a:blip r:embed="rId3"/>
          <a:srcRect b="19390"/>
          <a:stretch/>
        </p:blipFill>
        <p:spPr>
          <a:xfrm>
            <a:off x="1940963" y="936599"/>
            <a:ext cx="5261100" cy="3914775"/>
          </a:xfrm>
          <a:prstGeom prst="rect">
            <a:avLst/>
          </a:prstGeom>
        </p:spPr>
      </p:pic>
      <p:pic>
        <p:nvPicPr>
          <p:cNvPr id="10" name="Picture 9">
            <a:extLst>
              <a:ext uri="{FF2B5EF4-FFF2-40B4-BE49-F238E27FC236}">
                <a16:creationId xmlns:a16="http://schemas.microsoft.com/office/drawing/2014/main" id="{C39FBD89-7939-C7B8-18BE-4299EC401F6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3621"/>
          <a:stretch/>
        </p:blipFill>
        <p:spPr bwMode="auto">
          <a:xfrm>
            <a:off x="1940963" y="4970700"/>
            <a:ext cx="5262073" cy="795576"/>
          </a:xfrm>
          <a:prstGeom prst="rect">
            <a:avLst/>
          </a:prstGeom>
          <a:noFill/>
          <a:ln>
            <a:noFill/>
          </a:ln>
        </p:spPr>
      </p:pic>
    </p:spTree>
    <p:extLst>
      <p:ext uri="{BB962C8B-B14F-4D97-AF65-F5344CB8AC3E}">
        <p14:creationId xmlns:p14="http://schemas.microsoft.com/office/powerpoint/2010/main" val="4442365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E6FAFC-C52D-8652-063B-30B0C0D733D8}"/>
              </a:ext>
            </a:extLst>
          </p:cNvPr>
          <p:cNvPicPr>
            <a:picLocks noChangeAspect="1"/>
          </p:cNvPicPr>
          <p:nvPr/>
        </p:nvPicPr>
        <p:blipFill rotWithShape="1">
          <a:blip r:embed="rId3"/>
          <a:srcRect b="19390"/>
          <a:stretch/>
        </p:blipFill>
        <p:spPr>
          <a:xfrm>
            <a:off x="1943100" y="936599"/>
            <a:ext cx="5261100" cy="3914775"/>
          </a:xfrm>
          <a:prstGeom prst="rect">
            <a:avLst/>
          </a:prstGeom>
        </p:spPr>
      </p:pic>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bg1"/>
                </a:solidFill>
                <a:latin typeface="Verdana"/>
                <a:cs typeface="Verdana"/>
              </a:rPr>
              <a:t>STUDY 3: MODEL FITS (0.1-0.2 m)</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152</a:t>
            </a:fld>
            <a:endParaRPr lang="de-DE" dirty="0"/>
          </a:p>
        </p:txBody>
      </p:sp>
      <p:pic>
        <p:nvPicPr>
          <p:cNvPr id="10" name="Picture 9">
            <a:extLst>
              <a:ext uri="{FF2B5EF4-FFF2-40B4-BE49-F238E27FC236}">
                <a16:creationId xmlns:a16="http://schemas.microsoft.com/office/drawing/2014/main" id="{C39FBD89-7939-C7B8-18BE-4299EC401F6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3621"/>
          <a:stretch/>
        </p:blipFill>
        <p:spPr bwMode="auto">
          <a:xfrm>
            <a:off x="1940963" y="4970700"/>
            <a:ext cx="5262073" cy="795576"/>
          </a:xfrm>
          <a:prstGeom prst="rect">
            <a:avLst/>
          </a:prstGeom>
          <a:noFill/>
          <a:ln>
            <a:noFill/>
          </a:ln>
        </p:spPr>
      </p:pic>
    </p:spTree>
    <p:extLst>
      <p:ext uri="{BB962C8B-B14F-4D97-AF65-F5344CB8AC3E}">
        <p14:creationId xmlns:p14="http://schemas.microsoft.com/office/powerpoint/2010/main" val="201818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3: MAT &amp; SYSTEM AGE</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153</a:t>
            </a:fld>
            <a:endParaRPr lang="de-DE" dirty="0"/>
          </a:p>
        </p:txBody>
      </p:sp>
      <p:pic>
        <p:nvPicPr>
          <p:cNvPr id="2" name="Picture 1">
            <a:extLst>
              <a:ext uri="{FF2B5EF4-FFF2-40B4-BE49-F238E27FC236}">
                <a16:creationId xmlns:a16="http://schemas.microsoft.com/office/drawing/2014/main" id="{D91FA861-0970-6E0A-EAFD-6C3CEE5FFA8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2687"/>
          <a:stretch/>
        </p:blipFill>
        <p:spPr bwMode="auto">
          <a:xfrm>
            <a:off x="399873" y="947187"/>
            <a:ext cx="5146348" cy="4437888"/>
          </a:xfrm>
          <a:prstGeom prst="rect">
            <a:avLst/>
          </a:prstGeom>
          <a:noFill/>
          <a:ln>
            <a:noFill/>
          </a:ln>
        </p:spPr>
      </p:pic>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746" t="80600" r="21526" b="5757"/>
          <a:stretch/>
        </p:blipFill>
        <p:spPr bwMode="auto">
          <a:xfrm>
            <a:off x="5862414" y="2524115"/>
            <a:ext cx="2529555" cy="666769"/>
          </a:xfrm>
          <a:prstGeom prst="rect">
            <a:avLst/>
          </a:prstGeom>
          <a:noFill/>
          <a:ln>
            <a:noFill/>
          </a:ln>
        </p:spPr>
      </p:pic>
    </p:spTree>
    <p:extLst>
      <p:ext uri="{BB962C8B-B14F-4D97-AF65-F5344CB8AC3E}">
        <p14:creationId xmlns:p14="http://schemas.microsoft.com/office/powerpoint/2010/main" val="21241816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94B6D5-DD1D-C5E0-66FA-3587702F69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998"/>
          <a:stretch/>
        </p:blipFill>
        <p:spPr bwMode="auto">
          <a:xfrm>
            <a:off x="399873" y="947187"/>
            <a:ext cx="5223260" cy="4486091"/>
          </a:xfrm>
          <a:prstGeom prst="rect">
            <a:avLst/>
          </a:prstGeom>
          <a:noFill/>
          <a:ln>
            <a:noFill/>
          </a:ln>
        </p:spPr>
      </p:pic>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3: MAT &amp; TRANSIT TIME</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154</a:t>
            </a:fld>
            <a:endParaRPr lang="de-DE" dirty="0"/>
          </a:p>
        </p:txBody>
      </p:sp>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746" t="80600" r="21526" b="5757"/>
          <a:stretch/>
        </p:blipFill>
        <p:spPr bwMode="auto">
          <a:xfrm>
            <a:off x="5862414" y="2524115"/>
            <a:ext cx="2529555" cy="666769"/>
          </a:xfrm>
          <a:prstGeom prst="rect">
            <a:avLst/>
          </a:prstGeom>
          <a:noFill/>
          <a:ln>
            <a:noFill/>
          </a:ln>
        </p:spPr>
      </p:pic>
    </p:spTree>
    <p:extLst>
      <p:ext uri="{BB962C8B-B14F-4D97-AF65-F5344CB8AC3E}">
        <p14:creationId xmlns:p14="http://schemas.microsoft.com/office/powerpoint/2010/main" val="32282308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3: DEPTH DEPENDENCE</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155</a:t>
            </a:fld>
            <a:endParaRPr lang="de-DE" dirty="0"/>
          </a:p>
        </p:txBody>
      </p:sp>
      <p:pic>
        <p:nvPicPr>
          <p:cNvPr id="4" name="Picture 3">
            <a:extLst>
              <a:ext uri="{FF2B5EF4-FFF2-40B4-BE49-F238E27FC236}">
                <a16:creationId xmlns:a16="http://schemas.microsoft.com/office/drawing/2014/main" id="{346B76B2-CAFF-BA8C-3DBC-45F07E5EA4A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992496"/>
            <a:ext cx="5943600" cy="4572000"/>
          </a:xfrm>
          <a:prstGeom prst="rect">
            <a:avLst/>
          </a:prstGeom>
          <a:noFill/>
          <a:ln>
            <a:noFill/>
          </a:ln>
        </p:spPr>
      </p:pic>
    </p:spTree>
    <p:extLst>
      <p:ext uri="{BB962C8B-B14F-4D97-AF65-F5344CB8AC3E}">
        <p14:creationId xmlns:p14="http://schemas.microsoft.com/office/powerpoint/2010/main" val="27972858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3: MODEL SOIL C STOCKS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156</a:t>
            </a:fld>
            <a:endParaRPr lang="de-DE" dirty="0"/>
          </a:p>
        </p:txBody>
      </p:sp>
      <p:pic>
        <p:nvPicPr>
          <p:cNvPr id="4" name="Picture 3">
            <a:extLst>
              <a:ext uri="{FF2B5EF4-FFF2-40B4-BE49-F238E27FC236}">
                <a16:creationId xmlns:a16="http://schemas.microsoft.com/office/drawing/2014/main" id="{83F0D3AE-0500-5D39-D233-BC209C9B44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317"/>
          <a:stretch/>
        </p:blipFill>
        <p:spPr bwMode="auto">
          <a:xfrm>
            <a:off x="1600200" y="1362301"/>
            <a:ext cx="5943600" cy="3389630"/>
          </a:xfrm>
          <a:prstGeom prst="rect">
            <a:avLst/>
          </a:prstGeom>
          <a:noFill/>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1ED20068-D16F-860F-7B91-FE8159227E39}"/>
              </a:ext>
            </a:extLst>
          </p:cNvPr>
          <p:cNvSpPr/>
          <p:nvPr/>
        </p:nvSpPr>
        <p:spPr>
          <a:xfrm>
            <a:off x="234949" y="931853"/>
            <a:ext cx="1527982" cy="253916"/>
          </a:xfrm>
          <a:prstGeom prst="rect">
            <a:avLst/>
          </a:prstGeom>
        </p:spPr>
        <p:txBody>
          <a:bodyPr wrap="none">
            <a:spAutoFit/>
          </a:bodyPr>
          <a:lstStyle/>
          <a:p>
            <a:r>
              <a:rPr lang="en-US" sz="1050" b="1" dirty="0">
                <a:latin typeface="Helvetica"/>
                <a:cs typeface="Helvetica"/>
              </a:rPr>
              <a:t>2-pool parallel model</a:t>
            </a:r>
            <a:endParaRPr lang="en-US" sz="1050" b="1" dirty="0"/>
          </a:p>
        </p:txBody>
      </p:sp>
    </p:spTree>
    <p:extLst>
      <p:ext uri="{BB962C8B-B14F-4D97-AF65-F5344CB8AC3E}">
        <p14:creationId xmlns:p14="http://schemas.microsoft.com/office/powerpoint/2010/main" val="2965195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SYNTHESIS: FRACTION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157</a:t>
            </a:fld>
            <a:endParaRPr lang="de-DE" dirty="0"/>
          </a:p>
        </p:txBody>
      </p:sp>
      <p:pic>
        <p:nvPicPr>
          <p:cNvPr id="2" name="Picture 1">
            <a:extLst>
              <a:ext uri="{FF2B5EF4-FFF2-40B4-BE49-F238E27FC236}">
                <a16:creationId xmlns:a16="http://schemas.microsoft.com/office/drawing/2014/main" id="{A3727CFD-1875-FFB1-87C2-3B6F59115DC2}"/>
              </a:ext>
            </a:extLst>
          </p:cNvPr>
          <p:cNvPicPr>
            <a:picLocks noChangeAspect="1"/>
          </p:cNvPicPr>
          <p:nvPr/>
        </p:nvPicPr>
        <p:blipFill rotWithShape="1">
          <a:blip r:embed="rId4">
            <a:extLst>
              <a:ext uri="{28A0092B-C50C-407E-A947-70E740481C1C}">
                <a14:useLocalDpi xmlns:a14="http://schemas.microsoft.com/office/drawing/2010/main" val="0"/>
              </a:ext>
            </a:extLst>
          </a:blip>
          <a:srcRect b="16528"/>
          <a:stretch/>
        </p:blipFill>
        <p:spPr bwMode="auto">
          <a:xfrm>
            <a:off x="952500" y="971820"/>
            <a:ext cx="4591050" cy="4421829"/>
          </a:xfrm>
          <a:prstGeom prst="rect">
            <a:avLst/>
          </a:prstGeom>
          <a:noFill/>
          <a:ln>
            <a:noFill/>
          </a:ln>
        </p:spPr>
      </p:pic>
      <p:pic>
        <p:nvPicPr>
          <p:cNvPr id="6" name="Picture 5">
            <a:extLst>
              <a:ext uri="{FF2B5EF4-FFF2-40B4-BE49-F238E27FC236}">
                <a16:creationId xmlns:a16="http://schemas.microsoft.com/office/drawing/2014/main" id="{2EE8E1B1-4D44-15EA-DE07-9628A6BB6581}"/>
              </a:ext>
            </a:extLst>
          </p:cNvPr>
          <p:cNvPicPr>
            <a:picLocks noChangeAspect="1"/>
          </p:cNvPicPr>
          <p:nvPr/>
        </p:nvPicPr>
        <p:blipFill rotWithShape="1">
          <a:blip r:embed="rId4">
            <a:extLst>
              <a:ext uri="{28A0092B-C50C-407E-A947-70E740481C1C}">
                <a14:useLocalDpi xmlns:a14="http://schemas.microsoft.com/office/drawing/2010/main" val="0"/>
              </a:ext>
            </a:extLst>
          </a:blip>
          <a:srcRect l="68673" t="85042" r="8921" b="2371"/>
          <a:stretch/>
        </p:blipFill>
        <p:spPr bwMode="auto">
          <a:xfrm>
            <a:off x="6419848" y="3422777"/>
            <a:ext cx="1221907" cy="792000"/>
          </a:xfrm>
          <a:prstGeom prst="rect">
            <a:avLst/>
          </a:prstGeom>
          <a:noFill/>
          <a:ln>
            <a:noFill/>
          </a:ln>
        </p:spPr>
      </p:pic>
      <p:pic>
        <p:nvPicPr>
          <p:cNvPr id="7" name="Picture 6">
            <a:extLst>
              <a:ext uri="{FF2B5EF4-FFF2-40B4-BE49-F238E27FC236}">
                <a16:creationId xmlns:a16="http://schemas.microsoft.com/office/drawing/2014/main" id="{A2CEE7D0-C4E4-A761-A117-1F97B2BE3528}"/>
              </a:ext>
            </a:extLst>
          </p:cNvPr>
          <p:cNvPicPr>
            <a:picLocks noChangeAspect="1"/>
          </p:cNvPicPr>
          <p:nvPr/>
        </p:nvPicPr>
        <p:blipFill rotWithShape="1">
          <a:blip r:embed="rId4">
            <a:extLst>
              <a:ext uri="{28A0092B-C50C-407E-A947-70E740481C1C}">
                <a14:useLocalDpi xmlns:a14="http://schemas.microsoft.com/office/drawing/2010/main" val="0"/>
              </a:ext>
            </a:extLst>
          </a:blip>
          <a:srcRect l="9336" t="85042" r="59958" b="2371"/>
          <a:stretch/>
        </p:blipFill>
        <p:spPr bwMode="auto">
          <a:xfrm>
            <a:off x="6229350" y="1729590"/>
            <a:ext cx="1674466" cy="792000"/>
          </a:xfrm>
          <a:prstGeom prst="rect">
            <a:avLst/>
          </a:prstGeom>
          <a:noFill/>
          <a:ln>
            <a:noFill/>
          </a:ln>
        </p:spPr>
      </p:pic>
      <p:pic>
        <p:nvPicPr>
          <p:cNvPr id="9" name="Picture 8">
            <a:extLst>
              <a:ext uri="{FF2B5EF4-FFF2-40B4-BE49-F238E27FC236}">
                <a16:creationId xmlns:a16="http://schemas.microsoft.com/office/drawing/2014/main" id="{5E76BC94-6454-E458-2C43-0B4B34DC0D26}"/>
              </a:ext>
            </a:extLst>
          </p:cNvPr>
          <p:cNvPicPr>
            <a:picLocks noChangeAspect="1"/>
          </p:cNvPicPr>
          <p:nvPr/>
        </p:nvPicPr>
        <p:blipFill rotWithShape="1">
          <a:blip r:embed="rId4">
            <a:extLst>
              <a:ext uri="{28A0092B-C50C-407E-A947-70E740481C1C}">
                <a14:useLocalDpi xmlns:a14="http://schemas.microsoft.com/office/drawing/2010/main" val="0"/>
              </a:ext>
            </a:extLst>
          </a:blip>
          <a:srcRect l="44398" t="85042" r="31121" b="2371"/>
          <a:stretch/>
        </p:blipFill>
        <p:spPr bwMode="auto">
          <a:xfrm>
            <a:off x="6372223" y="2576183"/>
            <a:ext cx="1335049" cy="792000"/>
          </a:xfrm>
          <a:prstGeom prst="rect">
            <a:avLst/>
          </a:prstGeom>
          <a:noFill/>
          <a:ln>
            <a:noFill/>
          </a:ln>
        </p:spPr>
      </p:pic>
    </p:spTree>
    <p:extLst>
      <p:ext uri="{BB962C8B-B14F-4D97-AF65-F5344CB8AC3E}">
        <p14:creationId xmlns:p14="http://schemas.microsoft.com/office/powerpoint/2010/main" val="4398801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WELL-MIXED? OR LONG TAIL?</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158</a:t>
            </a:fld>
            <a:endParaRPr lang="de-DE" dirty="0"/>
          </a:p>
        </p:txBody>
      </p:sp>
      <p:pic>
        <p:nvPicPr>
          <p:cNvPr id="5" name="Picture 4">
            <a:extLst>
              <a:ext uri="{FF2B5EF4-FFF2-40B4-BE49-F238E27FC236}">
                <a16:creationId xmlns:a16="http://schemas.microsoft.com/office/drawing/2014/main" id="{8851B524-5B20-71B3-732F-1634CC63260E}"/>
              </a:ext>
            </a:extLst>
          </p:cNvPr>
          <p:cNvPicPr>
            <a:picLocks noChangeAspect="1"/>
          </p:cNvPicPr>
          <p:nvPr/>
        </p:nvPicPr>
        <p:blipFill>
          <a:blip r:embed="rId3"/>
          <a:stretch>
            <a:fillRect/>
          </a:stretch>
        </p:blipFill>
        <p:spPr>
          <a:xfrm>
            <a:off x="1371600" y="817273"/>
            <a:ext cx="6400800" cy="4572000"/>
          </a:xfrm>
          <a:prstGeom prst="rect">
            <a:avLst/>
          </a:prstGeom>
        </p:spPr>
      </p:pic>
      <p:sp>
        <p:nvSpPr>
          <p:cNvPr id="6" name="TextBox 5">
            <a:extLst>
              <a:ext uri="{FF2B5EF4-FFF2-40B4-BE49-F238E27FC236}">
                <a16:creationId xmlns:a16="http://schemas.microsoft.com/office/drawing/2014/main" id="{B8CF7098-BCD6-3CD5-A514-B4015C5B3D82}"/>
              </a:ext>
            </a:extLst>
          </p:cNvPr>
          <p:cNvSpPr txBox="1"/>
          <p:nvPr/>
        </p:nvSpPr>
        <p:spPr>
          <a:xfrm>
            <a:off x="1743958" y="1084696"/>
            <a:ext cx="1424609" cy="369332"/>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 andesite</a:t>
            </a:r>
          </a:p>
        </p:txBody>
      </p:sp>
      <p:sp>
        <p:nvSpPr>
          <p:cNvPr id="7" name="TextBox 6">
            <a:extLst>
              <a:ext uri="{FF2B5EF4-FFF2-40B4-BE49-F238E27FC236}">
                <a16:creationId xmlns:a16="http://schemas.microsoft.com/office/drawing/2014/main" id="{67568AFD-4460-6F3C-E11E-6C21796D063D}"/>
              </a:ext>
            </a:extLst>
          </p:cNvPr>
          <p:cNvSpPr txBox="1"/>
          <p:nvPr/>
        </p:nvSpPr>
        <p:spPr>
          <a:xfrm>
            <a:off x="4758178" y="1084696"/>
            <a:ext cx="1424609" cy="369332"/>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b) granite</a:t>
            </a:r>
          </a:p>
        </p:txBody>
      </p:sp>
      <p:sp>
        <p:nvSpPr>
          <p:cNvPr id="2" name="TextBox 1">
            <a:extLst>
              <a:ext uri="{FF2B5EF4-FFF2-40B4-BE49-F238E27FC236}">
                <a16:creationId xmlns:a16="http://schemas.microsoft.com/office/drawing/2014/main" id="{EA8E8E5B-9F84-B99A-9F51-C965B51D65E6}"/>
              </a:ext>
            </a:extLst>
          </p:cNvPr>
          <p:cNvSpPr txBox="1"/>
          <p:nvPr/>
        </p:nvSpPr>
        <p:spPr>
          <a:xfrm>
            <a:off x="7772399" y="905532"/>
            <a:ext cx="1155947"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
        <p:nvSpPr>
          <p:cNvPr id="18" name="TextBox 17">
            <a:extLst>
              <a:ext uri="{FF2B5EF4-FFF2-40B4-BE49-F238E27FC236}">
                <a16:creationId xmlns:a16="http://schemas.microsoft.com/office/drawing/2014/main" id="{772E4B2A-83B7-7CAD-1E23-8355534FF5D8}"/>
              </a:ext>
            </a:extLst>
          </p:cNvPr>
          <p:cNvSpPr txBox="1"/>
          <p:nvPr/>
        </p:nvSpPr>
        <p:spPr>
          <a:xfrm>
            <a:off x="234949" y="2312591"/>
            <a:ext cx="1440186" cy="369332"/>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log (TT)</a:t>
            </a:r>
          </a:p>
        </p:txBody>
      </p:sp>
      <p:sp>
        <p:nvSpPr>
          <p:cNvPr id="19" name="TextBox 18">
            <a:extLst>
              <a:ext uri="{FF2B5EF4-FFF2-40B4-BE49-F238E27FC236}">
                <a16:creationId xmlns:a16="http://schemas.microsoft.com/office/drawing/2014/main" id="{4F4A09C8-B7A6-3871-42C9-FCEB0A0C433C}"/>
              </a:ext>
            </a:extLst>
          </p:cNvPr>
          <p:cNvSpPr txBox="1"/>
          <p:nvPr/>
        </p:nvSpPr>
        <p:spPr>
          <a:xfrm>
            <a:off x="4030297" y="4146307"/>
            <a:ext cx="1440186" cy="369332"/>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log (age)</a:t>
            </a:r>
          </a:p>
        </p:txBody>
      </p:sp>
    </p:spTree>
    <p:extLst>
      <p:ext uri="{BB962C8B-B14F-4D97-AF65-F5344CB8AC3E}">
        <p14:creationId xmlns:p14="http://schemas.microsoft.com/office/powerpoint/2010/main" val="4062741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159</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3" name="Triangle 2">
            <a:extLst>
              <a:ext uri="{FF2B5EF4-FFF2-40B4-BE49-F238E27FC236}">
                <a16:creationId xmlns:a16="http://schemas.microsoft.com/office/drawing/2014/main" id="{0209FCE8-6FC6-C458-3D91-D63507A51EA9}"/>
              </a:ext>
            </a:extLst>
          </p:cNvPr>
          <p:cNvSpPr/>
          <p:nvPr/>
        </p:nvSpPr>
        <p:spPr>
          <a:xfrm rot="5400000">
            <a:off x="4582375" y="1777343"/>
            <a:ext cx="500811" cy="3603463"/>
          </a:xfrm>
          <a:prstGeom prst="triangle">
            <a:avLst/>
          </a:prstGeom>
          <a:gradFill>
            <a:gsLst>
              <a:gs pos="0">
                <a:schemeClr val="tx1">
                  <a:lumMod val="75000"/>
                  <a:lumOff val="2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136025F-F9C0-3A58-DD0A-D7D599ADE523}"/>
              </a:ext>
            </a:extLst>
          </p:cNvPr>
          <p:cNvSpPr txBox="1"/>
          <p:nvPr/>
        </p:nvSpPr>
        <p:spPr>
          <a:xfrm>
            <a:off x="2525431" y="3917739"/>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older</a:t>
            </a:r>
          </a:p>
        </p:txBody>
      </p:sp>
      <p:sp>
        <p:nvSpPr>
          <p:cNvPr id="13" name="TextBox 12">
            <a:extLst>
              <a:ext uri="{FF2B5EF4-FFF2-40B4-BE49-F238E27FC236}">
                <a16:creationId xmlns:a16="http://schemas.microsoft.com/office/drawing/2014/main" id="{74ACE95A-9D2C-5115-9A56-9F9FFD377EEC}"/>
              </a:ext>
            </a:extLst>
          </p:cNvPr>
          <p:cNvSpPr txBox="1"/>
          <p:nvPr/>
        </p:nvSpPr>
        <p:spPr>
          <a:xfrm>
            <a:off x="5371640" y="3917739"/>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younger</a:t>
            </a:r>
          </a:p>
        </p:txBody>
      </p:sp>
      <p:sp>
        <p:nvSpPr>
          <p:cNvPr id="14" name="TextBox 13">
            <a:extLst>
              <a:ext uri="{FF2B5EF4-FFF2-40B4-BE49-F238E27FC236}">
                <a16:creationId xmlns:a16="http://schemas.microsoft.com/office/drawing/2014/main" id="{742497FA-25B0-9F0C-1C29-0B1AB73D8351}"/>
              </a:ext>
            </a:extLst>
          </p:cNvPr>
          <p:cNvSpPr txBox="1"/>
          <p:nvPr/>
        </p:nvSpPr>
        <p:spPr>
          <a:xfrm>
            <a:off x="2932652" y="1152475"/>
            <a:ext cx="610168"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257</a:t>
            </a:r>
          </a:p>
        </p:txBody>
      </p:sp>
      <p:sp>
        <p:nvSpPr>
          <p:cNvPr id="15" name="TextBox 14">
            <a:extLst>
              <a:ext uri="{FF2B5EF4-FFF2-40B4-BE49-F238E27FC236}">
                <a16:creationId xmlns:a16="http://schemas.microsoft.com/office/drawing/2014/main" id="{84D6A42B-FD96-51FE-9FBE-36E8BD07AF0F}"/>
              </a:ext>
            </a:extLst>
          </p:cNvPr>
          <p:cNvSpPr txBox="1"/>
          <p:nvPr/>
        </p:nvSpPr>
        <p:spPr>
          <a:xfrm>
            <a:off x="4494703" y="1158591"/>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102</a:t>
            </a:r>
          </a:p>
        </p:txBody>
      </p:sp>
      <p:sp>
        <p:nvSpPr>
          <p:cNvPr id="16" name="TextBox 15">
            <a:extLst>
              <a:ext uri="{FF2B5EF4-FFF2-40B4-BE49-F238E27FC236}">
                <a16:creationId xmlns:a16="http://schemas.microsoft.com/office/drawing/2014/main" id="{C0EBA54D-ADE4-78B5-CAA2-574EA45B24EA}"/>
              </a:ext>
            </a:extLst>
          </p:cNvPr>
          <p:cNvSpPr txBox="1"/>
          <p:nvPr/>
        </p:nvSpPr>
        <p:spPr>
          <a:xfrm>
            <a:off x="6553200" y="1158124"/>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54</a:t>
            </a:r>
            <a:endParaRPr lang="en-US" b="1" dirty="0">
              <a:solidFill>
                <a:srgbClr val="80CDC1"/>
              </a:solidFill>
              <a:latin typeface="Helvetica"/>
              <a:cs typeface="Helvetica"/>
            </a:endParaRPr>
          </a:p>
        </p:txBody>
      </p:sp>
      <p:sp>
        <p:nvSpPr>
          <p:cNvPr id="22" name="TextBox 21">
            <a:extLst>
              <a:ext uri="{FF2B5EF4-FFF2-40B4-BE49-F238E27FC236}">
                <a16:creationId xmlns:a16="http://schemas.microsoft.com/office/drawing/2014/main" id="{BE3EE392-68BB-CBB0-F063-1B8E49529E10}"/>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122952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28" name="Content Placeholder 2"/>
          <p:cNvSpPr txBox="1">
            <a:spLocks/>
          </p:cNvSpPr>
          <p:nvPr/>
        </p:nvSpPr>
        <p:spPr>
          <a:xfrm>
            <a:off x="1057241" y="1242738"/>
            <a:ext cx="7045392" cy="3023784"/>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spcAft>
                <a:spcPts val="1200"/>
              </a:spcAft>
              <a:buFont typeface="+mj-lt"/>
              <a:buAutoNum type="arabicPeriod"/>
            </a:pPr>
            <a:r>
              <a:rPr lang="en-US" sz="2000" b="1" dirty="0">
                <a:latin typeface="Helvetica"/>
                <a:cs typeface="Helvetica"/>
              </a:rPr>
              <a:t>Do soil mineral assemblages affect temperature sensitivity of soil carbon persistence? </a:t>
            </a:r>
          </a:p>
          <a:p>
            <a:pPr marL="457200" indent="-457200">
              <a:spcAft>
                <a:spcPts val="1200"/>
              </a:spcAft>
              <a:buFont typeface="+mj-lt"/>
              <a:buAutoNum type="arabicPeriod"/>
            </a:pPr>
            <a:r>
              <a:rPr lang="en-US" sz="2000" b="1" dirty="0">
                <a:latin typeface="Helvetica"/>
                <a:cs typeface="Helvetica"/>
              </a:rPr>
              <a:t>On which time scales are soil mineral assemblages relevant for predicting soil carbon persistence?</a:t>
            </a:r>
          </a:p>
          <a:p>
            <a:pPr marL="457200" indent="-457200">
              <a:spcAft>
                <a:spcPts val="1200"/>
              </a:spcAft>
              <a:buFont typeface="+mj-lt"/>
              <a:buAutoNum type="arabicPeriod"/>
            </a:pPr>
            <a:endParaRPr lang="en-US" sz="2000" b="1" dirty="0">
              <a:latin typeface="Helvetica"/>
              <a:cs typeface="Helvetica"/>
            </a:endParaRPr>
          </a:p>
        </p:txBody>
      </p:sp>
      <p:sp>
        <p:nvSpPr>
          <p:cNvPr id="16" name="Title 1"/>
          <p:cNvSpPr txBox="1">
            <a:spLocks/>
          </p:cNvSpPr>
          <p:nvPr/>
        </p:nvSpPr>
        <p:spPr>
          <a:xfrm>
            <a:off x="234950" y="421204"/>
            <a:ext cx="8689975" cy="600092"/>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RESEARCH QUESTIONS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8471"/>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16</a:t>
            </a:fld>
            <a:endParaRPr lang="de-DE" dirty="0"/>
          </a:p>
        </p:txBody>
      </p:sp>
    </p:spTree>
    <p:extLst>
      <p:ext uri="{BB962C8B-B14F-4D97-AF65-F5344CB8AC3E}">
        <p14:creationId xmlns:p14="http://schemas.microsoft.com/office/powerpoint/2010/main" val="3949472940"/>
      </p:ext>
    </p:extLst>
  </p:cSld>
  <p:clrMapOvr>
    <a:masterClrMapping/>
  </p:clrMapOvr>
  <mc:AlternateContent xmlns:mc="http://schemas.openxmlformats.org/markup-compatibility/2006" xmlns:p14="http://schemas.microsoft.com/office/powerpoint/2010/main">
    <mc:Choice Requires="p14">
      <p:transition spd="slow" p14:dur="2000" advClick="0" advTm="19880"/>
    </mc:Choice>
    <mc:Fallback xmlns="">
      <p:transition spd="slow" advClick="0" advTm="19880"/>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160</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17" name="TextBox 16">
            <a:extLst>
              <a:ext uri="{FF2B5EF4-FFF2-40B4-BE49-F238E27FC236}">
                <a16:creationId xmlns:a16="http://schemas.microsoft.com/office/drawing/2014/main" id="{197CBA15-3021-7555-B688-FCCCCB410F59}"/>
              </a:ext>
            </a:extLst>
          </p:cNvPr>
          <p:cNvSpPr txBox="1"/>
          <p:nvPr/>
        </p:nvSpPr>
        <p:spPr>
          <a:xfrm>
            <a:off x="2815794" y="1152475"/>
            <a:ext cx="727026"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1049</a:t>
            </a:r>
            <a:endParaRPr lang="en-US" b="1" dirty="0">
              <a:solidFill>
                <a:srgbClr val="BF812D"/>
              </a:solidFill>
              <a:latin typeface="Helvetica"/>
              <a:cs typeface="Helvetica"/>
            </a:endParaRPr>
          </a:p>
        </p:txBody>
      </p:sp>
      <p:sp>
        <p:nvSpPr>
          <p:cNvPr id="18" name="TextBox 17">
            <a:extLst>
              <a:ext uri="{FF2B5EF4-FFF2-40B4-BE49-F238E27FC236}">
                <a16:creationId xmlns:a16="http://schemas.microsoft.com/office/drawing/2014/main" id="{8F32DAD0-B818-72F1-8C88-1B4060232045}"/>
              </a:ext>
            </a:extLst>
          </p:cNvPr>
          <p:cNvSpPr txBox="1"/>
          <p:nvPr/>
        </p:nvSpPr>
        <p:spPr>
          <a:xfrm>
            <a:off x="4494703" y="1158591"/>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183</a:t>
            </a:r>
            <a:endParaRPr lang="en-US" b="1" dirty="0">
              <a:solidFill>
                <a:srgbClr val="BF812D"/>
              </a:solidFill>
              <a:latin typeface="Helvetica"/>
              <a:cs typeface="Helvetica"/>
            </a:endParaRPr>
          </a:p>
        </p:txBody>
      </p:sp>
      <p:sp>
        <p:nvSpPr>
          <p:cNvPr id="19" name="TextBox 18">
            <a:extLst>
              <a:ext uri="{FF2B5EF4-FFF2-40B4-BE49-F238E27FC236}">
                <a16:creationId xmlns:a16="http://schemas.microsoft.com/office/drawing/2014/main" id="{A501475C-6D43-A1BE-FCB7-8B578D5A2823}"/>
              </a:ext>
            </a:extLst>
          </p:cNvPr>
          <p:cNvSpPr txBox="1"/>
          <p:nvPr/>
        </p:nvSpPr>
        <p:spPr>
          <a:xfrm>
            <a:off x="6553200" y="1158124"/>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134</a:t>
            </a:r>
          </a:p>
        </p:txBody>
      </p:sp>
      <p:sp>
        <p:nvSpPr>
          <p:cNvPr id="20" name="TextBox 19">
            <a:extLst>
              <a:ext uri="{FF2B5EF4-FFF2-40B4-BE49-F238E27FC236}">
                <a16:creationId xmlns:a16="http://schemas.microsoft.com/office/drawing/2014/main" id="{6887C8FC-9F5B-8F53-3AD1-0696551B49E3}"/>
              </a:ext>
            </a:extLst>
          </p:cNvPr>
          <p:cNvSpPr txBox="1"/>
          <p:nvPr/>
        </p:nvSpPr>
        <p:spPr>
          <a:xfrm>
            <a:off x="2525431" y="3917739"/>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much older</a:t>
            </a:r>
          </a:p>
        </p:txBody>
      </p:sp>
      <p:sp>
        <p:nvSpPr>
          <p:cNvPr id="21" name="TextBox 20">
            <a:extLst>
              <a:ext uri="{FF2B5EF4-FFF2-40B4-BE49-F238E27FC236}">
                <a16:creationId xmlns:a16="http://schemas.microsoft.com/office/drawing/2014/main" id="{5DE7C37C-0BB2-E9CC-CCD9-97A9EEEF06B9}"/>
              </a:ext>
            </a:extLst>
          </p:cNvPr>
          <p:cNvSpPr txBox="1"/>
          <p:nvPr/>
        </p:nvSpPr>
        <p:spPr>
          <a:xfrm>
            <a:off x="4459786" y="3917739"/>
            <a:ext cx="2292285"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 younger ––––</a:t>
            </a:r>
          </a:p>
        </p:txBody>
      </p:sp>
      <p:sp>
        <p:nvSpPr>
          <p:cNvPr id="22" name="Triangle 21">
            <a:extLst>
              <a:ext uri="{FF2B5EF4-FFF2-40B4-BE49-F238E27FC236}">
                <a16:creationId xmlns:a16="http://schemas.microsoft.com/office/drawing/2014/main" id="{3F8A2F0A-8000-126D-6E62-AF8328FE76EC}"/>
              </a:ext>
            </a:extLst>
          </p:cNvPr>
          <p:cNvSpPr/>
          <p:nvPr/>
        </p:nvSpPr>
        <p:spPr>
          <a:xfrm rot="5400000">
            <a:off x="4582375" y="1777343"/>
            <a:ext cx="500811" cy="3603463"/>
          </a:xfrm>
          <a:prstGeom prst="triangle">
            <a:avLst/>
          </a:prstGeom>
          <a:gradFill>
            <a:gsLst>
              <a:gs pos="0">
                <a:schemeClr val="tx1">
                  <a:lumMod val="95000"/>
                  <a:lumOff val="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5968481-1E97-1622-1435-CA176BC0E46E}"/>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4127028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161</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3" name="TextBox 2">
            <a:extLst>
              <a:ext uri="{FF2B5EF4-FFF2-40B4-BE49-F238E27FC236}">
                <a16:creationId xmlns:a16="http://schemas.microsoft.com/office/drawing/2014/main" id="{C872B308-7EAD-AB3A-F7FF-5B9D7E2147F1}"/>
              </a:ext>
            </a:extLst>
          </p:cNvPr>
          <p:cNvSpPr txBox="1"/>
          <p:nvPr/>
        </p:nvSpPr>
        <p:spPr>
          <a:xfrm>
            <a:off x="2815794" y="1152475"/>
            <a:ext cx="727026"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149</a:t>
            </a:r>
            <a:endParaRPr lang="en-US" b="1" dirty="0">
              <a:solidFill>
                <a:srgbClr val="BF812D"/>
              </a:solidFill>
              <a:latin typeface="Helvetica"/>
              <a:cs typeface="Helvetica"/>
            </a:endParaRPr>
          </a:p>
        </p:txBody>
      </p:sp>
      <p:sp>
        <p:nvSpPr>
          <p:cNvPr id="12" name="TextBox 11">
            <a:extLst>
              <a:ext uri="{FF2B5EF4-FFF2-40B4-BE49-F238E27FC236}">
                <a16:creationId xmlns:a16="http://schemas.microsoft.com/office/drawing/2014/main" id="{D67CC573-BC24-97C5-38C6-78E4D449FF6D}"/>
              </a:ext>
            </a:extLst>
          </p:cNvPr>
          <p:cNvSpPr txBox="1"/>
          <p:nvPr/>
        </p:nvSpPr>
        <p:spPr>
          <a:xfrm>
            <a:off x="4494703" y="1158591"/>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187</a:t>
            </a:r>
            <a:endParaRPr lang="en-US" b="1" dirty="0">
              <a:solidFill>
                <a:srgbClr val="BF812D"/>
              </a:solidFill>
              <a:latin typeface="Helvetica"/>
              <a:cs typeface="Helvetica"/>
            </a:endParaRPr>
          </a:p>
        </p:txBody>
      </p:sp>
      <p:sp>
        <p:nvSpPr>
          <p:cNvPr id="13" name="TextBox 12">
            <a:extLst>
              <a:ext uri="{FF2B5EF4-FFF2-40B4-BE49-F238E27FC236}">
                <a16:creationId xmlns:a16="http://schemas.microsoft.com/office/drawing/2014/main" id="{C3E61E57-13C2-2E90-C07A-848664CF830A}"/>
              </a:ext>
            </a:extLst>
          </p:cNvPr>
          <p:cNvSpPr txBox="1"/>
          <p:nvPr/>
        </p:nvSpPr>
        <p:spPr>
          <a:xfrm>
            <a:off x="6553200" y="1158124"/>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163</a:t>
            </a:r>
            <a:endParaRPr lang="en-US" b="1" dirty="0">
              <a:solidFill>
                <a:srgbClr val="80CDC1"/>
              </a:solidFill>
              <a:latin typeface="Helvetica"/>
              <a:cs typeface="Helvetica"/>
            </a:endParaRPr>
          </a:p>
        </p:txBody>
      </p:sp>
      <p:sp>
        <p:nvSpPr>
          <p:cNvPr id="14" name="TextBox 13">
            <a:extLst>
              <a:ext uri="{FF2B5EF4-FFF2-40B4-BE49-F238E27FC236}">
                <a16:creationId xmlns:a16="http://schemas.microsoft.com/office/drawing/2014/main" id="{34B91149-B205-E793-61FA-114B10FF4BDB}"/>
              </a:ext>
            </a:extLst>
          </p:cNvPr>
          <p:cNvSpPr txBox="1"/>
          <p:nvPr/>
        </p:nvSpPr>
        <p:spPr>
          <a:xfrm>
            <a:off x="3811810" y="3968048"/>
            <a:ext cx="1869170"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no gradient</a:t>
            </a:r>
          </a:p>
        </p:txBody>
      </p:sp>
      <p:sp>
        <p:nvSpPr>
          <p:cNvPr id="15" name="Rectangle 14">
            <a:extLst>
              <a:ext uri="{FF2B5EF4-FFF2-40B4-BE49-F238E27FC236}">
                <a16:creationId xmlns:a16="http://schemas.microsoft.com/office/drawing/2014/main" id="{067A127B-4C23-202B-904D-4D9BB061848C}"/>
              </a:ext>
            </a:extLst>
          </p:cNvPr>
          <p:cNvSpPr/>
          <p:nvPr/>
        </p:nvSpPr>
        <p:spPr>
          <a:xfrm>
            <a:off x="3020158" y="3328669"/>
            <a:ext cx="3603462" cy="500811"/>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525B964-1085-4BFC-582F-59A06CF1F59A}"/>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2796893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61A47E-6AAA-1EC4-A2D3-D2BC1C0F41AF}"/>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162</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19" name="Rectangle 18">
            <a:extLst>
              <a:ext uri="{FF2B5EF4-FFF2-40B4-BE49-F238E27FC236}">
                <a16:creationId xmlns:a16="http://schemas.microsoft.com/office/drawing/2014/main" id="{7FE322BF-CDE9-4C01-638B-8DB061F4AC7C}"/>
              </a:ext>
            </a:extLst>
          </p:cNvPr>
          <p:cNvSpPr/>
          <p:nvPr/>
        </p:nvSpPr>
        <p:spPr>
          <a:xfrm>
            <a:off x="2055043" y="892108"/>
            <a:ext cx="5382705" cy="1785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FDE18ED6-DE83-E3C0-3692-EB3A579856D2}"/>
              </a:ext>
            </a:extLst>
          </p:cNvPr>
          <p:cNvSpPr/>
          <p:nvPr/>
        </p:nvSpPr>
        <p:spPr>
          <a:xfrm rot="5400000">
            <a:off x="5392321" y="614798"/>
            <a:ext cx="500811" cy="1820944"/>
          </a:xfrm>
          <a:prstGeom prst="triangle">
            <a:avLst/>
          </a:prstGeom>
          <a:gradFill>
            <a:gsLst>
              <a:gs pos="0">
                <a:schemeClr val="tx1">
                  <a:lumMod val="75000"/>
                  <a:lumOff val="2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22159CD-36E5-1192-FEAC-FEAD4717FAE5}"/>
              </a:ext>
            </a:extLst>
          </p:cNvPr>
          <p:cNvSpPr txBox="1"/>
          <p:nvPr/>
        </p:nvSpPr>
        <p:spPr>
          <a:xfrm>
            <a:off x="3978359" y="1877905"/>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older</a:t>
            </a:r>
          </a:p>
        </p:txBody>
      </p:sp>
      <p:sp>
        <p:nvSpPr>
          <p:cNvPr id="22" name="TextBox 21">
            <a:extLst>
              <a:ext uri="{FF2B5EF4-FFF2-40B4-BE49-F238E27FC236}">
                <a16:creationId xmlns:a16="http://schemas.microsoft.com/office/drawing/2014/main" id="{2F82A4E9-8E06-D874-0B7A-640A90270D31}"/>
              </a:ext>
            </a:extLst>
          </p:cNvPr>
          <p:cNvSpPr txBox="1"/>
          <p:nvPr/>
        </p:nvSpPr>
        <p:spPr>
          <a:xfrm>
            <a:off x="5290328" y="1863934"/>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younger</a:t>
            </a:r>
          </a:p>
        </p:txBody>
      </p:sp>
      <p:sp>
        <p:nvSpPr>
          <p:cNvPr id="23" name="TextBox 22">
            <a:extLst>
              <a:ext uri="{FF2B5EF4-FFF2-40B4-BE49-F238E27FC236}">
                <a16:creationId xmlns:a16="http://schemas.microsoft.com/office/drawing/2014/main" id="{CF164FCF-9755-9E68-5027-6E64E54A4342}"/>
              </a:ext>
            </a:extLst>
          </p:cNvPr>
          <p:cNvSpPr txBox="1"/>
          <p:nvPr/>
        </p:nvSpPr>
        <p:spPr>
          <a:xfrm>
            <a:off x="2949737" y="2926260"/>
            <a:ext cx="610168"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10</a:t>
            </a:r>
          </a:p>
        </p:txBody>
      </p:sp>
      <p:sp>
        <p:nvSpPr>
          <p:cNvPr id="24" name="TextBox 23">
            <a:extLst>
              <a:ext uri="{FF2B5EF4-FFF2-40B4-BE49-F238E27FC236}">
                <a16:creationId xmlns:a16="http://schemas.microsoft.com/office/drawing/2014/main" id="{E0A1B5AF-8568-2EC0-0393-377634312B4A}"/>
              </a:ext>
            </a:extLst>
          </p:cNvPr>
          <p:cNvSpPr txBox="1"/>
          <p:nvPr/>
        </p:nvSpPr>
        <p:spPr>
          <a:xfrm>
            <a:off x="4511788" y="2932376"/>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75</a:t>
            </a:r>
          </a:p>
        </p:txBody>
      </p:sp>
      <p:sp>
        <p:nvSpPr>
          <p:cNvPr id="25" name="TextBox 24">
            <a:extLst>
              <a:ext uri="{FF2B5EF4-FFF2-40B4-BE49-F238E27FC236}">
                <a16:creationId xmlns:a16="http://schemas.microsoft.com/office/drawing/2014/main" id="{D26659A8-CE66-68BF-B1DC-76D534421374}"/>
              </a:ext>
            </a:extLst>
          </p:cNvPr>
          <p:cNvSpPr txBox="1"/>
          <p:nvPr/>
        </p:nvSpPr>
        <p:spPr>
          <a:xfrm>
            <a:off x="6570285" y="2931909"/>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BF812D"/>
                </a:solidFill>
                <a:latin typeface="Helvetica"/>
                <a:cs typeface="Helvetica"/>
              </a:rPr>
              <a:t>26</a:t>
            </a:r>
            <a:endParaRPr lang="en-US" b="1" dirty="0">
              <a:solidFill>
                <a:srgbClr val="80CDC1"/>
              </a:solidFill>
              <a:latin typeface="Helvetica"/>
              <a:cs typeface="Helvetica"/>
            </a:endParaRPr>
          </a:p>
        </p:txBody>
      </p:sp>
      <p:sp>
        <p:nvSpPr>
          <p:cNvPr id="26" name="Triangle 25">
            <a:extLst>
              <a:ext uri="{FF2B5EF4-FFF2-40B4-BE49-F238E27FC236}">
                <a16:creationId xmlns:a16="http://schemas.microsoft.com/office/drawing/2014/main" id="{1C83F861-748A-4ACA-B095-935E5D461135}"/>
              </a:ext>
            </a:extLst>
          </p:cNvPr>
          <p:cNvSpPr/>
          <p:nvPr/>
        </p:nvSpPr>
        <p:spPr>
          <a:xfrm rot="16200000">
            <a:off x="3577246" y="614798"/>
            <a:ext cx="500811" cy="1820944"/>
          </a:xfrm>
          <a:prstGeom prst="triangle">
            <a:avLst/>
          </a:prstGeom>
          <a:gradFill>
            <a:gsLst>
              <a:gs pos="0">
                <a:schemeClr val="tx1">
                  <a:lumMod val="75000"/>
                  <a:lumOff val="2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48C95DE-9317-08A5-8A2E-D8ABC3E0925D}"/>
              </a:ext>
            </a:extLst>
          </p:cNvPr>
          <p:cNvSpPr txBox="1"/>
          <p:nvPr/>
        </p:nvSpPr>
        <p:spPr>
          <a:xfrm>
            <a:off x="2403042" y="1877905"/>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younger</a:t>
            </a:r>
          </a:p>
        </p:txBody>
      </p:sp>
      <p:sp>
        <p:nvSpPr>
          <p:cNvPr id="6" name="TextBox 5">
            <a:extLst>
              <a:ext uri="{FF2B5EF4-FFF2-40B4-BE49-F238E27FC236}">
                <a16:creationId xmlns:a16="http://schemas.microsoft.com/office/drawing/2014/main" id="{D1AD1C32-F9EB-2ABD-6DC7-E1254BDB6603}"/>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7" name="TextBox 6">
            <a:extLst>
              <a:ext uri="{FF2B5EF4-FFF2-40B4-BE49-F238E27FC236}">
                <a16:creationId xmlns:a16="http://schemas.microsoft.com/office/drawing/2014/main" id="{E5C21A2E-EFEB-9F40-3571-EC0D8823C444}"/>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17049058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65F959-EF8F-E6A8-916C-DD00830EACFC}"/>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163</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9" name="Rectangle 18">
            <a:extLst>
              <a:ext uri="{FF2B5EF4-FFF2-40B4-BE49-F238E27FC236}">
                <a16:creationId xmlns:a16="http://schemas.microsoft.com/office/drawing/2014/main" id="{7FE322BF-CDE9-4C01-638B-8DB061F4AC7C}"/>
              </a:ext>
            </a:extLst>
          </p:cNvPr>
          <p:cNvSpPr/>
          <p:nvPr/>
        </p:nvSpPr>
        <p:spPr>
          <a:xfrm>
            <a:off x="2055043" y="892108"/>
            <a:ext cx="5382705" cy="1785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FDE18ED6-DE83-E3C0-3692-EB3A579856D2}"/>
              </a:ext>
            </a:extLst>
          </p:cNvPr>
          <p:cNvSpPr/>
          <p:nvPr/>
        </p:nvSpPr>
        <p:spPr>
          <a:xfrm rot="5400000">
            <a:off x="4501062" y="-276460"/>
            <a:ext cx="500811" cy="3603462"/>
          </a:xfrm>
          <a:prstGeom prst="triangle">
            <a:avLst/>
          </a:prstGeom>
          <a:gradFill>
            <a:gsLst>
              <a:gs pos="0">
                <a:schemeClr val="tx1">
                  <a:lumMod val="75000"/>
                  <a:lumOff val="2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22159CD-36E5-1192-FEAC-FEAD4717FAE5}"/>
              </a:ext>
            </a:extLst>
          </p:cNvPr>
          <p:cNvSpPr txBox="1"/>
          <p:nvPr/>
        </p:nvSpPr>
        <p:spPr>
          <a:xfrm>
            <a:off x="2441110" y="1868479"/>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older</a:t>
            </a:r>
          </a:p>
        </p:txBody>
      </p:sp>
      <p:sp>
        <p:nvSpPr>
          <p:cNvPr id="22" name="TextBox 21">
            <a:extLst>
              <a:ext uri="{FF2B5EF4-FFF2-40B4-BE49-F238E27FC236}">
                <a16:creationId xmlns:a16="http://schemas.microsoft.com/office/drawing/2014/main" id="{2F82A4E9-8E06-D874-0B7A-640A90270D31}"/>
              </a:ext>
            </a:extLst>
          </p:cNvPr>
          <p:cNvSpPr txBox="1"/>
          <p:nvPr/>
        </p:nvSpPr>
        <p:spPr>
          <a:xfrm>
            <a:off x="4337064" y="1868479"/>
            <a:ext cx="2233221"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 younger ––––</a:t>
            </a:r>
          </a:p>
        </p:txBody>
      </p:sp>
      <p:sp>
        <p:nvSpPr>
          <p:cNvPr id="23" name="TextBox 22">
            <a:extLst>
              <a:ext uri="{FF2B5EF4-FFF2-40B4-BE49-F238E27FC236}">
                <a16:creationId xmlns:a16="http://schemas.microsoft.com/office/drawing/2014/main" id="{CF164FCF-9755-9E68-5027-6E64E54A4342}"/>
              </a:ext>
            </a:extLst>
          </p:cNvPr>
          <p:cNvSpPr txBox="1"/>
          <p:nvPr/>
        </p:nvSpPr>
        <p:spPr>
          <a:xfrm>
            <a:off x="2949737" y="2926260"/>
            <a:ext cx="610168"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118</a:t>
            </a:r>
          </a:p>
        </p:txBody>
      </p:sp>
      <p:sp>
        <p:nvSpPr>
          <p:cNvPr id="24" name="TextBox 23">
            <a:extLst>
              <a:ext uri="{FF2B5EF4-FFF2-40B4-BE49-F238E27FC236}">
                <a16:creationId xmlns:a16="http://schemas.microsoft.com/office/drawing/2014/main" id="{E0A1B5AF-8568-2EC0-0393-377634312B4A}"/>
              </a:ext>
            </a:extLst>
          </p:cNvPr>
          <p:cNvSpPr txBox="1"/>
          <p:nvPr/>
        </p:nvSpPr>
        <p:spPr>
          <a:xfrm>
            <a:off x="4511788" y="2932376"/>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76</a:t>
            </a:r>
          </a:p>
        </p:txBody>
      </p:sp>
      <p:sp>
        <p:nvSpPr>
          <p:cNvPr id="25" name="TextBox 24">
            <a:extLst>
              <a:ext uri="{FF2B5EF4-FFF2-40B4-BE49-F238E27FC236}">
                <a16:creationId xmlns:a16="http://schemas.microsoft.com/office/drawing/2014/main" id="{D26659A8-CE66-68BF-B1DC-76D534421374}"/>
              </a:ext>
            </a:extLst>
          </p:cNvPr>
          <p:cNvSpPr txBox="1"/>
          <p:nvPr/>
        </p:nvSpPr>
        <p:spPr>
          <a:xfrm>
            <a:off x="6570285" y="2931909"/>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80CDC1"/>
                </a:solidFill>
                <a:latin typeface="Helvetica"/>
                <a:cs typeface="Helvetica"/>
              </a:rPr>
              <a:t>79</a:t>
            </a:r>
          </a:p>
        </p:txBody>
      </p:sp>
      <p:sp>
        <p:nvSpPr>
          <p:cNvPr id="7" name="TextBox 6">
            <a:extLst>
              <a:ext uri="{FF2B5EF4-FFF2-40B4-BE49-F238E27FC236}">
                <a16:creationId xmlns:a16="http://schemas.microsoft.com/office/drawing/2014/main" id="{7895D034-538D-8768-DA89-D1C591D1AED8}"/>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35162960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6969FF-55C8-231D-A18E-6C573250AB3A}"/>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164</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9" name="Rectangle 18">
            <a:extLst>
              <a:ext uri="{FF2B5EF4-FFF2-40B4-BE49-F238E27FC236}">
                <a16:creationId xmlns:a16="http://schemas.microsoft.com/office/drawing/2014/main" id="{7FE322BF-CDE9-4C01-638B-8DB061F4AC7C}"/>
              </a:ext>
            </a:extLst>
          </p:cNvPr>
          <p:cNvSpPr/>
          <p:nvPr/>
        </p:nvSpPr>
        <p:spPr>
          <a:xfrm>
            <a:off x="2055043" y="892108"/>
            <a:ext cx="5382705" cy="1785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F164FCF-9755-9E68-5027-6E64E54A4342}"/>
              </a:ext>
            </a:extLst>
          </p:cNvPr>
          <p:cNvSpPr txBox="1"/>
          <p:nvPr/>
        </p:nvSpPr>
        <p:spPr>
          <a:xfrm>
            <a:off x="2949737" y="2926260"/>
            <a:ext cx="610168"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92</a:t>
            </a:r>
          </a:p>
        </p:txBody>
      </p:sp>
      <p:sp>
        <p:nvSpPr>
          <p:cNvPr id="24" name="TextBox 23">
            <a:extLst>
              <a:ext uri="{FF2B5EF4-FFF2-40B4-BE49-F238E27FC236}">
                <a16:creationId xmlns:a16="http://schemas.microsoft.com/office/drawing/2014/main" id="{E0A1B5AF-8568-2EC0-0393-377634312B4A}"/>
              </a:ext>
            </a:extLst>
          </p:cNvPr>
          <p:cNvSpPr txBox="1"/>
          <p:nvPr/>
        </p:nvSpPr>
        <p:spPr>
          <a:xfrm>
            <a:off x="4511788" y="2932376"/>
            <a:ext cx="676156"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65</a:t>
            </a:r>
          </a:p>
        </p:txBody>
      </p:sp>
      <p:sp>
        <p:nvSpPr>
          <p:cNvPr id="25" name="TextBox 24">
            <a:extLst>
              <a:ext uri="{FF2B5EF4-FFF2-40B4-BE49-F238E27FC236}">
                <a16:creationId xmlns:a16="http://schemas.microsoft.com/office/drawing/2014/main" id="{D26659A8-CE66-68BF-B1DC-76D534421374}"/>
              </a:ext>
            </a:extLst>
          </p:cNvPr>
          <p:cNvSpPr txBox="1"/>
          <p:nvPr/>
        </p:nvSpPr>
        <p:spPr>
          <a:xfrm>
            <a:off x="6570285" y="2931909"/>
            <a:ext cx="600742" cy="369332"/>
          </a:xfrm>
          <a:prstGeom prst="rect">
            <a:avLst/>
          </a:prstGeom>
          <a:solidFill>
            <a:schemeClr val="bg1"/>
          </a:solidFill>
        </p:spPr>
        <p:txBody>
          <a:bodyPr wrap="square" rtlCol="0">
            <a:spAutoFit/>
          </a:bodyPr>
          <a:lstStyle/>
          <a:p>
            <a:pPr marL="0" lvl="1" algn="r">
              <a:spcAft>
                <a:spcPts val="600"/>
              </a:spcAft>
            </a:pPr>
            <a:r>
              <a:rPr lang="en-US" b="1" dirty="0">
                <a:solidFill>
                  <a:srgbClr val="01665E"/>
                </a:solidFill>
                <a:latin typeface="Helvetica"/>
                <a:cs typeface="Helvetica"/>
              </a:rPr>
              <a:t>159</a:t>
            </a:r>
          </a:p>
        </p:txBody>
      </p:sp>
      <p:sp>
        <p:nvSpPr>
          <p:cNvPr id="12" name="Triangle 11">
            <a:extLst>
              <a:ext uri="{FF2B5EF4-FFF2-40B4-BE49-F238E27FC236}">
                <a16:creationId xmlns:a16="http://schemas.microsoft.com/office/drawing/2014/main" id="{EF64F83E-BFC3-0046-C77A-3E0B93BF9F1D}"/>
              </a:ext>
            </a:extLst>
          </p:cNvPr>
          <p:cNvSpPr/>
          <p:nvPr/>
        </p:nvSpPr>
        <p:spPr>
          <a:xfrm rot="16200000">
            <a:off x="5392321" y="614798"/>
            <a:ext cx="500811" cy="1820944"/>
          </a:xfrm>
          <a:prstGeom prst="triangle">
            <a:avLst/>
          </a:prstGeom>
          <a:gradFill>
            <a:gsLst>
              <a:gs pos="0">
                <a:schemeClr val="tx1">
                  <a:lumMod val="95000"/>
                  <a:lumOff val="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2D831C-B903-CDE2-E57E-2B27A71FCC58}"/>
              </a:ext>
            </a:extLst>
          </p:cNvPr>
          <p:cNvSpPr txBox="1"/>
          <p:nvPr/>
        </p:nvSpPr>
        <p:spPr>
          <a:xfrm>
            <a:off x="3978359" y="1877905"/>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younger</a:t>
            </a:r>
          </a:p>
        </p:txBody>
      </p:sp>
      <p:sp>
        <p:nvSpPr>
          <p:cNvPr id="14" name="TextBox 13">
            <a:extLst>
              <a:ext uri="{FF2B5EF4-FFF2-40B4-BE49-F238E27FC236}">
                <a16:creationId xmlns:a16="http://schemas.microsoft.com/office/drawing/2014/main" id="{9AFFCE0E-D109-9493-776E-EA433166BBD0}"/>
              </a:ext>
            </a:extLst>
          </p:cNvPr>
          <p:cNvSpPr txBox="1"/>
          <p:nvPr/>
        </p:nvSpPr>
        <p:spPr>
          <a:xfrm>
            <a:off x="5583527" y="1877905"/>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oldest</a:t>
            </a:r>
          </a:p>
        </p:txBody>
      </p:sp>
      <p:sp>
        <p:nvSpPr>
          <p:cNvPr id="15" name="Triangle 14">
            <a:extLst>
              <a:ext uri="{FF2B5EF4-FFF2-40B4-BE49-F238E27FC236}">
                <a16:creationId xmlns:a16="http://schemas.microsoft.com/office/drawing/2014/main" id="{4A17FE65-354A-DAE0-107B-F5DA71781D37}"/>
              </a:ext>
            </a:extLst>
          </p:cNvPr>
          <p:cNvSpPr/>
          <p:nvPr/>
        </p:nvSpPr>
        <p:spPr>
          <a:xfrm rot="5400000">
            <a:off x="3605527" y="614798"/>
            <a:ext cx="500811" cy="1820944"/>
          </a:xfrm>
          <a:prstGeom prst="triangle">
            <a:avLst/>
          </a:prstGeom>
          <a:gradFill>
            <a:gsLst>
              <a:gs pos="0">
                <a:schemeClr val="tx1">
                  <a:lumMod val="65000"/>
                  <a:lumOff val="35000"/>
                </a:schemeClr>
              </a:gs>
              <a:gs pos="100000">
                <a:schemeClr val="bg1">
                  <a:lumMod val="8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CFFACC9-85C7-0DBA-D868-628294AD8E8C}"/>
              </a:ext>
            </a:extLst>
          </p:cNvPr>
          <p:cNvSpPr txBox="1"/>
          <p:nvPr/>
        </p:nvSpPr>
        <p:spPr>
          <a:xfrm>
            <a:off x="2403042" y="1877905"/>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older</a:t>
            </a:r>
          </a:p>
        </p:txBody>
      </p:sp>
      <p:sp>
        <p:nvSpPr>
          <p:cNvPr id="6" name="TextBox 5">
            <a:extLst>
              <a:ext uri="{FF2B5EF4-FFF2-40B4-BE49-F238E27FC236}">
                <a16:creationId xmlns:a16="http://schemas.microsoft.com/office/drawing/2014/main" id="{51E53687-92B8-0A43-6F96-64C25B24C956}"/>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34641678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165</a:t>
            </a:fld>
            <a:endParaRPr lang="de-DE" dirty="0"/>
          </a:p>
        </p:txBody>
      </p:sp>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3"/>
          <a:stretch>
            <a:fillRect/>
          </a:stretch>
        </p:blipFill>
        <p:spPr>
          <a:xfrm>
            <a:off x="383805" y="2155031"/>
            <a:ext cx="1568449" cy="1176337"/>
          </a:xfrm>
          <a:prstGeom prst="rect">
            <a:avLst/>
          </a:prstGeom>
        </p:spPr>
      </p:pic>
    </p:spTree>
    <p:extLst>
      <p:ext uri="{BB962C8B-B14F-4D97-AF65-F5344CB8AC3E}">
        <p14:creationId xmlns:p14="http://schemas.microsoft.com/office/powerpoint/2010/main" val="42887738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166</a:t>
            </a:fld>
            <a:endParaRPr lang="de-DE" dirty="0"/>
          </a:p>
        </p:txBody>
      </p:sp>
      <p:pic>
        <p:nvPicPr>
          <p:cNvPr id="2" name="Picture 1">
            <a:extLst>
              <a:ext uri="{FF2B5EF4-FFF2-40B4-BE49-F238E27FC236}">
                <a16:creationId xmlns:a16="http://schemas.microsoft.com/office/drawing/2014/main" id="{C2A73ED0-87DF-46FA-3611-1803DBE89BA5}"/>
              </a:ext>
            </a:extLst>
          </p:cNvPr>
          <p:cNvPicPr>
            <a:picLocks noChangeAspect="1"/>
          </p:cNvPicPr>
          <p:nvPr/>
        </p:nvPicPr>
        <p:blipFill rotWithShape="1">
          <a:blip r:embed="rId3" cstate="print"/>
          <a:srcRect l="54034" r="-1"/>
          <a:stretch/>
        </p:blipFill>
        <p:spPr>
          <a:xfrm>
            <a:off x="2492791" y="1117512"/>
            <a:ext cx="1645920" cy="614943"/>
          </a:xfrm>
          <a:prstGeom prst="rect">
            <a:avLst/>
          </a:prstGeom>
        </p:spPr>
      </p:pic>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4"/>
          <a:stretch>
            <a:fillRect/>
          </a:stretch>
        </p:blipFill>
        <p:spPr>
          <a:xfrm>
            <a:off x="383805" y="2155031"/>
            <a:ext cx="1568449" cy="1176337"/>
          </a:xfrm>
          <a:prstGeom prst="rect">
            <a:avLst/>
          </a:prstGeom>
        </p:spPr>
      </p:pic>
      <p:cxnSp>
        <p:nvCxnSpPr>
          <p:cNvPr id="5" name="Straight Arrow Connector 4">
            <a:extLst>
              <a:ext uri="{FF2B5EF4-FFF2-40B4-BE49-F238E27FC236}">
                <a16:creationId xmlns:a16="http://schemas.microsoft.com/office/drawing/2014/main" id="{8E4402F7-6739-6BEC-40A8-5EF9707886AF}"/>
              </a:ext>
            </a:extLst>
          </p:cNvPr>
          <p:cNvCxnSpPr>
            <a:cxnSpLocks/>
            <a:stCxn id="6" idx="0"/>
            <a:endCxn id="2" idx="1"/>
          </p:cNvCxnSpPr>
          <p:nvPr/>
        </p:nvCxnSpPr>
        <p:spPr>
          <a:xfrm flipV="1">
            <a:off x="1168030" y="1424984"/>
            <a:ext cx="1324761" cy="7300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355187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167</a:t>
            </a:fld>
            <a:endParaRPr lang="de-DE" dirty="0"/>
          </a:p>
        </p:txBody>
      </p:sp>
      <p:pic>
        <p:nvPicPr>
          <p:cNvPr id="2" name="Picture 1">
            <a:extLst>
              <a:ext uri="{FF2B5EF4-FFF2-40B4-BE49-F238E27FC236}">
                <a16:creationId xmlns:a16="http://schemas.microsoft.com/office/drawing/2014/main" id="{C2A73ED0-87DF-46FA-3611-1803DBE89BA5}"/>
              </a:ext>
            </a:extLst>
          </p:cNvPr>
          <p:cNvPicPr>
            <a:picLocks noChangeAspect="1"/>
          </p:cNvPicPr>
          <p:nvPr/>
        </p:nvPicPr>
        <p:blipFill rotWithShape="1">
          <a:blip r:embed="rId3" cstate="print"/>
          <a:srcRect l="54034" r="-1"/>
          <a:stretch/>
        </p:blipFill>
        <p:spPr>
          <a:xfrm>
            <a:off x="2492791" y="1117512"/>
            <a:ext cx="1645920" cy="614943"/>
          </a:xfrm>
          <a:prstGeom prst="rect">
            <a:avLst/>
          </a:prstGeom>
        </p:spPr>
      </p:pic>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4"/>
          <a:stretch>
            <a:fillRect/>
          </a:stretch>
        </p:blipFill>
        <p:spPr>
          <a:xfrm>
            <a:off x="383805" y="2155031"/>
            <a:ext cx="1568449" cy="1176337"/>
          </a:xfrm>
          <a:prstGeom prst="rect">
            <a:avLst/>
          </a:prstGeom>
        </p:spPr>
      </p:pic>
      <p:pic>
        <p:nvPicPr>
          <p:cNvPr id="7" name="Picture 6">
            <a:extLst>
              <a:ext uri="{FF2B5EF4-FFF2-40B4-BE49-F238E27FC236}">
                <a16:creationId xmlns:a16="http://schemas.microsoft.com/office/drawing/2014/main" id="{81185DAE-2ACC-9204-BBAF-2D6A7AF1C665}"/>
              </a:ext>
            </a:extLst>
          </p:cNvPr>
          <p:cNvPicPr>
            <a:picLocks noChangeAspect="1"/>
          </p:cNvPicPr>
          <p:nvPr/>
        </p:nvPicPr>
        <p:blipFill>
          <a:blip r:embed="rId5" cstate="print"/>
          <a:stretch>
            <a:fillRect/>
          </a:stretch>
        </p:blipFill>
        <p:spPr>
          <a:xfrm>
            <a:off x="4968021" y="1424983"/>
            <a:ext cx="878840" cy="1924050"/>
          </a:xfrm>
          <a:prstGeom prst="rect">
            <a:avLst/>
          </a:prstGeom>
        </p:spPr>
      </p:pic>
      <p:cxnSp>
        <p:nvCxnSpPr>
          <p:cNvPr id="4" name="Straight Arrow Connector 3">
            <a:extLst>
              <a:ext uri="{FF2B5EF4-FFF2-40B4-BE49-F238E27FC236}">
                <a16:creationId xmlns:a16="http://schemas.microsoft.com/office/drawing/2014/main" id="{2CE54238-B68C-442A-E1B2-115C26FC16FE}"/>
              </a:ext>
            </a:extLst>
          </p:cNvPr>
          <p:cNvCxnSpPr>
            <a:cxnSpLocks/>
          </p:cNvCxnSpPr>
          <p:nvPr/>
        </p:nvCxnSpPr>
        <p:spPr>
          <a:xfrm flipV="1">
            <a:off x="1168030" y="1424984"/>
            <a:ext cx="1324761" cy="7300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39CE8B2C-D792-BF0A-3D80-E12FDF040BA5}"/>
              </a:ext>
            </a:extLst>
          </p:cNvPr>
          <p:cNvCxnSpPr>
            <a:cxnSpLocks/>
            <a:stCxn id="2" idx="3"/>
            <a:endCxn id="7" idx="1"/>
          </p:cNvCxnSpPr>
          <p:nvPr/>
        </p:nvCxnSpPr>
        <p:spPr>
          <a:xfrm>
            <a:off x="4138711" y="1424984"/>
            <a:ext cx="829310" cy="9620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496410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168</a:t>
            </a:fld>
            <a:endParaRPr lang="de-DE" dirty="0"/>
          </a:p>
        </p:txBody>
      </p:sp>
      <p:pic>
        <p:nvPicPr>
          <p:cNvPr id="2" name="Picture 1">
            <a:extLst>
              <a:ext uri="{FF2B5EF4-FFF2-40B4-BE49-F238E27FC236}">
                <a16:creationId xmlns:a16="http://schemas.microsoft.com/office/drawing/2014/main" id="{C2A73ED0-87DF-46FA-3611-1803DBE89BA5}"/>
              </a:ext>
            </a:extLst>
          </p:cNvPr>
          <p:cNvPicPr>
            <a:picLocks noChangeAspect="1"/>
          </p:cNvPicPr>
          <p:nvPr/>
        </p:nvPicPr>
        <p:blipFill rotWithShape="1">
          <a:blip r:embed="rId3" cstate="print"/>
          <a:srcRect l="54034" r="-1"/>
          <a:stretch/>
        </p:blipFill>
        <p:spPr>
          <a:xfrm>
            <a:off x="2492791" y="1117512"/>
            <a:ext cx="1645920" cy="614943"/>
          </a:xfrm>
          <a:prstGeom prst="rect">
            <a:avLst/>
          </a:prstGeom>
        </p:spPr>
      </p:pic>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4"/>
          <a:stretch>
            <a:fillRect/>
          </a:stretch>
        </p:blipFill>
        <p:spPr>
          <a:xfrm>
            <a:off x="383805" y="2155031"/>
            <a:ext cx="1568449" cy="1176337"/>
          </a:xfrm>
          <a:prstGeom prst="rect">
            <a:avLst/>
          </a:prstGeom>
        </p:spPr>
      </p:pic>
      <p:pic>
        <p:nvPicPr>
          <p:cNvPr id="7" name="Picture 6">
            <a:extLst>
              <a:ext uri="{FF2B5EF4-FFF2-40B4-BE49-F238E27FC236}">
                <a16:creationId xmlns:a16="http://schemas.microsoft.com/office/drawing/2014/main" id="{81185DAE-2ACC-9204-BBAF-2D6A7AF1C665}"/>
              </a:ext>
            </a:extLst>
          </p:cNvPr>
          <p:cNvPicPr>
            <a:picLocks noChangeAspect="1"/>
          </p:cNvPicPr>
          <p:nvPr/>
        </p:nvPicPr>
        <p:blipFill>
          <a:blip r:embed="rId5" cstate="print"/>
          <a:stretch>
            <a:fillRect/>
          </a:stretch>
        </p:blipFill>
        <p:spPr>
          <a:xfrm>
            <a:off x="4968021" y="1424983"/>
            <a:ext cx="878840" cy="1924050"/>
          </a:xfrm>
          <a:prstGeom prst="rect">
            <a:avLst/>
          </a:prstGeom>
        </p:spPr>
      </p:pic>
      <p:pic>
        <p:nvPicPr>
          <p:cNvPr id="8" name="Picture 7">
            <a:extLst>
              <a:ext uri="{FF2B5EF4-FFF2-40B4-BE49-F238E27FC236}">
                <a16:creationId xmlns:a16="http://schemas.microsoft.com/office/drawing/2014/main" id="{0D840355-1C53-F769-3197-AFB9B69B8814}"/>
              </a:ext>
            </a:extLst>
          </p:cNvPr>
          <p:cNvPicPr>
            <a:picLocks noChangeAspect="1"/>
          </p:cNvPicPr>
          <p:nvPr/>
        </p:nvPicPr>
        <p:blipFill>
          <a:blip r:embed="rId6" cstate="print"/>
          <a:srcRect l="21983" t="16176" r="28430" b="12353"/>
          <a:stretch>
            <a:fillRect/>
          </a:stretch>
        </p:blipFill>
        <p:spPr bwMode="auto">
          <a:xfrm>
            <a:off x="6726078" y="2743199"/>
            <a:ext cx="1787843" cy="1447952"/>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0E0E4EC5-5E6F-7AD3-CCE6-E877679EB3FB}"/>
              </a:ext>
            </a:extLst>
          </p:cNvPr>
          <p:cNvCxnSpPr>
            <a:cxnSpLocks/>
          </p:cNvCxnSpPr>
          <p:nvPr/>
        </p:nvCxnSpPr>
        <p:spPr>
          <a:xfrm flipV="1">
            <a:off x="1168030" y="1424984"/>
            <a:ext cx="1324761" cy="7300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362693CE-C803-A63F-3BDA-DDCC7A46DCD1}"/>
              </a:ext>
            </a:extLst>
          </p:cNvPr>
          <p:cNvCxnSpPr>
            <a:cxnSpLocks/>
          </p:cNvCxnSpPr>
          <p:nvPr/>
        </p:nvCxnSpPr>
        <p:spPr>
          <a:xfrm>
            <a:off x="4138711" y="1424984"/>
            <a:ext cx="829310" cy="9620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7088B47A-79FA-9C68-447A-40C564D267B9}"/>
              </a:ext>
            </a:extLst>
          </p:cNvPr>
          <p:cNvCxnSpPr>
            <a:cxnSpLocks/>
            <a:stCxn id="7" idx="3"/>
            <a:endCxn id="8" idx="1"/>
          </p:cNvCxnSpPr>
          <p:nvPr/>
        </p:nvCxnSpPr>
        <p:spPr>
          <a:xfrm>
            <a:off x="5846861" y="2387008"/>
            <a:ext cx="879217" cy="108016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064197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169</a:t>
            </a:fld>
            <a:endParaRPr lang="de-DE" dirty="0"/>
          </a:p>
        </p:txBody>
      </p:sp>
      <p:pic>
        <p:nvPicPr>
          <p:cNvPr id="2" name="Picture 1">
            <a:extLst>
              <a:ext uri="{FF2B5EF4-FFF2-40B4-BE49-F238E27FC236}">
                <a16:creationId xmlns:a16="http://schemas.microsoft.com/office/drawing/2014/main" id="{C2A73ED0-87DF-46FA-3611-1803DBE89BA5}"/>
              </a:ext>
            </a:extLst>
          </p:cNvPr>
          <p:cNvPicPr>
            <a:picLocks noChangeAspect="1"/>
          </p:cNvPicPr>
          <p:nvPr/>
        </p:nvPicPr>
        <p:blipFill rotWithShape="1">
          <a:blip r:embed="rId3" cstate="print"/>
          <a:srcRect l="54034" r="-1"/>
          <a:stretch/>
        </p:blipFill>
        <p:spPr>
          <a:xfrm>
            <a:off x="2492791" y="1117512"/>
            <a:ext cx="1645920" cy="614943"/>
          </a:xfrm>
          <a:prstGeom prst="rect">
            <a:avLst/>
          </a:prstGeom>
        </p:spPr>
      </p:pic>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4"/>
          <a:stretch>
            <a:fillRect/>
          </a:stretch>
        </p:blipFill>
        <p:spPr>
          <a:xfrm>
            <a:off x="383805" y="2155031"/>
            <a:ext cx="1568449" cy="1176337"/>
          </a:xfrm>
          <a:prstGeom prst="rect">
            <a:avLst/>
          </a:prstGeom>
        </p:spPr>
      </p:pic>
      <p:pic>
        <p:nvPicPr>
          <p:cNvPr id="7" name="Picture 6">
            <a:extLst>
              <a:ext uri="{FF2B5EF4-FFF2-40B4-BE49-F238E27FC236}">
                <a16:creationId xmlns:a16="http://schemas.microsoft.com/office/drawing/2014/main" id="{81185DAE-2ACC-9204-BBAF-2D6A7AF1C665}"/>
              </a:ext>
            </a:extLst>
          </p:cNvPr>
          <p:cNvPicPr>
            <a:picLocks noChangeAspect="1"/>
          </p:cNvPicPr>
          <p:nvPr/>
        </p:nvPicPr>
        <p:blipFill>
          <a:blip r:embed="rId5" cstate="print"/>
          <a:stretch>
            <a:fillRect/>
          </a:stretch>
        </p:blipFill>
        <p:spPr>
          <a:xfrm>
            <a:off x="4968021" y="1424983"/>
            <a:ext cx="878840" cy="1924050"/>
          </a:xfrm>
          <a:prstGeom prst="rect">
            <a:avLst/>
          </a:prstGeom>
        </p:spPr>
      </p:pic>
      <p:pic>
        <p:nvPicPr>
          <p:cNvPr id="8" name="Picture 7">
            <a:extLst>
              <a:ext uri="{FF2B5EF4-FFF2-40B4-BE49-F238E27FC236}">
                <a16:creationId xmlns:a16="http://schemas.microsoft.com/office/drawing/2014/main" id="{0D840355-1C53-F769-3197-AFB9B69B8814}"/>
              </a:ext>
            </a:extLst>
          </p:cNvPr>
          <p:cNvPicPr>
            <a:picLocks noChangeAspect="1"/>
          </p:cNvPicPr>
          <p:nvPr/>
        </p:nvPicPr>
        <p:blipFill>
          <a:blip r:embed="rId6" cstate="print"/>
          <a:srcRect l="21983" t="16176" r="28430" b="12353"/>
          <a:stretch>
            <a:fillRect/>
          </a:stretch>
        </p:blipFill>
        <p:spPr bwMode="auto">
          <a:xfrm>
            <a:off x="6726078" y="2743199"/>
            <a:ext cx="1787843" cy="1447952"/>
          </a:xfrm>
          <a:prstGeom prst="rect">
            <a:avLst/>
          </a:prstGeom>
          <a:noFill/>
          <a:ln w="9525">
            <a:noFill/>
            <a:miter lim="800000"/>
            <a:headEnd/>
            <a:tailEnd/>
          </a:ln>
        </p:spPr>
      </p:pic>
      <p:pic>
        <p:nvPicPr>
          <p:cNvPr id="12" name="Picture 11">
            <a:extLst>
              <a:ext uri="{FF2B5EF4-FFF2-40B4-BE49-F238E27FC236}">
                <a16:creationId xmlns:a16="http://schemas.microsoft.com/office/drawing/2014/main" id="{41D745D5-2030-F820-3639-C1BD9E66B7A8}"/>
              </a:ext>
            </a:extLst>
          </p:cNvPr>
          <p:cNvPicPr>
            <a:picLocks noChangeAspect="1"/>
          </p:cNvPicPr>
          <p:nvPr/>
        </p:nvPicPr>
        <p:blipFill>
          <a:blip r:embed="rId7"/>
          <a:stretch>
            <a:fillRect/>
          </a:stretch>
        </p:blipFill>
        <p:spPr>
          <a:xfrm>
            <a:off x="3262410" y="3773316"/>
            <a:ext cx="2011680" cy="1508760"/>
          </a:xfrm>
          <a:prstGeom prst="rect">
            <a:avLst/>
          </a:prstGeom>
        </p:spPr>
      </p:pic>
      <p:cxnSp>
        <p:nvCxnSpPr>
          <p:cNvPr id="4" name="Straight Arrow Connector 3">
            <a:extLst>
              <a:ext uri="{FF2B5EF4-FFF2-40B4-BE49-F238E27FC236}">
                <a16:creationId xmlns:a16="http://schemas.microsoft.com/office/drawing/2014/main" id="{DCFDE4CE-33F6-7E71-A997-9F2827670193}"/>
              </a:ext>
            </a:extLst>
          </p:cNvPr>
          <p:cNvCxnSpPr>
            <a:cxnSpLocks/>
          </p:cNvCxnSpPr>
          <p:nvPr/>
        </p:nvCxnSpPr>
        <p:spPr>
          <a:xfrm flipV="1">
            <a:off x="1168030" y="1424984"/>
            <a:ext cx="1324761" cy="7300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0883CA8B-F173-0C23-9716-AD42327BA050}"/>
              </a:ext>
            </a:extLst>
          </p:cNvPr>
          <p:cNvCxnSpPr>
            <a:cxnSpLocks/>
          </p:cNvCxnSpPr>
          <p:nvPr/>
        </p:nvCxnSpPr>
        <p:spPr>
          <a:xfrm>
            <a:off x="4138711" y="1424984"/>
            <a:ext cx="829310" cy="9620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6E3DE898-3220-3F29-5D85-07FFDBEC91CD}"/>
              </a:ext>
            </a:extLst>
          </p:cNvPr>
          <p:cNvCxnSpPr>
            <a:cxnSpLocks/>
          </p:cNvCxnSpPr>
          <p:nvPr/>
        </p:nvCxnSpPr>
        <p:spPr>
          <a:xfrm flipH="1">
            <a:off x="4268250" y="3349033"/>
            <a:ext cx="1139191" cy="42428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F8D38809-9DC8-E837-C002-F01325A95851}"/>
              </a:ext>
            </a:extLst>
          </p:cNvPr>
          <p:cNvCxnSpPr>
            <a:cxnSpLocks/>
          </p:cNvCxnSpPr>
          <p:nvPr/>
        </p:nvCxnSpPr>
        <p:spPr>
          <a:xfrm>
            <a:off x="5846861" y="2387008"/>
            <a:ext cx="879217" cy="108016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871774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RESEARCH QUESTIONS</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8471"/>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17</a:t>
            </a:fld>
            <a:endParaRPr lang="de-DE" dirty="0"/>
          </a:p>
        </p:txBody>
      </p:sp>
      <p:sp>
        <p:nvSpPr>
          <p:cNvPr id="2" name="Content Placeholder 2">
            <a:extLst>
              <a:ext uri="{FF2B5EF4-FFF2-40B4-BE49-F238E27FC236}">
                <a16:creationId xmlns:a16="http://schemas.microsoft.com/office/drawing/2014/main" id="{678041B7-E057-6875-0419-C75930084A17}"/>
              </a:ext>
            </a:extLst>
          </p:cNvPr>
          <p:cNvSpPr txBox="1">
            <a:spLocks/>
          </p:cNvSpPr>
          <p:nvPr/>
        </p:nvSpPr>
        <p:spPr>
          <a:xfrm>
            <a:off x="1057241" y="1242738"/>
            <a:ext cx="7045392" cy="3023784"/>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spcAft>
                <a:spcPts val="1200"/>
              </a:spcAft>
              <a:buFont typeface="+mj-lt"/>
              <a:buAutoNum type="arabicPeriod"/>
            </a:pPr>
            <a:r>
              <a:rPr lang="en-US" sz="2000" b="1" dirty="0">
                <a:latin typeface="Helvetica"/>
                <a:cs typeface="Helvetica"/>
              </a:rPr>
              <a:t>Do soil mineral assemblages affect temperature sensitivity of soil carbon persistence? </a:t>
            </a:r>
          </a:p>
          <a:p>
            <a:pPr marL="457200" indent="-457200">
              <a:spcAft>
                <a:spcPts val="1200"/>
              </a:spcAft>
              <a:buFont typeface="+mj-lt"/>
              <a:buAutoNum type="arabicPeriod"/>
            </a:pPr>
            <a:r>
              <a:rPr lang="en-US" sz="2000" b="1" dirty="0">
                <a:latin typeface="Helvetica"/>
                <a:cs typeface="Helvetica"/>
              </a:rPr>
              <a:t>On which time scales are soil mineral assemblages relevant for predicting soil carbon persistence?</a:t>
            </a:r>
          </a:p>
          <a:p>
            <a:pPr marL="457200" indent="-457200">
              <a:spcAft>
                <a:spcPts val="1200"/>
              </a:spcAft>
              <a:buFont typeface="+mj-lt"/>
              <a:buAutoNum type="arabicPeriod"/>
            </a:pPr>
            <a:r>
              <a:rPr lang="en-US" sz="2000" b="1" dirty="0">
                <a:latin typeface="Helvetica"/>
                <a:cs typeface="Helvetica"/>
              </a:rPr>
              <a:t>Can we improve predictions soil carbon stock changes in response to rising temperatures by incorporating information about soil assemblages?</a:t>
            </a:r>
          </a:p>
        </p:txBody>
      </p:sp>
    </p:spTree>
    <p:extLst>
      <p:ext uri="{BB962C8B-B14F-4D97-AF65-F5344CB8AC3E}">
        <p14:creationId xmlns:p14="http://schemas.microsoft.com/office/powerpoint/2010/main" val="2614267429"/>
      </p:ext>
    </p:extLst>
  </p:cSld>
  <p:clrMapOvr>
    <a:masterClrMapping/>
  </p:clrMapOvr>
  <mc:AlternateContent xmlns:mc="http://schemas.openxmlformats.org/markup-compatibility/2006" xmlns:p14="http://schemas.microsoft.com/office/powerpoint/2010/main">
    <mc:Choice Requires="p14">
      <p:transition spd="slow" p14:dur="2000" advClick="0" advTm="12588"/>
    </mc:Choice>
    <mc:Fallback xmlns="">
      <p:transition spd="slow" advClick="0" advTm="12588"/>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INCUBATIONS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170</a:t>
            </a:fld>
            <a:endParaRPr lang="de-DE" dirty="0"/>
          </a:p>
        </p:txBody>
      </p:sp>
      <p:pic>
        <p:nvPicPr>
          <p:cNvPr id="2" name="Picture 1">
            <a:extLst>
              <a:ext uri="{FF2B5EF4-FFF2-40B4-BE49-F238E27FC236}">
                <a16:creationId xmlns:a16="http://schemas.microsoft.com/office/drawing/2014/main" id="{C2A73ED0-87DF-46FA-3611-1803DBE89BA5}"/>
              </a:ext>
            </a:extLst>
          </p:cNvPr>
          <p:cNvPicPr>
            <a:picLocks noChangeAspect="1"/>
          </p:cNvPicPr>
          <p:nvPr/>
        </p:nvPicPr>
        <p:blipFill rotWithShape="1">
          <a:blip r:embed="rId3" cstate="print"/>
          <a:srcRect l="54034" r="-1"/>
          <a:stretch/>
        </p:blipFill>
        <p:spPr>
          <a:xfrm>
            <a:off x="2492791" y="1117512"/>
            <a:ext cx="1645920" cy="614943"/>
          </a:xfrm>
          <a:prstGeom prst="rect">
            <a:avLst/>
          </a:prstGeom>
        </p:spPr>
      </p:pic>
      <p:pic>
        <p:nvPicPr>
          <p:cNvPr id="6" name="Picture 5">
            <a:extLst>
              <a:ext uri="{FF2B5EF4-FFF2-40B4-BE49-F238E27FC236}">
                <a16:creationId xmlns:a16="http://schemas.microsoft.com/office/drawing/2014/main" id="{B67A7AF2-676C-B560-4489-5BA356A2A7D8}"/>
              </a:ext>
            </a:extLst>
          </p:cNvPr>
          <p:cNvPicPr>
            <a:picLocks noChangeAspect="1"/>
          </p:cNvPicPr>
          <p:nvPr/>
        </p:nvPicPr>
        <p:blipFill>
          <a:blip r:embed="rId4"/>
          <a:stretch>
            <a:fillRect/>
          </a:stretch>
        </p:blipFill>
        <p:spPr>
          <a:xfrm>
            <a:off x="383805" y="2155031"/>
            <a:ext cx="1568449" cy="1176337"/>
          </a:xfrm>
          <a:prstGeom prst="rect">
            <a:avLst/>
          </a:prstGeom>
        </p:spPr>
      </p:pic>
      <p:pic>
        <p:nvPicPr>
          <p:cNvPr id="7" name="Picture 6">
            <a:extLst>
              <a:ext uri="{FF2B5EF4-FFF2-40B4-BE49-F238E27FC236}">
                <a16:creationId xmlns:a16="http://schemas.microsoft.com/office/drawing/2014/main" id="{81185DAE-2ACC-9204-BBAF-2D6A7AF1C665}"/>
              </a:ext>
            </a:extLst>
          </p:cNvPr>
          <p:cNvPicPr>
            <a:picLocks noChangeAspect="1"/>
          </p:cNvPicPr>
          <p:nvPr/>
        </p:nvPicPr>
        <p:blipFill>
          <a:blip r:embed="rId5" cstate="print"/>
          <a:stretch>
            <a:fillRect/>
          </a:stretch>
        </p:blipFill>
        <p:spPr>
          <a:xfrm>
            <a:off x="4968021" y="1424983"/>
            <a:ext cx="878840" cy="1924050"/>
          </a:xfrm>
          <a:prstGeom prst="rect">
            <a:avLst/>
          </a:prstGeom>
        </p:spPr>
      </p:pic>
      <p:pic>
        <p:nvPicPr>
          <p:cNvPr id="8" name="Picture 7">
            <a:extLst>
              <a:ext uri="{FF2B5EF4-FFF2-40B4-BE49-F238E27FC236}">
                <a16:creationId xmlns:a16="http://schemas.microsoft.com/office/drawing/2014/main" id="{0D840355-1C53-F769-3197-AFB9B69B8814}"/>
              </a:ext>
            </a:extLst>
          </p:cNvPr>
          <p:cNvPicPr>
            <a:picLocks noChangeAspect="1"/>
          </p:cNvPicPr>
          <p:nvPr/>
        </p:nvPicPr>
        <p:blipFill>
          <a:blip r:embed="rId6" cstate="print"/>
          <a:srcRect l="21983" t="16176" r="28430" b="12353"/>
          <a:stretch>
            <a:fillRect/>
          </a:stretch>
        </p:blipFill>
        <p:spPr bwMode="auto">
          <a:xfrm>
            <a:off x="6726078" y="2743199"/>
            <a:ext cx="1787843" cy="1447952"/>
          </a:xfrm>
          <a:prstGeom prst="rect">
            <a:avLst/>
          </a:prstGeom>
          <a:noFill/>
          <a:ln w="9525">
            <a:noFill/>
            <a:miter lim="800000"/>
            <a:headEnd/>
            <a:tailEnd/>
          </a:ln>
        </p:spPr>
      </p:pic>
      <p:pic>
        <p:nvPicPr>
          <p:cNvPr id="10" name="Picture 9">
            <a:extLst>
              <a:ext uri="{FF2B5EF4-FFF2-40B4-BE49-F238E27FC236}">
                <a16:creationId xmlns:a16="http://schemas.microsoft.com/office/drawing/2014/main" id="{499B6B73-FF61-3841-FBCC-E8186CC90A85}"/>
              </a:ext>
            </a:extLst>
          </p:cNvPr>
          <p:cNvPicPr>
            <a:picLocks noChangeAspect="1"/>
          </p:cNvPicPr>
          <p:nvPr/>
        </p:nvPicPr>
        <p:blipFill>
          <a:blip r:embed="rId7"/>
          <a:stretch>
            <a:fillRect/>
          </a:stretch>
        </p:blipFill>
        <p:spPr>
          <a:xfrm>
            <a:off x="616433" y="3939527"/>
            <a:ext cx="1766760" cy="1176338"/>
          </a:xfrm>
          <a:prstGeom prst="rect">
            <a:avLst/>
          </a:prstGeom>
        </p:spPr>
      </p:pic>
      <p:pic>
        <p:nvPicPr>
          <p:cNvPr id="12" name="Picture 11">
            <a:extLst>
              <a:ext uri="{FF2B5EF4-FFF2-40B4-BE49-F238E27FC236}">
                <a16:creationId xmlns:a16="http://schemas.microsoft.com/office/drawing/2014/main" id="{41D745D5-2030-F820-3639-C1BD9E66B7A8}"/>
              </a:ext>
            </a:extLst>
          </p:cNvPr>
          <p:cNvPicPr>
            <a:picLocks noChangeAspect="1"/>
          </p:cNvPicPr>
          <p:nvPr/>
        </p:nvPicPr>
        <p:blipFill>
          <a:blip r:embed="rId8"/>
          <a:stretch>
            <a:fillRect/>
          </a:stretch>
        </p:blipFill>
        <p:spPr>
          <a:xfrm>
            <a:off x="3262410" y="3773316"/>
            <a:ext cx="2011680" cy="1508760"/>
          </a:xfrm>
          <a:prstGeom prst="rect">
            <a:avLst/>
          </a:prstGeom>
        </p:spPr>
      </p:pic>
      <p:cxnSp>
        <p:nvCxnSpPr>
          <p:cNvPr id="4" name="Straight Arrow Connector 3">
            <a:extLst>
              <a:ext uri="{FF2B5EF4-FFF2-40B4-BE49-F238E27FC236}">
                <a16:creationId xmlns:a16="http://schemas.microsoft.com/office/drawing/2014/main" id="{A46058AF-C7DA-E3CA-3C26-533FEDEAEEF9}"/>
              </a:ext>
            </a:extLst>
          </p:cNvPr>
          <p:cNvCxnSpPr>
            <a:cxnSpLocks/>
          </p:cNvCxnSpPr>
          <p:nvPr/>
        </p:nvCxnSpPr>
        <p:spPr>
          <a:xfrm flipV="1">
            <a:off x="1168030" y="1424984"/>
            <a:ext cx="1324761" cy="7300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6FA38CED-E1EA-0972-E350-DBB2F0C817BD}"/>
              </a:ext>
            </a:extLst>
          </p:cNvPr>
          <p:cNvCxnSpPr>
            <a:cxnSpLocks/>
          </p:cNvCxnSpPr>
          <p:nvPr/>
        </p:nvCxnSpPr>
        <p:spPr>
          <a:xfrm>
            <a:off x="4138711" y="1424984"/>
            <a:ext cx="829310" cy="9620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94A8040A-FF47-070D-264A-1E5C01EF45D4}"/>
              </a:ext>
            </a:extLst>
          </p:cNvPr>
          <p:cNvCxnSpPr>
            <a:cxnSpLocks/>
            <a:stCxn id="7" idx="2"/>
            <a:endCxn id="12" idx="0"/>
          </p:cNvCxnSpPr>
          <p:nvPr/>
        </p:nvCxnSpPr>
        <p:spPr>
          <a:xfrm flipH="1">
            <a:off x="4268250" y="3349033"/>
            <a:ext cx="1139191" cy="42428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22B11639-4FC0-3894-760A-E5BCF370008B}"/>
              </a:ext>
            </a:extLst>
          </p:cNvPr>
          <p:cNvCxnSpPr>
            <a:cxnSpLocks/>
          </p:cNvCxnSpPr>
          <p:nvPr/>
        </p:nvCxnSpPr>
        <p:spPr>
          <a:xfrm>
            <a:off x="5846861" y="2387008"/>
            <a:ext cx="879217" cy="108016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C0C5310C-53D3-A489-55E1-29D2CF258B57}"/>
              </a:ext>
            </a:extLst>
          </p:cNvPr>
          <p:cNvCxnSpPr>
            <a:cxnSpLocks/>
            <a:stCxn id="12" idx="1"/>
            <a:endCxn id="10" idx="3"/>
          </p:cNvCxnSpPr>
          <p:nvPr/>
        </p:nvCxnSpPr>
        <p:spPr>
          <a:xfrm flipH="1">
            <a:off x="2383193" y="4527696"/>
            <a:ext cx="879217"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038226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171</a:t>
            </a:fld>
            <a:endParaRPr lang="de-DE" dirty="0"/>
          </a:p>
        </p:txBody>
      </p:sp>
      <p:pic>
        <p:nvPicPr>
          <p:cNvPr id="2" name="Picture 1">
            <a:extLst>
              <a:ext uri="{FF2B5EF4-FFF2-40B4-BE49-F238E27FC236}">
                <a16:creationId xmlns:a16="http://schemas.microsoft.com/office/drawing/2014/main" id="{FDD678F9-2B10-B00A-0F8F-62E3DE49D59F}"/>
              </a:ext>
            </a:extLst>
          </p:cNvPr>
          <p:cNvPicPr>
            <a:picLocks noChangeAspect="1"/>
          </p:cNvPicPr>
          <p:nvPr/>
        </p:nvPicPr>
        <p:blipFill>
          <a:blip r:embed="rId4"/>
          <a:stretch>
            <a:fillRect/>
          </a:stretch>
        </p:blipFill>
        <p:spPr>
          <a:xfrm>
            <a:off x="3615832" y="1534591"/>
            <a:ext cx="4834549" cy="2710962"/>
          </a:xfrm>
          <a:prstGeom prst="rect">
            <a:avLst/>
          </a:prstGeom>
        </p:spPr>
      </p:pic>
      <p:sp>
        <p:nvSpPr>
          <p:cNvPr id="5" name="Rectangle 4">
            <a:extLst>
              <a:ext uri="{FF2B5EF4-FFF2-40B4-BE49-F238E27FC236}">
                <a16:creationId xmlns:a16="http://schemas.microsoft.com/office/drawing/2014/main" id="{6904D83D-98F8-24D8-5D3D-E61E80A182A8}"/>
              </a:ext>
            </a:extLst>
          </p:cNvPr>
          <p:cNvSpPr/>
          <p:nvPr/>
        </p:nvSpPr>
        <p:spPr>
          <a:xfrm>
            <a:off x="234949" y="5335639"/>
            <a:ext cx="1832553" cy="230832"/>
          </a:xfrm>
          <a:prstGeom prst="rect">
            <a:avLst/>
          </a:prstGeom>
        </p:spPr>
        <p:txBody>
          <a:bodyPr wrap="none">
            <a:spAutoFit/>
          </a:bodyPr>
          <a:lstStyle/>
          <a:p>
            <a:r>
              <a:rPr lang="en-US" sz="900" i="1" dirty="0">
                <a:latin typeface="Helvetica"/>
                <a:cs typeface="Helvetica"/>
              </a:rPr>
              <a:t>Data from </a:t>
            </a:r>
            <a:r>
              <a:rPr lang="en-US" sz="900" i="1" dirty="0" err="1">
                <a:latin typeface="Helvetica"/>
                <a:cs typeface="Helvetica"/>
              </a:rPr>
              <a:t>Slesserav</a:t>
            </a:r>
            <a:r>
              <a:rPr lang="en-US" sz="900" i="1" dirty="0">
                <a:latin typeface="Helvetica"/>
                <a:cs typeface="Helvetica"/>
              </a:rPr>
              <a:t> et al., 2022</a:t>
            </a:r>
            <a:endParaRPr lang="en-US" sz="900" i="1" dirty="0"/>
          </a:p>
        </p:txBody>
      </p:sp>
      <p:sp>
        <p:nvSpPr>
          <p:cNvPr id="6" name="Rectangle 5">
            <a:extLst>
              <a:ext uri="{FF2B5EF4-FFF2-40B4-BE49-F238E27FC236}">
                <a16:creationId xmlns:a16="http://schemas.microsoft.com/office/drawing/2014/main" id="{2184BCDC-1164-4519-FC81-2943E7E56BE4}"/>
              </a:ext>
            </a:extLst>
          </p:cNvPr>
          <p:cNvSpPr/>
          <p:nvPr/>
        </p:nvSpPr>
        <p:spPr>
          <a:xfrm>
            <a:off x="431311" y="1232562"/>
            <a:ext cx="2830635" cy="1077218"/>
          </a:xfrm>
          <a:prstGeom prst="rect">
            <a:avLst/>
          </a:prstGeom>
        </p:spPr>
        <p:txBody>
          <a:bodyPr wrap="square">
            <a:spAutoFit/>
          </a:bodyPr>
          <a:lstStyle/>
          <a:p>
            <a:pPr marL="342900" indent="-342900">
              <a:buFont typeface="Arial" panose="020B0604020202020204" pitchFamily="34" charset="0"/>
              <a:buChar char="•"/>
            </a:pPr>
            <a:r>
              <a:rPr lang="en-US" sz="1600" dirty="0">
                <a:latin typeface="Helvetica"/>
              </a:rPr>
              <a:t>Poorly crystalline mineral abundance (</a:t>
            </a:r>
            <a:r>
              <a:rPr lang="en-US" sz="1600" dirty="0" err="1">
                <a:latin typeface="Helvetica"/>
              </a:rPr>
              <a:t>Al</a:t>
            </a:r>
            <a:r>
              <a:rPr lang="en-US" sz="1600" baseline="-25000" dirty="0" err="1">
                <a:latin typeface="Helvetica"/>
              </a:rPr>
              <a:t>ox</a:t>
            </a:r>
            <a:r>
              <a:rPr lang="en-US" sz="1600" dirty="0">
                <a:latin typeface="Helvetica"/>
              </a:rPr>
              <a:t> + ½ </a:t>
            </a:r>
            <a:r>
              <a:rPr lang="en-US" sz="1600" dirty="0" err="1">
                <a:latin typeface="Helvetica"/>
              </a:rPr>
              <a:t>Fe</a:t>
            </a:r>
            <a:r>
              <a:rPr lang="en-US" sz="1600" baseline="-25000" dirty="0" err="1">
                <a:latin typeface="Helvetica"/>
              </a:rPr>
              <a:t>ox</a:t>
            </a:r>
            <a:r>
              <a:rPr lang="en-US" sz="1600" dirty="0">
                <a:latin typeface="Helvetica"/>
              </a:rPr>
              <a:t>) in the continental United States</a:t>
            </a:r>
          </a:p>
        </p:txBody>
      </p:sp>
    </p:spTree>
    <p:extLst>
      <p:ext uri="{BB962C8B-B14F-4D97-AF65-F5344CB8AC3E}">
        <p14:creationId xmlns:p14="http://schemas.microsoft.com/office/powerpoint/2010/main" val="8158864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850648-C958-9A1B-251B-F1C248D5F9E2}"/>
              </a:ext>
            </a:extLst>
          </p:cNvPr>
          <p:cNvSpPr/>
          <p:nvPr/>
        </p:nvSpPr>
        <p:spPr>
          <a:xfrm>
            <a:off x="448406" y="879195"/>
            <a:ext cx="8159263" cy="44177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WEATHERING &amp; PCMs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172</a:t>
            </a:fld>
            <a:endParaRPr lang="de-DE" dirty="0"/>
          </a:p>
        </p:txBody>
      </p:sp>
      <p:pic>
        <p:nvPicPr>
          <p:cNvPr id="2" name="Picture 1">
            <a:extLst>
              <a:ext uri="{FF2B5EF4-FFF2-40B4-BE49-F238E27FC236}">
                <a16:creationId xmlns:a16="http://schemas.microsoft.com/office/drawing/2014/main" id="{CAFFEE3A-371B-50FC-4F9A-1FA7F4949572}"/>
              </a:ext>
            </a:extLst>
          </p:cNvPr>
          <p:cNvPicPr>
            <a:picLocks noChangeAspect="1"/>
          </p:cNvPicPr>
          <p:nvPr/>
        </p:nvPicPr>
        <p:blipFill>
          <a:blip r:embed="rId4"/>
          <a:stretch>
            <a:fillRect/>
          </a:stretch>
        </p:blipFill>
        <p:spPr>
          <a:xfrm>
            <a:off x="536331" y="2599597"/>
            <a:ext cx="7772400" cy="2697362"/>
          </a:xfrm>
          <a:prstGeom prst="rect">
            <a:avLst/>
          </a:prstGeom>
        </p:spPr>
      </p:pic>
      <p:pic>
        <p:nvPicPr>
          <p:cNvPr id="5" name="Picture 4">
            <a:extLst>
              <a:ext uri="{FF2B5EF4-FFF2-40B4-BE49-F238E27FC236}">
                <a16:creationId xmlns:a16="http://schemas.microsoft.com/office/drawing/2014/main" id="{897D6841-81E4-4241-7FEB-BD043DE60655}"/>
              </a:ext>
            </a:extLst>
          </p:cNvPr>
          <p:cNvPicPr>
            <a:picLocks noChangeAspect="1"/>
          </p:cNvPicPr>
          <p:nvPr/>
        </p:nvPicPr>
        <p:blipFill>
          <a:blip r:embed="rId5"/>
          <a:stretch>
            <a:fillRect/>
          </a:stretch>
        </p:blipFill>
        <p:spPr>
          <a:xfrm>
            <a:off x="3894992" y="908271"/>
            <a:ext cx="4712677" cy="1777352"/>
          </a:xfrm>
          <a:prstGeom prst="rect">
            <a:avLst/>
          </a:prstGeom>
        </p:spPr>
      </p:pic>
      <p:pic>
        <p:nvPicPr>
          <p:cNvPr id="6" name="Picture 5">
            <a:extLst>
              <a:ext uri="{FF2B5EF4-FFF2-40B4-BE49-F238E27FC236}">
                <a16:creationId xmlns:a16="http://schemas.microsoft.com/office/drawing/2014/main" id="{8DC50CD9-2DA2-A3FB-C1EE-D67BD2FC6CEF}"/>
              </a:ext>
            </a:extLst>
          </p:cNvPr>
          <p:cNvPicPr>
            <a:picLocks noChangeAspect="1"/>
          </p:cNvPicPr>
          <p:nvPr/>
        </p:nvPicPr>
        <p:blipFill rotWithShape="1">
          <a:blip r:embed="rId5"/>
          <a:srcRect l="46003" t="75095" r="19155"/>
          <a:stretch/>
        </p:blipFill>
        <p:spPr>
          <a:xfrm>
            <a:off x="861646" y="1431932"/>
            <a:ext cx="2708031" cy="730029"/>
          </a:xfrm>
          <a:prstGeom prst="rect">
            <a:avLst/>
          </a:prstGeom>
        </p:spPr>
      </p:pic>
      <p:sp>
        <p:nvSpPr>
          <p:cNvPr id="7" name="Rectangle 6">
            <a:extLst>
              <a:ext uri="{FF2B5EF4-FFF2-40B4-BE49-F238E27FC236}">
                <a16:creationId xmlns:a16="http://schemas.microsoft.com/office/drawing/2014/main" id="{5CC6CB4B-B7E9-7E7B-3F13-F9CFB47D5BDB}"/>
              </a:ext>
            </a:extLst>
          </p:cNvPr>
          <p:cNvSpPr/>
          <p:nvPr/>
        </p:nvSpPr>
        <p:spPr>
          <a:xfrm>
            <a:off x="3090495" y="1254909"/>
            <a:ext cx="641839" cy="51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CDF39A-5BFA-5160-58F0-16584FE0A9AA}"/>
              </a:ext>
            </a:extLst>
          </p:cNvPr>
          <p:cNvSpPr/>
          <p:nvPr/>
        </p:nvSpPr>
        <p:spPr>
          <a:xfrm>
            <a:off x="6030057" y="2171567"/>
            <a:ext cx="1425820" cy="51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0DAD46-5632-18BA-D65E-4B1C35CB413E}"/>
              </a:ext>
            </a:extLst>
          </p:cNvPr>
          <p:cNvSpPr/>
          <p:nvPr/>
        </p:nvSpPr>
        <p:spPr>
          <a:xfrm>
            <a:off x="7240464" y="2508599"/>
            <a:ext cx="641839" cy="1770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956E26-E43F-0DC4-3808-43190C6BA738}"/>
              </a:ext>
            </a:extLst>
          </p:cNvPr>
          <p:cNvSpPr/>
          <p:nvPr/>
        </p:nvSpPr>
        <p:spPr>
          <a:xfrm>
            <a:off x="234949" y="5335639"/>
            <a:ext cx="1832553" cy="230832"/>
          </a:xfrm>
          <a:prstGeom prst="rect">
            <a:avLst/>
          </a:prstGeom>
        </p:spPr>
        <p:txBody>
          <a:bodyPr wrap="none">
            <a:spAutoFit/>
          </a:bodyPr>
          <a:lstStyle/>
          <a:p>
            <a:r>
              <a:rPr lang="en-US" sz="900" i="1" dirty="0">
                <a:latin typeface="Helvetica"/>
                <a:cs typeface="Helvetica"/>
              </a:rPr>
              <a:t>Data from </a:t>
            </a:r>
            <a:r>
              <a:rPr lang="en-US" sz="900" i="1" dirty="0" err="1">
                <a:latin typeface="Helvetica"/>
                <a:cs typeface="Helvetica"/>
              </a:rPr>
              <a:t>Slesserav</a:t>
            </a:r>
            <a:r>
              <a:rPr lang="en-US" sz="900" i="1" dirty="0">
                <a:latin typeface="Helvetica"/>
                <a:cs typeface="Helvetica"/>
              </a:rPr>
              <a:t> et al., 2022</a:t>
            </a:r>
            <a:endParaRPr lang="en-US" sz="900" i="1" dirty="0"/>
          </a:p>
        </p:txBody>
      </p:sp>
    </p:spTree>
    <p:extLst>
      <p:ext uri="{BB962C8B-B14F-4D97-AF65-F5344CB8AC3E}">
        <p14:creationId xmlns:p14="http://schemas.microsoft.com/office/powerpoint/2010/main" val="2076642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F9323-4092-2752-16CD-D49389B53A45}"/>
              </a:ext>
            </a:extLst>
          </p:cNvPr>
          <p:cNvPicPr>
            <a:picLocks noChangeAspect="1"/>
          </p:cNvPicPr>
          <p:nvPr/>
        </p:nvPicPr>
        <p:blipFill>
          <a:blip r:embed="rId3">
            <a:alphaModFix/>
          </a:blip>
          <a:stretch>
            <a:fillRect/>
          </a:stretch>
        </p:blipFill>
        <p:spPr>
          <a:xfrm>
            <a:off x="1682750" y="974026"/>
            <a:ext cx="5778500" cy="4127500"/>
          </a:xfrm>
          <a:prstGeom prst="rect">
            <a:avLst/>
          </a:prstGeom>
          <a:effectLst/>
        </p:spPr>
      </p:pic>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WEATHERING &amp; PCMs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173</a:t>
            </a:fld>
            <a:endParaRPr lang="de-DE" dirty="0"/>
          </a:p>
        </p:txBody>
      </p:sp>
      <p:sp>
        <p:nvSpPr>
          <p:cNvPr id="11" name="Rectangle 10">
            <a:extLst>
              <a:ext uri="{FF2B5EF4-FFF2-40B4-BE49-F238E27FC236}">
                <a16:creationId xmlns:a16="http://schemas.microsoft.com/office/drawing/2014/main" id="{8D956E26-E43F-0DC4-3808-43190C6BA738}"/>
              </a:ext>
            </a:extLst>
          </p:cNvPr>
          <p:cNvSpPr/>
          <p:nvPr/>
        </p:nvSpPr>
        <p:spPr>
          <a:xfrm>
            <a:off x="234949" y="5335639"/>
            <a:ext cx="2178802" cy="230832"/>
          </a:xfrm>
          <a:prstGeom prst="rect">
            <a:avLst/>
          </a:prstGeom>
        </p:spPr>
        <p:txBody>
          <a:bodyPr wrap="none">
            <a:spAutoFit/>
          </a:bodyPr>
          <a:lstStyle/>
          <a:p>
            <a:r>
              <a:rPr lang="en-US" sz="900" i="1" dirty="0">
                <a:latin typeface="Helvetica"/>
                <a:cs typeface="Helvetica"/>
              </a:rPr>
              <a:t>Data from Kramer and Chadwick, 2018</a:t>
            </a:r>
            <a:endParaRPr lang="en-US" sz="900" i="1" dirty="0"/>
          </a:p>
        </p:txBody>
      </p:sp>
    </p:spTree>
    <p:extLst>
      <p:ext uri="{BB962C8B-B14F-4D97-AF65-F5344CB8AC3E}">
        <p14:creationId xmlns:p14="http://schemas.microsoft.com/office/powerpoint/2010/main" val="30656247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WEATHERING &amp; PCMs</a:t>
            </a:r>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174</a:t>
            </a:fld>
            <a:endParaRPr lang="de-DE" dirty="0"/>
          </a:p>
        </p:txBody>
      </p:sp>
      <p:sp>
        <p:nvSpPr>
          <p:cNvPr id="11" name="Rectangle 10">
            <a:extLst>
              <a:ext uri="{FF2B5EF4-FFF2-40B4-BE49-F238E27FC236}">
                <a16:creationId xmlns:a16="http://schemas.microsoft.com/office/drawing/2014/main" id="{8D956E26-E43F-0DC4-3808-43190C6BA738}"/>
              </a:ext>
            </a:extLst>
          </p:cNvPr>
          <p:cNvSpPr/>
          <p:nvPr/>
        </p:nvSpPr>
        <p:spPr>
          <a:xfrm>
            <a:off x="234949" y="5335639"/>
            <a:ext cx="2178802" cy="230832"/>
          </a:xfrm>
          <a:prstGeom prst="rect">
            <a:avLst/>
          </a:prstGeom>
        </p:spPr>
        <p:txBody>
          <a:bodyPr wrap="none">
            <a:spAutoFit/>
          </a:bodyPr>
          <a:lstStyle/>
          <a:p>
            <a:r>
              <a:rPr lang="en-US" sz="900" i="1" dirty="0">
                <a:latin typeface="Helvetica"/>
                <a:cs typeface="Helvetica"/>
              </a:rPr>
              <a:t>Data from Kramer and Chadwick, 2018</a:t>
            </a:r>
            <a:endParaRPr lang="en-US" sz="900" i="1" dirty="0"/>
          </a:p>
        </p:txBody>
      </p:sp>
      <p:pic>
        <p:nvPicPr>
          <p:cNvPr id="4" name="Picture 3">
            <a:extLst>
              <a:ext uri="{FF2B5EF4-FFF2-40B4-BE49-F238E27FC236}">
                <a16:creationId xmlns:a16="http://schemas.microsoft.com/office/drawing/2014/main" id="{24EF9323-4092-2752-16CD-D49389B53A45}"/>
              </a:ext>
            </a:extLst>
          </p:cNvPr>
          <p:cNvPicPr>
            <a:picLocks noChangeAspect="1"/>
          </p:cNvPicPr>
          <p:nvPr/>
        </p:nvPicPr>
        <p:blipFill>
          <a:blip r:embed="rId4">
            <a:alphaModFix/>
          </a:blip>
          <a:stretch>
            <a:fillRect/>
          </a:stretch>
        </p:blipFill>
        <p:spPr>
          <a:xfrm>
            <a:off x="1682750" y="974026"/>
            <a:ext cx="5778500" cy="4127500"/>
          </a:xfrm>
          <a:prstGeom prst="rect">
            <a:avLst/>
          </a:prstGeom>
          <a:effectLst/>
        </p:spPr>
      </p:pic>
      <p:sp>
        <p:nvSpPr>
          <p:cNvPr id="16" name="Rectangle 15">
            <a:extLst>
              <a:ext uri="{FF2B5EF4-FFF2-40B4-BE49-F238E27FC236}">
                <a16:creationId xmlns:a16="http://schemas.microsoft.com/office/drawing/2014/main" id="{37ECBFF2-B80C-C498-AB98-DBA5CB11984B}"/>
              </a:ext>
            </a:extLst>
          </p:cNvPr>
          <p:cNvSpPr/>
          <p:nvPr/>
        </p:nvSpPr>
        <p:spPr>
          <a:xfrm>
            <a:off x="1682750" y="879195"/>
            <a:ext cx="5778500" cy="4222331"/>
          </a:xfrm>
          <a:prstGeom prst="rect">
            <a:avLst/>
          </a:prstGeom>
          <a:solidFill>
            <a:schemeClr val="bg1">
              <a:alpha val="62488"/>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EEC159F-08D4-39B2-6DEE-D78EAE03F94D}"/>
              </a:ext>
            </a:extLst>
          </p:cNvPr>
          <p:cNvPicPr>
            <a:picLocks noChangeAspect="1"/>
          </p:cNvPicPr>
          <p:nvPr/>
        </p:nvPicPr>
        <p:blipFill rotWithShape="1">
          <a:blip r:embed="rId4">
            <a:alphaModFix amt="66000"/>
          </a:blip>
          <a:srcRect l="35393" t="1545" r="54717" b="6225"/>
          <a:stretch/>
        </p:blipFill>
        <p:spPr>
          <a:xfrm>
            <a:off x="3736730" y="1046284"/>
            <a:ext cx="571500" cy="3798277"/>
          </a:xfrm>
          <a:prstGeom prst="rect">
            <a:avLst/>
          </a:prstGeom>
          <a:ln>
            <a:solidFill>
              <a:schemeClr val="tx1"/>
            </a:solidFill>
          </a:ln>
        </p:spPr>
      </p:pic>
      <p:sp>
        <p:nvSpPr>
          <p:cNvPr id="17" name="Rectangle 16">
            <a:extLst>
              <a:ext uri="{FF2B5EF4-FFF2-40B4-BE49-F238E27FC236}">
                <a16:creationId xmlns:a16="http://schemas.microsoft.com/office/drawing/2014/main" id="{47761B77-7DCE-E93D-1BBF-6DDF2B6F3E97}"/>
              </a:ext>
            </a:extLst>
          </p:cNvPr>
          <p:cNvSpPr/>
          <p:nvPr/>
        </p:nvSpPr>
        <p:spPr>
          <a:xfrm>
            <a:off x="4553082" y="3413055"/>
            <a:ext cx="2751138" cy="307777"/>
          </a:xfrm>
          <a:prstGeom prst="rect">
            <a:avLst/>
          </a:prstGeom>
        </p:spPr>
        <p:txBody>
          <a:bodyPr wrap="none">
            <a:spAutoFit/>
          </a:bodyPr>
          <a:lstStyle/>
          <a:p>
            <a:r>
              <a:rPr lang="en-US" sz="1400" i="1" dirty="0">
                <a:latin typeface="Helvetica"/>
                <a:cs typeface="Helvetica"/>
              </a:rPr>
              <a:t>Range of MAP-PET in this study</a:t>
            </a:r>
            <a:endParaRPr lang="en-US" sz="1400" i="1" dirty="0"/>
          </a:p>
        </p:txBody>
      </p:sp>
    </p:spTree>
    <p:extLst>
      <p:ext uri="{BB962C8B-B14F-4D97-AF65-F5344CB8AC3E}">
        <p14:creationId xmlns:p14="http://schemas.microsoft.com/office/powerpoint/2010/main" val="7890383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GLOBAL C BUDGET</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175</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175</a:t>
            </a:fld>
            <a:endParaRPr lang="de-DE" dirty="0"/>
          </a:p>
        </p:txBody>
      </p:sp>
      <p:sp>
        <p:nvSpPr>
          <p:cNvPr id="14" name="TextBox 13">
            <a:extLst>
              <a:ext uri="{FF2B5EF4-FFF2-40B4-BE49-F238E27FC236}">
                <a16:creationId xmlns:a16="http://schemas.microsoft.com/office/drawing/2014/main" id="{65A062E4-9E84-228A-9F57-68D27B77D242}"/>
              </a:ext>
            </a:extLst>
          </p:cNvPr>
          <p:cNvSpPr txBox="1"/>
          <p:nvPr/>
        </p:nvSpPr>
        <p:spPr>
          <a:xfrm>
            <a:off x="83238" y="5304281"/>
            <a:ext cx="2905760" cy="261610"/>
          </a:xfrm>
          <a:prstGeom prst="rect">
            <a:avLst/>
          </a:prstGeom>
          <a:noFill/>
        </p:spPr>
        <p:txBody>
          <a:bodyPr wrap="square" rtlCol="0">
            <a:spAutoFit/>
          </a:bodyPr>
          <a:lstStyle/>
          <a:p>
            <a:r>
              <a:rPr lang="en-US" sz="1100" dirty="0">
                <a:latin typeface="Helvetica" pitchFamily="2" charset="0"/>
              </a:rPr>
              <a:t>(figure from </a:t>
            </a:r>
            <a:r>
              <a:rPr lang="en-US" sz="1100" dirty="0" err="1">
                <a:latin typeface="Helvetica" pitchFamily="2" charset="0"/>
              </a:rPr>
              <a:t>Friedlingsten</a:t>
            </a:r>
            <a:r>
              <a:rPr lang="en-US" sz="1100" dirty="0">
                <a:latin typeface="Helvetica" pitchFamily="2" charset="0"/>
              </a:rPr>
              <a:t> et al., 2022)</a:t>
            </a:r>
          </a:p>
        </p:txBody>
      </p:sp>
      <p:pic>
        <p:nvPicPr>
          <p:cNvPr id="5" name="Picture 4">
            <a:extLst>
              <a:ext uri="{FF2B5EF4-FFF2-40B4-BE49-F238E27FC236}">
                <a16:creationId xmlns:a16="http://schemas.microsoft.com/office/drawing/2014/main" id="{D3CDA20E-0C2E-5596-123F-7C7916DBF07D}"/>
              </a:ext>
            </a:extLst>
          </p:cNvPr>
          <p:cNvPicPr>
            <a:picLocks noChangeAspect="1"/>
          </p:cNvPicPr>
          <p:nvPr/>
        </p:nvPicPr>
        <p:blipFill>
          <a:blip r:embed="rId4"/>
          <a:stretch>
            <a:fillRect/>
          </a:stretch>
        </p:blipFill>
        <p:spPr>
          <a:xfrm>
            <a:off x="1124712" y="1202332"/>
            <a:ext cx="6967728" cy="3825247"/>
          </a:xfrm>
          <a:prstGeom prst="rect">
            <a:avLst/>
          </a:prstGeom>
        </p:spPr>
      </p:pic>
      <p:pic>
        <p:nvPicPr>
          <p:cNvPr id="6" name="Picture 5">
            <a:extLst>
              <a:ext uri="{FF2B5EF4-FFF2-40B4-BE49-F238E27FC236}">
                <a16:creationId xmlns:a16="http://schemas.microsoft.com/office/drawing/2014/main" id="{157E67E4-8720-A315-6C78-011141EE884A}"/>
              </a:ext>
            </a:extLst>
          </p:cNvPr>
          <p:cNvPicPr>
            <a:picLocks noChangeAspect="1"/>
          </p:cNvPicPr>
          <p:nvPr/>
        </p:nvPicPr>
        <p:blipFill rotWithShape="1">
          <a:blip r:embed="rId4"/>
          <a:srcRect l="5949" r="81977" b="63703"/>
          <a:stretch/>
        </p:blipFill>
        <p:spPr>
          <a:xfrm>
            <a:off x="411480" y="1116989"/>
            <a:ext cx="841248" cy="1388468"/>
          </a:xfrm>
          <a:prstGeom prst="rect">
            <a:avLst/>
          </a:prstGeom>
        </p:spPr>
      </p:pic>
      <p:pic>
        <p:nvPicPr>
          <p:cNvPr id="7" name="Picture 6">
            <a:extLst>
              <a:ext uri="{FF2B5EF4-FFF2-40B4-BE49-F238E27FC236}">
                <a16:creationId xmlns:a16="http://schemas.microsoft.com/office/drawing/2014/main" id="{844B2B67-5BFB-1F48-3F7E-2FE368ED3DF4}"/>
              </a:ext>
            </a:extLst>
          </p:cNvPr>
          <p:cNvPicPr>
            <a:picLocks noChangeAspect="1"/>
          </p:cNvPicPr>
          <p:nvPr/>
        </p:nvPicPr>
        <p:blipFill rotWithShape="1">
          <a:blip r:embed="rId4"/>
          <a:srcRect l="30490" r="62030" b="81631"/>
          <a:stretch/>
        </p:blipFill>
        <p:spPr>
          <a:xfrm>
            <a:off x="353568" y="2960013"/>
            <a:ext cx="521208" cy="702668"/>
          </a:xfrm>
          <a:prstGeom prst="rect">
            <a:avLst/>
          </a:prstGeom>
        </p:spPr>
      </p:pic>
    </p:spTree>
    <p:extLst>
      <p:ext uri="{BB962C8B-B14F-4D97-AF65-F5344CB8AC3E}">
        <p14:creationId xmlns:p14="http://schemas.microsoft.com/office/powerpoint/2010/main" val="3455987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LAND C FLUX PREDICTIONS</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176</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176</a:t>
            </a:fld>
            <a:endParaRPr lang="de-DE" dirty="0"/>
          </a:p>
        </p:txBody>
      </p:sp>
      <p:pic>
        <p:nvPicPr>
          <p:cNvPr id="3" name="Picture 2">
            <a:extLst>
              <a:ext uri="{FF2B5EF4-FFF2-40B4-BE49-F238E27FC236}">
                <a16:creationId xmlns:a16="http://schemas.microsoft.com/office/drawing/2014/main" id="{131E029E-EDB5-87B5-E8BF-256705356949}"/>
              </a:ext>
            </a:extLst>
          </p:cNvPr>
          <p:cNvPicPr>
            <a:picLocks noChangeAspect="1"/>
          </p:cNvPicPr>
          <p:nvPr/>
        </p:nvPicPr>
        <p:blipFill>
          <a:blip r:embed="rId4"/>
          <a:stretch>
            <a:fillRect/>
          </a:stretch>
        </p:blipFill>
        <p:spPr>
          <a:xfrm>
            <a:off x="1898650" y="1249034"/>
            <a:ext cx="5346700" cy="3835400"/>
          </a:xfrm>
          <a:prstGeom prst="rect">
            <a:avLst/>
          </a:prstGeom>
        </p:spPr>
      </p:pic>
      <p:sp>
        <p:nvSpPr>
          <p:cNvPr id="7" name="TextBox 6">
            <a:extLst>
              <a:ext uri="{FF2B5EF4-FFF2-40B4-BE49-F238E27FC236}">
                <a16:creationId xmlns:a16="http://schemas.microsoft.com/office/drawing/2014/main" id="{F3B50B13-C5D5-64D9-DF2B-F7A7E6D326B7}"/>
              </a:ext>
            </a:extLst>
          </p:cNvPr>
          <p:cNvSpPr txBox="1"/>
          <p:nvPr/>
        </p:nvSpPr>
        <p:spPr>
          <a:xfrm>
            <a:off x="1784022" y="5122049"/>
            <a:ext cx="2905760" cy="276999"/>
          </a:xfrm>
          <a:prstGeom prst="rect">
            <a:avLst/>
          </a:prstGeom>
          <a:noFill/>
        </p:spPr>
        <p:txBody>
          <a:bodyPr wrap="square" rtlCol="0">
            <a:spAutoFit/>
          </a:bodyPr>
          <a:lstStyle/>
          <a:p>
            <a:r>
              <a:rPr lang="en-US" sz="1200" dirty="0">
                <a:latin typeface="Helvetica" pitchFamily="2" charset="0"/>
              </a:rPr>
              <a:t>(figure from IPCC AR6, 2023)</a:t>
            </a:r>
          </a:p>
        </p:txBody>
      </p:sp>
      <p:sp>
        <p:nvSpPr>
          <p:cNvPr id="9" name="TextBox 8">
            <a:extLst>
              <a:ext uri="{FF2B5EF4-FFF2-40B4-BE49-F238E27FC236}">
                <a16:creationId xmlns:a16="http://schemas.microsoft.com/office/drawing/2014/main" id="{685051A1-2F17-0564-1F09-5309CB19B56B}"/>
              </a:ext>
            </a:extLst>
          </p:cNvPr>
          <p:cNvSpPr txBox="1"/>
          <p:nvPr/>
        </p:nvSpPr>
        <p:spPr>
          <a:xfrm>
            <a:off x="1107146" y="1682651"/>
            <a:ext cx="1144236" cy="646331"/>
          </a:xfrm>
          <a:prstGeom prst="rect">
            <a:avLst/>
          </a:prstGeom>
          <a:noFill/>
        </p:spPr>
        <p:txBody>
          <a:bodyPr wrap="square" rtlCol="0">
            <a:spAutoFit/>
          </a:bodyPr>
          <a:lstStyle/>
          <a:p>
            <a:r>
              <a:rPr lang="en-US" dirty="0"/>
              <a:t>emissions pathways</a:t>
            </a:r>
          </a:p>
        </p:txBody>
      </p:sp>
      <p:sp>
        <p:nvSpPr>
          <p:cNvPr id="10" name="Left Brace 9">
            <a:extLst>
              <a:ext uri="{FF2B5EF4-FFF2-40B4-BE49-F238E27FC236}">
                <a16:creationId xmlns:a16="http://schemas.microsoft.com/office/drawing/2014/main" id="{29FA74B9-B551-C6C4-CFF8-EBE695638951}"/>
              </a:ext>
            </a:extLst>
          </p:cNvPr>
          <p:cNvSpPr/>
          <p:nvPr/>
        </p:nvSpPr>
        <p:spPr>
          <a:xfrm>
            <a:off x="2322502" y="1682651"/>
            <a:ext cx="349578" cy="62992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0135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CHANGES</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177</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177</a:t>
            </a:fld>
            <a:endParaRPr lang="de-DE" dirty="0"/>
          </a:p>
        </p:txBody>
      </p:sp>
      <p:sp>
        <p:nvSpPr>
          <p:cNvPr id="6" name="Rectangle 5">
            <a:extLst>
              <a:ext uri="{FF2B5EF4-FFF2-40B4-BE49-F238E27FC236}">
                <a16:creationId xmlns:a16="http://schemas.microsoft.com/office/drawing/2014/main" id="{5EA1547C-C1E6-7BA4-6DFE-E59ECDF9ECEC}"/>
              </a:ext>
            </a:extLst>
          </p:cNvPr>
          <p:cNvSpPr/>
          <p:nvPr/>
        </p:nvSpPr>
        <p:spPr>
          <a:xfrm>
            <a:off x="2079170" y="3669881"/>
            <a:ext cx="5391478" cy="14369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Helvetica" pitchFamily="2" charset="0"/>
            </a:endParaRPr>
          </a:p>
        </p:txBody>
      </p:sp>
      <p:sp>
        <p:nvSpPr>
          <p:cNvPr id="7" name="TextBox 6">
            <a:extLst>
              <a:ext uri="{FF2B5EF4-FFF2-40B4-BE49-F238E27FC236}">
                <a16:creationId xmlns:a16="http://schemas.microsoft.com/office/drawing/2014/main" id="{F3B50B13-C5D5-64D9-DF2B-F7A7E6D326B7}"/>
              </a:ext>
            </a:extLst>
          </p:cNvPr>
          <p:cNvSpPr txBox="1"/>
          <p:nvPr/>
        </p:nvSpPr>
        <p:spPr>
          <a:xfrm>
            <a:off x="1377696" y="4786397"/>
            <a:ext cx="3349752" cy="276999"/>
          </a:xfrm>
          <a:prstGeom prst="rect">
            <a:avLst/>
          </a:prstGeom>
          <a:noFill/>
        </p:spPr>
        <p:txBody>
          <a:bodyPr wrap="square" rtlCol="0">
            <a:spAutoFit/>
          </a:bodyPr>
          <a:lstStyle/>
          <a:p>
            <a:r>
              <a:rPr lang="en-US" sz="1200" dirty="0">
                <a:latin typeface="Helvetica" pitchFamily="2" charset="0"/>
              </a:rPr>
              <a:t>(figure adapted from Todd-Brown et al., 2018)</a:t>
            </a:r>
          </a:p>
        </p:txBody>
      </p:sp>
      <p:sp>
        <p:nvSpPr>
          <p:cNvPr id="11" name="Oval 10">
            <a:extLst>
              <a:ext uri="{FF2B5EF4-FFF2-40B4-BE49-F238E27FC236}">
                <a16:creationId xmlns:a16="http://schemas.microsoft.com/office/drawing/2014/main" id="{14794A6D-50CB-0CE1-3763-289B753B178E}"/>
              </a:ext>
            </a:extLst>
          </p:cNvPr>
          <p:cNvSpPr/>
          <p:nvPr/>
        </p:nvSpPr>
        <p:spPr>
          <a:xfrm>
            <a:off x="2496312" y="263347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DE5D9F7-7064-EE66-9A3E-E17D5580C4BC}"/>
              </a:ext>
            </a:extLst>
          </p:cNvPr>
          <p:cNvSpPr/>
          <p:nvPr/>
        </p:nvSpPr>
        <p:spPr>
          <a:xfrm>
            <a:off x="7001256" y="256866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01337C-73C9-34A3-29F8-BB5C11F2FE26}"/>
              </a:ext>
            </a:extLst>
          </p:cNvPr>
          <p:cNvSpPr/>
          <p:nvPr/>
        </p:nvSpPr>
        <p:spPr>
          <a:xfrm>
            <a:off x="5955792" y="271308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F4AF7E-328F-185D-9E03-7E6FBB8D927A}"/>
              </a:ext>
            </a:extLst>
          </p:cNvPr>
          <p:cNvSpPr/>
          <p:nvPr/>
        </p:nvSpPr>
        <p:spPr>
          <a:xfrm>
            <a:off x="6211824" y="270568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3F8DFFB-0DD8-085A-0B05-C29769A8BB42}"/>
              </a:ext>
            </a:extLst>
          </p:cNvPr>
          <p:cNvSpPr/>
          <p:nvPr/>
        </p:nvSpPr>
        <p:spPr>
          <a:xfrm>
            <a:off x="2228088" y="2128959"/>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7E5D35A-23C1-5EED-D079-14CF80678496}"/>
              </a:ext>
            </a:extLst>
          </p:cNvPr>
          <p:cNvSpPr/>
          <p:nvPr/>
        </p:nvSpPr>
        <p:spPr>
          <a:xfrm>
            <a:off x="4354848" y="1972909"/>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7A3BD37-44C9-EB67-ECDD-7A6E01422E2D}"/>
              </a:ext>
            </a:extLst>
          </p:cNvPr>
          <p:cNvSpPr/>
          <p:nvPr/>
        </p:nvSpPr>
        <p:spPr>
          <a:xfrm>
            <a:off x="4611414" y="1997806"/>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9F16B5-74AA-5B07-8126-D90BB37B8C0F}"/>
              </a:ext>
            </a:extLst>
          </p:cNvPr>
          <p:cNvSpPr/>
          <p:nvPr/>
        </p:nvSpPr>
        <p:spPr>
          <a:xfrm>
            <a:off x="2763786" y="251715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E056D20-74B1-E7AD-D02D-217E26B934E6}"/>
              </a:ext>
            </a:extLst>
          </p:cNvPr>
          <p:cNvSpPr/>
          <p:nvPr/>
        </p:nvSpPr>
        <p:spPr>
          <a:xfrm>
            <a:off x="3035058" y="251410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E909E6-A27C-32C9-5AA5-43CDF27DA6AD}"/>
              </a:ext>
            </a:extLst>
          </p:cNvPr>
          <p:cNvSpPr/>
          <p:nvPr/>
        </p:nvSpPr>
        <p:spPr>
          <a:xfrm>
            <a:off x="3306330" y="252934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1D2C75-39EA-271A-D7EC-64CAAADAC5CB}"/>
              </a:ext>
            </a:extLst>
          </p:cNvPr>
          <p:cNvSpPr/>
          <p:nvPr/>
        </p:nvSpPr>
        <p:spPr>
          <a:xfrm>
            <a:off x="3568458" y="251715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51A18F-8E56-5888-F6B9-2668C195AD3B}"/>
              </a:ext>
            </a:extLst>
          </p:cNvPr>
          <p:cNvSpPr/>
          <p:nvPr/>
        </p:nvSpPr>
        <p:spPr>
          <a:xfrm>
            <a:off x="3830586" y="253239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D588B08-3C29-D0F6-EFE5-F1951BA75D7B}"/>
              </a:ext>
            </a:extLst>
          </p:cNvPr>
          <p:cNvSpPr/>
          <p:nvPr/>
        </p:nvSpPr>
        <p:spPr>
          <a:xfrm>
            <a:off x="4083570" y="2538486"/>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61E119E-C3B5-EDD9-61B5-2AC4ED50363C}"/>
              </a:ext>
            </a:extLst>
          </p:cNvPr>
          <p:cNvSpPr/>
          <p:nvPr/>
        </p:nvSpPr>
        <p:spPr>
          <a:xfrm>
            <a:off x="4882686" y="236966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2E2C9AD-781F-4642-1F23-9B405DAA8552}"/>
              </a:ext>
            </a:extLst>
          </p:cNvPr>
          <p:cNvSpPr/>
          <p:nvPr/>
        </p:nvSpPr>
        <p:spPr>
          <a:xfrm>
            <a:off x="5144814" y="243062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59E77F-0074-C947-1CF0-E5E6D8524E78}"/>
              </a:ext>
            </a:extLst>
          </p:cNvPr>
          <p:cNvSpPr/>
          <p:nvPr/>
        </p:nvSpPr>
        <p:spPr>
          <a:xfrm>
            <a:off x="5406942" y="2491582"/>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CAFC41-BF80-8064-75A0-3387CC9348AD}"/>
              </a:ext>
            </a:extLst>
          </p:cNvPr>
          <p:cNvSpPr/>
          <p:nvPr/>
        </p:nvSpPr>
        <p:spPr>
          <a:xfrm>
            <a:off x="5678214" y="2360518"/>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4DD6849-B92F-313A-E909-2A19000698BB}"/>
              </a:ext>
            </a:extLst>
          </p:cNvPr>
          <p:cNvSpPr/>
          <p:nvPr/>
        </p:nvSpPr>
        <p:spPr>
          <a:xfrm>
            <a:off x="6470694" y="2092294"/>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4766312-B4DE-58C9-5C85-27DD7C58C241}"/>
              </a:ext>
            </a:extLst>
          </p:cNvPr>
          <p:cNvSpPr/>
          <p:nvPr/>
        </p:nvSpPr>
        <p:spPr>
          <a:xfrm>
            <a:off x="6741966" y="1686910"/>
            <a:ext cx="144000" cy="1444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36F873E4-8BD7-8444-3088-A77AABC48A11}"/>
              </a:ext>
            </a:extLst>
          </p:cNvPr>
          <p:cNvCxnSpPr/>
          <p:nvPr/>
        </p:nvCxnSpPr>
        <p:spPr>
          <a:xfrm>
            <a:off x="2153094" y="2575042"/>
            <a:ext cx="534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7F5CC76C-762A-E520-7CEE-88C0EED423A5}"/>
              </a:ext>
            </a:extLst>
          </p:cNvPr>
          <p:cNvGrpSpPr/>
          <p:nvPr/>
        </p:nvGrpSpPr>
        <p:grpSpPr>
          <a:xfrm>
            <a:off x="2185416" y="1528750"/>
            <a:ext cx="5284432" cy="1971452"/>
            <a:chOff x="2185416" y="1528750"/>
            <a:chExt cx="5284432" cy="1971452"/>
          </a:xfrm>
        </p:grpSpPr>
        <p:sp>
          <p:nvSpPr>
            <p:cNvPr id="3" name="Rectangle 2">
              <a:extLst>
                <a:ext uri="{FF2B5EF4-FFF2-40B4-BE49-F238E27FC236}">
                  <a16:creationId xmlns:a16="http://schemas.microsoft.com/office/drawing/2014/main" id="{CA53D277-4F97-9EB9-FF30-B02FC3D6024F}"/>
                </a:ext>
              </a:extLst>
            </p:cNvPr>
            <p:cNvSpPr/>
            <p:nvPr/>
          </p:nvSpPr>
          <p:spPr>
            <a:xfrm>
              <a:off x="2185416" y="1965961"/>
              <a:ext cx="237744" cy="3683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066BF0-4377-80DD-9418-7A230156C8EF}"/>
                </a:ext>
              </a:extLst>
            </p:cNvPr>
            <p:cNvSpPr/>
            <p:nvPr/>
          </p:nvSpPr>
          <p:spPr>
            <a:xfrm>
              <a:off x="2450242" y="2103370"/>
              <a:ext cx="237744" cy="119446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BD08A4-88F0-1F3C-1CE5-CF2B3C0F6948}"/>
                </a:ext>
              </a:extLst>
            </p:cNvPr>
            <p:cNvSpPr/>
            <p:nvPr/>
          </p:nvSpPr>
          <p:spPr>
            <a:xfrm>
              <a:off x="2722563" y="2510603"/>
              <a:ext cx="237744" cy="16514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128FED6-586B-409E-08A6-A61A459757C2}"/>
                </a:ext>
              </a:extLst>
            </p:cNvPr>
            <p:cNvSpPr/>
            <p:nvPr/>
          </p:nvSpPr>
          <p:spPr>
            <a:xfrm>
              <a:off x="2987390" y="2520598"/>
              <a:ext cx="237744" cy="13266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A5E67E8-E1B4-F55B-42FD-67E98ABB8FD3}"/>
                </a:ext>
              </a:extLst>
            </p:cNvPr>
            <p:cNvSpPr/>
            <p:nvPr/>
          </p:nvSpPr>
          <p:spPr>
            <a:xfrm>
              <a:off x="3244721" y="2538086"/>
              <a:ext cx="237744" cy="1601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9016490-9B7E-F3F2-89F5-4AE1ADC69DDC}"/>
                </a:ext>
              </a:extLst>
            </p:cNvPr>
            <p:cNvSpPr/>
            <p:nvPr/>
          </p:nvSpPr>
          <p:spPr>
            <a:xfrm>
              <a:off x="3517042" y="2540586"/>
              <a:ext cx="237744" cy="11267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1BEB993-2094-DFBA-359C-E955AA42B4D7}"/>
                </a:ext>
              </a:extLst>
            </p:cNvPr>
            <p:cNvSpPr/>
            <p:nvPr/>
          </p:nvSpPr>
          <p:spPr>
            <a:xfrm>
              <a:off x="3766878" y="2535589"/>
              <a:ext cx="237744" cy="1476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94DA4C-D6E0-0891-12EC-C92A2F46FE97}"/>
                </a:ext>
              </a:extLst>
            </p:cNvPr>
            <p:cNvSpPr/>
            <p:nvPr/>
          </p:nvSpPr>
          <p:spPr>
            <a:xfrm>
              <a:off x="4039200" y="2515602"/>
              <a:ext cx="237744" cy="1826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AF56AA7-16A0-2E6E-B7EC-AADC41B65221}"/>
                </a:ext>
              </a:extLst>
            </p:cNvPr>
            <p:cNvSpPr/>
            <p:nvPr/>
          </p:nvSpPr>
          <p:spPr>
            <a:xfrm>
              <a:off x="4304027" y="1528750"/>
              <a:ext cx="237744" cy="119946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3E880F5-BBB7-79B8-4F87-002352ADE0E5}"/>
                </a:ext>
              </a:extLst>
            </p:cNvPr>
            <p:cNvSpPr/>
            <p:nvPr/>
          </p:nvSpPr>
          <p:spPr>
            <a:xfrm>
              <a:off x="4568853" y="1756101"/>
              <a:ext cx="237744" cy="110702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CB5B207-1FA8-D182-941C-C61B5A3ECFB1}"/>
                </a:ext>
              </a:extLst>
            </p:cNvPr>
            <p:cNvSpPr/>
            <p:nvPr/>
          </p:nvSpPr>
          <p:spPr>
            <a:xfrm>
              <a:off x="4833680" y="2110868"/>
              <a:ext cx="237744" cy="47493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5F59F2-39C8-5745-688E-E9F3D5E9A764}"/>
                </a:ext>
              </a:extLst>
            </p:cNvPr>
            <p:cNvSpPr/>
            <p:nvPr/>
          </p:nvSpPr>
          <p:spPr>
            <a:xfrm>
              <a:off x="5098506" y="2210802"/>
              <a:ext cx="237744" cy="118447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7AAF220-F9D7-29D5-4AAB-3BBC6A41A1CA}"/>
                </a:ext>
              </a:extLst>
            </p:cNvPr>
            <p:cNvSpPr/>
            <p:nvPr/>
          </p:nvSpPr>
          <p:spPr>
            <a:xfrm>
              <a:off x="5370827" y="2273261"/>
              <a:ext cx="237744" cy="109952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5A24383-02A1-095E-74A9-15247740B7EA}"/>
                </a:ext>
              </a:extLst>
            </p:cNvPr>
            <p:cNvSpPr/>
            <p:nvPr/>
          </p:nvSpPr>
          <p:spPr>
            <a:xfrm>
              <a:off x="5635653" y="1998442"/>
              <a:ext cx="237744" cy="10745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547D3D2-BAE3-7E99-307D-3BFE43A23AAA}"/>
                </a:ext>
              </a:extLst>
            </p:cNvPr>
            <p:cNvSpPr/>
            <p:nvPr/>
          </p:nvSpPr>
          <p:spPr>
            <a:xfrm>
              <a:off x="5907974" y="1858534"/>
              <a:ext cx="237744" cy="10745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204E109-7DD7-B191-F9FF-1AB5D9AD0353}"/>
                </a:ext>
              </a:extLst>
            </p:cNvPr>
            <p:cNvSpPr/>
            <p:nvPr/>
          </p:nvSpPr>
          <p:spPr>
            <a:xfrm>
              <a:off x="6165305" y="1651170"/>
              <a:ext cx="237744" cy="11894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0CF340A-B2DD-2E48-9B14-4DB82DA8E0D1}"/>
                </a:ext>
              </a:extLst>
            </p:cNvPr>
            <p:cNvSpPr/>
            <p:nvPr/>
          </p:nvSpPr>
          <p:spPr>
            <a:xfrm>
              <a:off x="6437626" y="1653667"/>
              <a:ext cx="237744" cy="184653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5A4470-3C72-FB01-D3F6-8AA308C8983E}"/>
                </a:ext>
              </a:extLst>
            </p:cNvPr>
            <p:cNvSpPr/>
            <p:nvPr/>
          </p:nvSpPr>
          <p:spPr>
            <a:xfrm>
              <a:off x="6694957" y="1536245"/>
              <a:ext cx="237744" cy="4574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439F820-82BA-53AD-3897-638096616A05}"/>
                </a:ext>
              </a:extLst>
            </p:cNvPr>
            <p:cNvSpPr/>
            <p:nvPr/>
          </p:nvSpPr>
          <p:spPr>
            <a:xfrm>
              <a:off x="6952288" y="2588055"/>
              <a:ext cx="237744" cy="11017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195BBC0-FC11-EDC3-71A8-7F8353F15AE8}"/>
                </a:ext>
              </a:extLst>
            </p:cNvPr>
            <p:cNvSpPr/>
            <p:nvPr/>
          </p:nvSpPr>
          <p:spPr>
            <a:xfrm>
              <a:off x="7232104" y="2523097"/>
              <a:ext cx="237744" cy="11517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545FB739-6E36-6095-4F16-4CE09F9BBE45}"/>
              </a:ext>
            </a:extLst>
          </p:cNvPr>
          <p:cNvGrpSpPr/>
          <p:nvPr/>
        </p:nvGrpSpPr>
        <p:grpSpPr>
          <a:xfrm>
            <a:off x="2188564" y="1838797"/>
            <a:ext cx="5281789" cy="1176728"/>
            <a:chOff x="2188564" y="1838797"/>
            <a:chExt cx="5281789" cy="1176728"/>
          </a:xfrm>
        </p:grpSpPr>
        <p:cxnSp>
          <p:nvCxnSpPr>
            <p:cNvPr id="54" name="Straight Connector 53">
              <a:extLst>
                <a:ext uri="{FF2B5EF4-FFF2-40B4-BE49-F238E27FC236}">
                  <a16:creationId xmlns:a16="http://schemas.microsoft.com/office/drawing/2014/main" id="{4D1E776C-4C17-8E1D-5022-89B807832651}"/>
                </a:ext>
              </a:extLst>
            </p:cNvPr>
            <p:cNvCxnSpPr>
              <a:cxnSpLocks/>
            </p:cNvCxnSpPr>
            <p:nvPr/>
          </p:nvCxnSpPr>
          <p:spPr>
            <a:xfrm>
              <a:off x="2188564" y="2196059"/>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8431C4A7-E078-96FC-9051-392A0EF83584}"/>
                </a:ext>
              </a:extLst>
            </p:cNvPr>
            <p:cNvCxnSpPr>
              <a:cxnSpLocks/>
            </p:cNvCxnSpPr>
            <p:nvPr/>
          </p:nvCxnSpPr>
          <p:spPr>
            <a:xfrm>
              <a:off x="2453390" y="2910591"/>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5DFAEA10-4A1D-E7A7-21C7-96D736C78CE7}"/>
                </a:ext>
              </a:extLst>
            </p:cNvPr>
            <p:cNvCxnSpPr>
              <a:cxnSpLocks/>
            </p:cNvCxnSpPr>
            <p:nvPr/>
          </p:nvCxnSpPr>
          <p:spPr>
            <a:xfrm>
              <a:off x="2718216" y="2620782"/>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3FD2BF63-B674-6614-3887-5ACB877A2FFA}"/>
                </a:ext>
              </a:extLst>
            </p:cNvPr>
            <p:cNvCxnSpPr>
              <a:cxnSpLocks/>
            </p:cNvCxnSpPr>
            <p:nvPr/>
          </p:nvCxnSpPr>
          <p:spPr>
            <a:xfrm>
              <a:off x="2983042" y="2608290"/>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D0AD6D2-991A-3EA4-BB58-5E685C05DD98}"/>
                </a:ext>
              </a:extLst>
            </p:cNvPr>
            <p:cNvCxnSpPr>
              <a:cxnSpLocks/>
            </p:cNvCxnSpPr>
            <p:nvPr/>
          </p:nvCxnSpPr>
          <p:spPr>
            <a:xfrm>
              <a:off x="3247868" y="2648264"/>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8048FCA-8570-95A0-EA0C-05434B25B54D}"/>
                </a:ext>
              </a:extLst>
            </p:cNvPr>
            <p:cNvCxnSpPr>
              <a:cxnSpLocks/>
            </p:cNvCxnSpPr>
            <p:nvPr/>
          </p:nvCxnSpPr>
          <p:spPr>
            <a:xfrm>
              <a:off x="3520189" y="2605792"/>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658363C1-A154-9AD5-0DC1-C0AC4AA79B56}"/>
                </a:ext>
              </a:extLst>
            </p:cNvPr>
            <p:cNvCxnSpPr>
              <a:cxnSpLocks/>
            </p:cNvCxnSpPr>
            <p:nvPr/>
          </p:nvCxnSpPr>
          <p:spPr>
            <a:xfrm>
              <a:off x="3777520" y="2638271"/>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A21D49F-83BC-75B8-77CF-A4450B7562BF}"/>
                </a:ext>
              </a:extLst>
            </p:cNvPr>
            <p:cNvCxnSpPr>
              <a:cxnSpLocks/>
            </p:cNvCxnSpPr>
            <p:nvPr/>
          </p:nvCxnSpPr>
          <p:spPr>
            <a:xfrm>
              <a:off x="4042346" y="2640770"/>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980AF8-A1AB-0D33-A0AC-EC54EC2A04EB}"/>
                </a:ext>
              </a:extLst>
            </p:cNvPr>
            <p:cNvCxnSpPr>
              <a:cxnSpLocks/>
            </p:cNvCxnSpPr>
            <p:nvPr/>
          </p:nvCxnSpPr>
          <p:spPr>
            <a:xfrm>
              <a:off x="4307172" y="2350961"/>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9FFF16C-1934-F5EA-9237-E2495901D278}"/>
                </a:ext>
              </a:extLst>
            </p:cNvPr>
            <p:cNvCxnSpPr>
              <a:cxnSpLocks/>
            </p:cNvCxnSpPr>
            <p:nvPr/>
          </p:nvCxnSpPr>
          <p:spPr>
            <a:xfrm>
              <a:off x="4571998" y="2503361"/>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01DC92A-110A-2739-FF27-B9550DE5C2EE}"/>
                </a:ext>
              </a:extLst>
            </p:cNvPr>
            <p:cNvCxnSpPr>
              <a:cxnSpLocks/>
            </p:cNvCxnSpPr>
            <p:nvPr/>
          </p:nvCxnSpPr>
          <p:spPr>
            <a:xfrm>
              <a:off x="5106646" y="3015525"/>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3B8FB78F-BA37-9CEC-2908-95EEC8515051}"/>
                </a:ext>
              </a:extLst>
            </p:cNvPr>
            <p:cNvCxnSpPr>
              <a:cxnSpLocks/>
            </p:cNvCxnSpPr>
            <p:nvPr/>
          </p:nvCxnSpPr>
          <p:spPr>
            <a:xfrm>
              <a:off x="4851814" y="2423413"/>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31B96B6C-F48D-7994-7CA2-C848A6530790}"/>
                </a:ext>
              </a:extLst>
            </p:cNvPr>
            <p:cNvCxnSpPr>
              <a:cxnSpLocks/>
            </p:cNvCxnSpPr>
            <p:nvPr/>
          </p:nvCxnSpPr>
          <p:spPr>
            <a:xfrm>
              <a:off x="5371472" y="3003033"/>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D626AD4A-9FD8-7DAE-D071-406F23133E75}"/>
                </a:ext>
              </a:extLst>
            </p:cNvPr>
            <p:cNvCxnSpPr>
              <a:cxnSpLocks/>
            </p:cNvCxnSpPr>
            <p:nvPr/>
          </p:nvCxnSpPr>
          <p:spPr>
            <a:xfrm>
              <a:off x="5643793" y="2713223"/>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F413EA7-7218-6AE5-85B1-7BB86D4516DA}"/>
                </a:ext>
              </a:extLst>
            </p:cNvPr>
            <p:cNvCxnSpPr>
              <a:cxnSpLocks/>
            </p:cNvCxnSpPr>
            <p:nvPr/>
          </p:nvCxnSpPr>
          <p:spPr>
            <a:xfrm>
              <a:off x="5908620" y="2565820"/>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B7B7FFF-35B7-B668-2D4B-B0A6BD63ED00}"/>
                </a:ext>
              </a:extLst>
            </p:cNvPr>
            <p:cNvCxnSpPr>
              <a:cxnSpLocks/>
            </p:cNvCxnSpPr>
            <p:nvPr/>
          </p:nvCxnSpPr>
          <p:spPr>
            <a:xfrm>
              <a:off x="6173446" y="2440902"/>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6234382-3B76-898C-BBEA-DB95A6C4A953}"/>
                </a:ext>
              </a:extLst>
            </p:cNvPr>
            <p:cNvCxnSpPr>
              <a:cxnSpLocks/>
            </p:cNvCxnSpPr>
            <p:nvPr/>
          </p:nvCxnSpPr>
          <p:spPr>
            <a:xfrm>
              <a:off x="6430778" y="2893105"/>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99DCC7C8-B349-2AFF-9ECF-FEF7506953B3}"/>
                </a:ext>
              </a:extLst>
            </p:cNvPr>
            <p:cNvCxnSpPr>
              <a:cxnSpLocks/>
            </p:cNvCxnSpPr>
            <p:nvPr/>
          </p:nvCxnSpPr>
          <p:spPr>
            <a:xfrm>
              <a:off x="6703100" y="1838797"/>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5F8F2221-9856-F6F9-AD78-F1C4E9AC56B6}"/>
                </a:ext>
              </a:extLst>
            </p:cNvPr>
            <p:cNvCxnSpPr>
              <a:cxnSpLocks/>
            </p:cNvCxnSpPr>
            <p:nvPr/>
          </p:nvCxnSpPr>
          <p:spPr>
            <a:xfrm>
              <a:off x="6960431" y="2650764"/>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FC4BA08D-69CB-6286-E1BA-DA3018565A49}"/>
                </a:ext>
              </a:extLst>
            </p:cNvPr>
            <p:cNvCxnSpPr>
              <a:cxnSpLocks/>
            </p:cNvCxnSpPr>
            <p:nvPr/>
          </p:nvCxnSpPr>
          <p:spPr>
            <a:xfrm>
              <a:off x="7232753" y="2600797"/>
              <a:ext cx="237600" cy="0"/>
            </a:xfrm>
            <a:prstGeom prst="line">
              <a:avLst/>
            </a:prstGeom>
            <a:ln w="476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a:extLst>
              <a:ext uri="{FF2B5EF4-FFF2-40B4-BE49-F238E27FC236}">
                <a16:creationId xmlns:a16="http://schemas.microsoft.com/office/drawing/2014/main" id="{4A293BBD-472B-A8DC-713F-6DC970945B70}"/>
              </a:ext>
            </a:extLst>
          </p:cNvPr>
          <p:cNvGrpSpPr/>
          <p:nvPr/>
        </p:nvGrpSpPr>
        <p:grpSpPr>
          <a:xfrm>
            <a:off x="2570813" y="2041160"/>
            <a:ext cx="3979887" cy="986853"/>
            <a:chOff x="2570813" y="2041160"/>
            <a:chExt cx="3979887" cy="986853"/>
          </a:xfrm>
        </p:grpSpPr>
        <p:cxnSp>
          <p:nvCxnSpPr>
            <p:cNvPr id="77" name="Straight Arrow Connector 76">
              <a:extLst>
                <a:ext uri="{FF2B5EF4-FFF2-40B4-BE49-F238E27FC236}">
                  <a16:creationId xmlns:a16="http://schemas.microsoft.com/office/drawing/2014/main" id="{3BFCBDB6-00E0-9846-DC65-0DA0CD42830C}"/>
                </a:ext>
              </a:extLst>
            </p:cNvPr>
            <p:cNvCxnSpPr/>
            <p:nvPr/>
          </p:nvCxnSpPr>
          <p:spPr>
            <a:xfrm>
              <a:off x="2570813" y="2690734"/>
              <a:ext cx="0" cy="24733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D374AF4B-2815-FEA0-6A06-75FE0401ED21}"/>
                </a:ext>
              </a:extLst>
            </p:cNvPr>
            <p:cNvCxnSpPr>
              <a:cxnSpLocks/>
            </p:cNvCxnSpPr>
            <p:nvPr/>
          </p:nvCxnSpPr>
          <p:spPr>
            <a:xfrm>
              <a:off x="4432091" y="2041160"/>
              <a:ext cx="0" cy="33478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124C27E1-95CC-6EB4-ECA2-F3B566C4518A}"/>
                </a:ext>
              </a:extLst>
            </p:cNvPr>
            <p:cNvCxnSpPr>
              <a:cxnSpLocks/>
            </p:cNvCxnSpPr>
            <p:nvPr/>
          </p:nvCxnSpPr>
          <p:spPr>
            <a:xfrm>
              <a:off x="4689422" y="2081134"/>
              <a:ext cx="0" cy="42971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D7A2140B-2619-DAFC-3D73-2C35F228CEC3}"/>
                </a:ext>
              </a:extLst>
            </p:cNvPr>
            <p:cNvCxnSpPr>
              <a:cxnSpLocks/>
            </p:cNvCxnSpPr>
            <p:nvPr/>
          </p:nvCxnSpPr>
          <p:spPr>
            <a:xfrm>
              <a:off x="5224071" y="2548327"/>
              <a:ext cx="0" cy="47219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DDB3A225-0021-5FD9-0482-8958444F46BC}"/>
                </a:ext>
              </a:extLst>
            </p:cNvPr>
            <p:cNvCxnSpPr>
              <a:cxnSpLocks/>
            </p:cNvCxnSpPr>
            <p:nvPr/>
          </p:nvCxnSpPr>
          <p:spPr>
            <a:xfrm>
              <a:off x="5496392" y="2580806"/>
              <a:ext cx="0" cy="44720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902B64D7-EF02-ECAF-7EE2-CD288B84CF4B}"/>
                </a:ext>
              </a:extLst>
            </p:cNvPr>
            <p:cNvCxnSpPr>
              <a:cxnSpLocks/>
            </p:cNvCxnSpPr>
            <p:nvPr/>
          </p:nvCxnSpPr>
          <p:spPr>
            <a:xfrm>
              <a:off x="5753723" y="2433403"/>
              <a:ext cx="0" cy="30230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CC82E506-20F2-3440-9F9A-44FD20DE8A1B}"/>
                </a:ext>
              </a:extLst>
            </p:cNvPr>
            <p:cNvCxnSpPr>
              <a:cxnSpLocks/>
            </p:cNvCxnSpPr>
            <p:nvPr/>
          </p:nvCxnSpPr>
          <p:spPr>
            <a:xfrm>
              <a:off x="6550700" y="2188564"/>
              <a:ext cx="0" cy="70453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B9BE5F21-D638-A5CC-7E89-BF704EEBB589}"/>
                </a:ext>
              </a:extLst>
            </p:cNvPr>
            <p:cNvCxnSpPr>
              <a:cxnSpLocks/>
            </p:cNvCxnSpPr>
            <p:nvPr/>
          </p:nvCxnSpPr>
          <p:spPr>
            <a:xfrm flipV="1">
              <a:off x="6018549" y="2570813"/>
              <a:ext cx="0" cy="209862"/>
            </a:xfrm>
            <a:prstGeom prst="straightConnector1">
              <a:avLst/>
            </a:prstGeom>
            <a:ln>
              <a:solidFill>
                <a:srgbClr val="47AF00"/>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0167F393-638E-AF79-8CA3-667DACB93EB8}"/>
                </a:ext>
              </a:extLst>
            </p:cNvPr>
            <p:cNvCxnSpPr>
              <a:cxnSpLocks/>
            </p:cNvCxnSpPr>
            <p:nvPr/>
          </p:nvCxnSpPr>
          <p:spPr>
            <a:xfrm flipV="1">
              <a:off x="6290871" y="2420911"/>
              <a:ext cx="0" cy="317292"/>
            </a:xfrm>
            <a:prstGeom prst="straightConnector1">
              <a:avLst/>
            </a:prstGeom>
            <a:ln>
              <a:solidFill>
                <a:srgbClr val="47AF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8" name="Group 97">
            <a:extLst>
              <a:ext uri="{FF2B5EF4-FFF2-40B4-BE49-F238E27FC236}">
                <a16:creationId xmlns:a16="http://schemas.microsoft.com/office/drawing/2014/main" id="{EB31F8BD-A22C-A6EC-4F6D-3CD4718704D1}"/>
              </a:ext>
            </a:extLst>
          </p:cNvPr>
          <p:cNvGrpSpPr/>
          <p:nvPr/>
        </p:nvGrpSpPr>
        <p:grpSpPr>
          <a:xfrm>
            <a:off x="1689991" y="1409075"/>
            <a:ext cx="5809637" cy="2342682"/>
            <a:chOff x="1689991" y="1409075"/>
            <a:chExt cx="5809637" cy="2342682"/>
          </a:xfrm>
        </p:grpSpPr>
        <p:sp>
          <p:nvSpPr>
            <p:cNvPr id="99" name="TextBox 98">
              <a:extLst>
                <a:ext uri="{FF2B5EF4-FFF2-40B4-BE49-F238E27FC236}">
                  <a16:creationId xmlns:a16="http://schemas.microsoft.com/office/drawing/2014/main" id="{5BBF7623-E61E-C1D2-175D-769B7C616946}"/>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100" name="TextBox 99">
              <a:extLst>
                <a:ext uri="{FF2B5EF4-FFF2-40B4-BE49-F238E27FC236}">
                  <a16:creationId xmlns:a16="http://schemas.microsoft.com/office/drawing/2014/main" id="{897284BC-0862-6FA5-CE2C-AA6CD775F98E}"/>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101" name="TextBox 100">
              <a:extLst>
                <a:ext uri="{FF2B5EF4-FFF2-40B4-BE49-F238E27FC236}">
                  <a16:creationId xmlns:a16="http://schemas.microsoft.com/office/drawing/2014/main" id="{422B9D37-5A13-FC49-549A-0AC5D2766617}"/>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102" name="Rectangle 101">
              <a:extLst>
                <a:ext uri="{FF2B5EF4-FFF2-40B4-BE49-F238E27FC236}">
                  <a16:creationId xmlns:a16="http://schemas.microsoft.com/office/drawing/2014/main" id="{569C455B-E8BA-E330-5561-E9C9517DD024}"/>
                </a:ext>
              </a:extLst>
            </p:cNvPr>
            <p:cNvSpPr/>
            <p:nvPr/>
          </p:nvSpPr>
          <p:spPr>
            <a:xfrm>
              <a:off x="2153628" y="1409075"/>
              <a:ext cx="53460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EB0B121E-5E46-7739-8120-50865DD61D3B}"/>
                </a:ext>
              </a:extLst>
            </p:cNvPr>
            <p:cNvCxnSpPr>
              <a:cxnSpLocks/>
            </p:cNvCxnSpPr>
            <p:nvPr/>
          </p:nvCxnSpPr>
          <p:spPr>
            <a:xfrm>
              <a:off x="2106118" y="2575042"/>
              <a:ext cx="539297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512713FA-04E9-BD3D-781D-411E936B6700}"/>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105" name="Straight Connector 104">
              <a:extLst>
                <a:ext uri="{FF2B5EF4-FFF2-40B4-BE49-F238E27FC236}">
                  <a16:creationId xmlns:a16="http://schemas.microsoft.com/office/drawing/2014/main" id="{23AD626B-28C1-1B2A-423B-E3051877DB30}"/>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B533BD25-099C-4ED5-2DE8-A82BD965C6A1}"/>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06E30A82-82F4-9CEB-F965-26BF5B765E69}"/>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8AE15DC-C7CB-E5A6-21E1-198892E66DD1}"/>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6911FF14-CB87-E416-1871-6AC58AD66B07}"/>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grpSp>
    </p:spTree>
    <p:extLst>
      <p:ext uri="{BB962C8B-B14F-4D97-AF65-F5344CB8AC3E}">
        <p14:creationId xmlns:p14="http://schemas.microsoft.com/office/powerpoint/2010/main" val="28852103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INPUTS VS LOSSES</a:t>
            </a:r>
          </a:p>
        </p:txBody>
      </p:sp>
      <p:sp>
        <p:nvSpPr>
          <p:cNvPr id="12" name="Rectangle 11"/>
          <p:cNvSpPr/>
          <p:nvPr/>
        </p:nvSpPr>
        <p:spPr>
          <a:xfrm>
            <a:off x="251520" y="5071748"/>
            <a:ext cx="1172116" cy="276999"/>
          </a:xfrm>
          <a:prstGeom prst="rect">
            <a:avLst/>
          </a:prstGeom>
        </p:spPr>
        <p:txBody>
          <a:bodyPr wrap="none">
            <a:spAutoFit/>
          </a:bodyPr>
          <a:lstStyle/>
          <a:p>
            <a:pPr lvl="0">
              <a:spcBef>
                <a:spcPct val="0"/>
              </a:spcBef>
            </a:pPr>
            <a:r>
              <a:rPr lang="en-US" sz="1200" dirty="0">
                <a:solidFill>
                  <a:schemeClr val="bg1">
                    <a:lumMod val="85000"/>
                  </a:schemeClr>
                </a:solidFill>
                <a:latin typeface="Arial" panose="020B0604020202020204" pitchFamily="34" charset="0"/>
                <a:cs typeface="Arial" panose="020B0604020202020204" pitchFamily="34" charset="0"/>
              </a:rPr>
              <a:t>J. Beem-Miller</a:t>
            </a:r>
          </a:p>
        </p:txBody>
      </p:sp>
      <p:sp>
        <p:nvSpPr>
          <p:cNvPr id="3" name="Slide Number Placeholder 2"/>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178</a:t>
            </a:fld>
            <a:endParaRPr lang="de-DE" dirty="0"/>
          </a:p>
        </p:txBody>
      </p:sp>
      <p:grpSp>
        <p:nvGrpSpPr>
          <p:cNvPr id="23" name="Group 22">
            <a:extLst>
              <a:ext uri="{FF2B5EF4-FFF2-40B4-BE49-F238E27FC236}">
                <a16:creationId xmlns:a16="http://schemas.microsoft.com/office/drawing/2014/main" id="{EC108E9A-5DCC-364A-B258-72190388A061}"/>
              </a:ext>
            </a:extLst>
          </p:cNvPr>
          <p:cNvGrpSpPr/>
          <p:nvPr/>
        </p:nvGrpSpPr>
        <p:grpSpPr>
          <a:xfrm>
            <a:off x="1616839" y="1418219"/>
            <a:ext cx="5887837" cy="2342682"/>
            <a:chOff x="1689991" y="1409075"/>
            <a:chExt cx="5887837" cy="2342682"/>
          </a:xfrm>
        </p:grpSpPr>
        <p:sp>
          <p:nvSpPr>
            <p:cNvPr id="24" name="TextBox 23">
              <a:extLst>
                <a:ext uri="{FF2B5EF4-FFF2-40B4-BE49-F238E27FC236}">
                  <a16:creationId xmlns:a16="http://schemas.microsoft.com/office/drawing/2014/main" id="{10594BD5-7363-771F-A54D-D7C06B98F89A}"/>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25" name="TextBox 24">
              <a:extLst>
                <a:ext uri="{FF2B5EF4-FFF2-40B4-BE49-F238E27FC236}">
                  <a16:creationId xmlns:a16="http://schemas.microsoft.com/office/drawing/2014/main" id="{35A806C8-8E4C-215F-A231-D26FCB439378}"/>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26" name="TextBox 25">
              <a:extLst>
                <a:ext uri="{FF2B5EF4-FFF2-40B4-BE49-F238E27FC236}">
                  <a16:creationId xmlns:a16="http://schemas.microsoft.com/office/drawing/2014/main" id="{2E451633-E3C8-7B2E-5532-5176E8C194EB}"/>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27" name="Rectangle 26">
              <a:extLst>
                <a:ext uri="{FF2B5EF4-FFF2-40B4-BE49-F238E27FC236}">
                  <a16:creationId xmlns:a16="http://schemas.microsoft.com/office/drawing/2014/main" id="{7F83902C-5228-82FA-CEBA-93637BB8F782}"/>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4815043E-52D3-77F6-2B9E-FCEC84E2369E}"/>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DCAE8960-B0E9-B710-C676-09B8E2B3223E}"/>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30" name="Straight Connector 29">
              <a:extLst>
                <a:ext uri="{FF2B5EF4-FFF2-40B4-BE49-F238E27FC236}">
                  <a16:creationId xmlns:a16="http://schemas.microsoft.com/office/drawing/2014/main" id="{9517674E-E0D3-38B0-0091-49829C8C4D1B}"/>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106DE13-57FB-3090-19B6-1303D073A8AF}"/>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74962E2-F681-6BAB-8251-775CDC70EBD8}"/>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DFA7B62-65F2-71C0-E8B8-71578443BA5D}"/>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679ECF12-770F-D133-0D08-20B48EEE1956}"/>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grpSp>
      <p:sp>
        <p:nvSpPr>
          <p:cNvPr id="35" name="TextBox 34">
            <a:extLst>
              <a:ext uri="{FF2B5EF4-FFF2-40B4-BE49-F238E27FC236}">
                <a16:creationId xmlns:a16="http://schemas.microsoft.com/office/drawing/2014/main" id="{C9A0821D-7008-2BD7-2B9A-978336AD18A0}"/>
              </a:ext>
            </a:extLst>
          </p:cNvPr>
          <p:cNvSpPr txBox="1"/>
          <p:nvPr/>
        </p:nvSpPr>
        <p:spPr>
          <a:xfrm>
            <a:off x="2507231" y="4053616"/>
            <a:ext cx="1918741" cy="646331"/>
          </a:xfrm>
          <a:prstGeom prst="rect">
            <a:avLst/>
          </a:prstGeom>
          <a:noFill/>
        </p:spPr>
        <p:txBody>
          <a:bodyPr wrap="square" rtlCol="0">
            <a:spAutoFit/>
          </a:bodyPr>
          <a:lstStyle/>
          <a:p>
            <a:r>
              <a:rPr lang="en-US" sz="1200" b="1" dirty="0">
                <a:latin typeface="Helvetica" pitchFamily="2" charset="0"/>
              </a:rPr>
              <a:t>Model mean after adjusting temperature sensitivity (Q10)</a:t>
            </a:r>
          </a:p>
        </p:txBody>
      </p:sp>
      <p:sp>
        <p:nvSpPr>
          <p:cNvPr id="36" name="TextBox 35">
            <a:extLst>
              <a:ext uri="{FF2B5EF4-FFF2-40B4-BE49-F238E27FC236}">
                <a16:creationId xmlns:a16="http://schemas.microsoft.com/office/drawing/2014/main" id="{2D7B3EF8-7463-C5E4-E2A9-E0C11EF711F5}"/>
              </a:ext>
            </a:extLst>
          </p:cNvPr>
          <p:cNvSpPr txBox="1"/>
          <p:nvPr/>
        </p:nvSpPr>
        <p:spPr>
          <a:xfrm>
            <a:off x="134913" y="2248063"/>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37" name="Oval 36">
            <a:extLst>
              <a:ext uri="{FF2B5EF4-FFF2-40B4-BE49-F238E27FC236}">
                <a16:creationId xmlns:a16="http://schemas.microsoft.com/office/drawing/2014/main" id="{EC881C89-B05D-D87D-572D-34407A72A653}"/>
              </a:ext>
            </a:extLst>
          </p:cNvPr>
          <p:cNvSpPr/>
          <p:nvPr/>
        </p:nvSpPr>
        <p:spPr>
          <a:xfrm>
            <a:off x="2316480" y="411930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06AA58CA-9400-3C7F-11F8-3987A3501AB8}"/>
              </a:ext>
            </a:extLst>
          </p:cNvPr>
          <p:cNvGrpSpPr/>
          <p:nvPr/>
        </p:nvGrpSpPr>
        <p:grpSpPr>
          <a:xfrm>
            <a:off x="2228088" y="1768190"/>
            <a:ext cx="4917168" cy="1335172"/>
            <a:chOff x="2228088" y="1768190"/>
            <a:chExt cx="4917168" cy="1335172"/>
          </a:xfrm>
          <a:solidFill>
            <a:schemeClr val="tx1">
              <a:alpha val="50000"/>
            </a:schemeClr>
          </a:solidFill>
        </p:grpSpPr>
        <p:sp>
          <p:nvSpPr>
            <p:cNvPr id="39" name="Oval 38">
              <a:extLst>
                <a:ext uri="{FF2B5EF4-FFF2-40B4-BE49-F238E27FC236}">
                  <a16:creationId xmlns:a16="http://schemas.microsoft.com/office/drawing/2014/main" id="{0DCE35D6-44CB-56B5-6AF9-2A8AA552C427}"/>
                </a:ext>
              </a:extLst>
            </p:cNvPr>
            <p:cNvSpPr/>
            <p:nvPr/>
          </p:nvSpPr>
          <p:spPr>
            <a:xfrm>
              <a:off x="7001256" y="257882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3A2E4E3-A65A-3E5F-7DCC-70EFE6EAF5F0}"/>
                </a:ext>
              </a:extLst>
            </p:cNvPr>
            <p:cNvSpPr/>
            <p:nvPr/>
          </p:nvSpPr>
          <p:spPr>
            <a:xfrm>
              <a:off x="5955792" y="25098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DD5AFE4-867E-9E0E-17E7-F3284B653BF0}"/>
                </a:ext>
              </a:extLst>
            </p:cNvPr>
            <p:cNvSpPr/>
            <p:nvPr/>
          </p:nvSpPr>
          <p:spPr>
            <a:xfrm>
              <a:off x="6211824" y="23704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0397DF9-9E7C-A63E-9AF8-29C3BFF4FB5A}"/>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CDDAB31-DD39-16A8-94E3-CA6463919549}"/>
                </a:ext>
              </a:extLst>
            </p:cNvPr>
            <p:cNvSpPr/>
            <p:nvPr/>
          </p:nvSpPr>
          <p:spPr>
            <a:xfrm>
              <a:off x="4354848" y="22777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2CDA731-0B40-B785-0655-A45C897ABB09}"/>
                </a:ext>
              </a:extLst>
            </p:cNvPr>
            <p:cNvSpPr/>
            <p:nvPr/>
          </p:nvSpPr>
          <p:spPr>
            <a:xfrm>
              <a:off x="4611414" y="24346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C875587-DA81-CEA2-8D49-B5F7DA363E6F}"/>
                </a:ext>
              </a:extLst>
            </p:cNvPr>
            <p:cNvSpPr/>
            <p:nvPr/>
          </p:nvSpPr>
          <p:spPr>
            <a:xfrm>
              <a:off x="2763786" y="254763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BD1B5AE-308C-59E5-F436-F7AA6A0DC549}"/>
                </a:ext>
              </a:extLst>
            </p:cNvPr>
            <p:cNvSpPr/>
            <p:nvPr/>
          </p:nvSpPr>
          <p:spPr>
            <a:xfrm>
              <a:off x="3035058" y="2544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6FA94A3-FEC1-A2A9-DF87-A6A8D9F176CE}"/>
                </a:ext>
              </a:extLst>
            </p:cNvPr>
            <p:cNvSpPr/>
            <p:nvPr/>
          </p:nvSpPr>
          <p:spPr>
            <a:xfrm>
              <a:off x="3306330" y="25903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F47D216-21D6-88B4-B649-F4D6FA3E173E}"/>
                </a:ext>
              </a:extLst>
            </p:cNvPr>
            <p:cNvSpPr/>
            <p:nvPr/>
          </p:nvSpPr>
          <p:spPr>
            <a:xfrm>
              <a:off x="3568458" y="25273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264C900-7C29-75CF-CE6C-58AB288A002E}"/>
                </a:ext>
              </a:extLst>
            </p:cNvPr>
            <p:cNvSpPr/>
            <p:nvPr/>
          </p:nvSpPr>
          <p:spPr>
            <a:xfrm>
              <a:off x="3830586" y="257303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AEDFB9B-788B-03F5-64BC-BAE62A8D151B}"/>
                </a:ext>
              </a:extLst>
            </p:cNvPr>
            <p:cNvSpPr/>
            <p:nvPr/>
          </p:nvSpPr>
          <p:spPr>
            <a:xfrm>
              <a:off x="4083570" y="256896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59E7B49-4E95-ED47-836B-BDB0B6813DEA}"/>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DBDC77D-5E4B-CC11-7363-39AD31034277}"/>
                </a:ext>
              </a:extLst>
            </p:cNvPr>
            <p:cNvSpPr/>
            <p:nvPr/>
          </p:nvSpPr>
          <p:spPr>
            <a:xfrm>
              <a:off x="5144814" y="29589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E4B5E9C-6D81-5513-9AD7-57CA86309212}"/>
                </a:ext>
              </a:extLst>
            </p:cNvPr>
            <p:cNvSpPr/>
            <p:nvPr/>
          </p:nvSpPr>
          <p:spPr>
            <a:xfrm>
              <a:off x="5406942" y="29487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C0A5E37-9CF4-2687-A9A9-09BAD3A6281E}"/>
                </a:ext>
              </a:extLst>
            </p:cNvPr>
            <p:cNvSpPr/>
            <p:nvPr/>
          </p:nvSpPr>
          <p:spPr>
            <a:xfrm>
              <a:off x="5678214" y="264499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723D3F0-8E7F-FC63-4AFA-2FA3A682CDE7}"/>
                </a:ext>
              </a:extLst>
            </p:cNvPr>
            <p:cNvSpPr/>
            <p:nvPr/>
          </p:nvSpPr>
          <p:spPr>
            <a:xfrm>
              <a:off x="6470694" y="282381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67CD13-285D-7546-E280-CB08C191FCEC}"/>
                </a:ext>
              </a:extLst>
            </p:cNvPr>
            <p:cNvSpPr/>
            <p:nvPr/>
          </p:nvSpPr>
          <p:spPr>
            <a:xfrm>
              <a:off x="6741966" y="17681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565783DB-93F6-469E-298A-9EE63B331FCA}"/>
              </a:ext>
            </a:extLst>
          </p:cNvPr>
          <p:cNvSpPr/>
          <p:nvPr/>
        </p:nvSpPr>
        <p:spPr>
          <a:xfrm>
            <a:off x="2496312" y="2836672"/>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EACFD372-631F-CD32-67CF-8803354F8204}"/>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2B2B3A5A-E5C8-9525-C7E0-30414B4C1519}"/>
              </a:ext>
            </a:extLst>
          </p:cNvPr>
          <p:cNvGrpSpPr/>
          <p:nvPr/>
        </p:nvGrpSpPr>
        <p:grpSpPr>
          <a:xfrm>
            <a:off x="2563318" y="2041160"/>
            <a:ext cx="3979887" cy="986853"/>
            <a:chOff x="2570813" y="2041160"/>
            <a:chExt cx="3979887" cy="986853"/>
          </a:xfrm>
        </p:grpSpPr>
        <p:cxnSp>
          <p:nvCxnSpPr>
            <p:cNvPr id="60" name="Straight Arrow Connector 59">
              <a:extLst>
                <a:ext uri="{FF2B5EF4-FFF2-40B4-BE49-F238E27FC236}">
                  <a16:creationId xmlns:a16="http://schemas.microsoft.com/office/drawing/2014/main" id="{4C6D7431-C3B5-2D87-5DF9-7B644DC84007}"/>
                </a:ext>
              </a:extLst>
            </p:cNvPr>
            <p:cNvCxnSpPr/>
            <p:nvPr/>
          </p:nvCxnSpPr>
          <p:spPr>
            <a:xfrm>
              <a:off x="2570813" y="2690734"/>
              <a:ext cx="0" cy="24733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C27BFC64-FEDA-B3EF-464C-9DE5710FB3DF}"/>
                </a:ext>
              </a:extLst>
            </p:cNvPr>
            <p:cNvCxnSpPr>
              <a:cxnSpLocks/>
            </p:cNvCxnSpPr>
            <p:nvPr/>
          </p:nvCxnSpPr>
          <p:spPr>
            <a:xfrm>
              <a:off x="4432091" y="2041160"/>
              <a:ext cx="0" cy="33478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496D7B3A-4735-B5ED-E075-2EFDA1E2AB8F}"/>
                </a:ext>
              </a:extLst>
            </p:cNvPr>
            <p:cNvCxnSpPr>
              <a:cxnSpLocks/>
            </p:cNvCxnSpPr>
            <p:nvPr/>
          </p:nvCxnSpPr>
          <p:spPr>
            <a:xfrm>
              <a:off x="4689422" y="2081134"/>
              <a:ext cx="0" cy="4297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4E5292-8D2F-7C4C-7434-0AD85742F166}"/>
                </a:ext>
              </a:extLst>
            </p:cNvPr>
            <p:cNvCxnSpPr>
              <a:cxnSpLocks/>
            </p:cNvCxnSpPr>
            <p:nvPr/>
          </p:nvCxnSpPr>
          <p:spPr>
            <a:xfrm>
              <a:off x="5224071" y="2548327"/>
              <a:ext cx="0" cy="47219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7CA2592D-7C6E-0E0D-5F71-0E1744D7920D}"/>
                </a:ext>
              </a:extLst>
            </p:cNvPr>
            <p:cNvCxnSpPr>
              <a:cxnSpLocks/>
            </p:cNvCxnSpPr>
            <p:nvPr/>
          </p:nvCxnSpPr>
          <p:spPr>
            <a:xfrm>
              <a:off x="5496392" y="2580806"/>
              <a:ext cx="0" cy="4472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CFABEE15-75E8-F31A-3B80-4A152AB0095C}"/>
                </a:ext>
              </a:extLst>
            </p:cNvPr>
            <p:cNvCxnSpPr>
              <a:cxnSpLocks/>
            </p:cNvCxnSpPr>
            <p:nvPr/>
          </p:nvCxnSpPr>
          <p:spPr>
            <a:xfrm>
              <a:off x="5753723" y="2433403"/>
              <a:ext cx="0" cy="30230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A2D9DC8E-D597-4F8C-38ED-696D2C7DD287}"/>
                </a:ext>
              </a:extLst>
            </p:cNvPr>
            <p:cNvCxnSpPr>
              <a:cxnSpLocks/>
            </p:cNvCxnSpPr>
            <p:nvPr/>
          </p:nvCxnSpPr>
          <p:spPr>
            <a:xfrm>
              <a:off x="6550700" y="2188564"/>
              <a:ext cx="0" cy="70453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6AC45593-534A-325D-1DF8-7EA87C0136DE}"/>
                </a:ext>
              </a:extLst>
            </p:cNvPr>
            <p:cNvCxnSpPr>
              <a:cxnSpLocks/>
            </p:cNvCxnSpPr>
            <p:nvPr/>
          </p:nvCxnSpPr>
          <p:spPr>
            <a:xfrm flipV="1">
              <a:off x="6018549" y="2570813"/>
              <a:ext cx="0" cy="209862"/>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B7CB6AF-ABD5-315E-C990-1360BCB21182}"/>
                </a:ext>
              </a:extLst>
            </p:cNvPr>
            <p:cNvCxnSpPr>
              <a:cxnSpLocks/>
            </p:cNvCxnSpPr>
            <p:nvPr/>
          </p:nvCxnSpPr>
          <p:spPr>
            <a:xfrm flipV="1">
              <a:off x="6290871" y="2420911"/>
              <a:ext cx="0" cy="317292"/>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69" name="Straight Connector 68">
            <a:extLst>
              <a:ext uri="{FF2B5EF4-FFF2-40B4-BE49-F238E27FC236}">
                <a16:creationId xmlns:a16="http://schemas.microsoft.com/office/drawing/2014/main" id="{CA5D585D-4E1D-0845-5217-02A943F3BC61}"/>
              </a:ext>
            </a:extLst>
          </p:cNvPr>
          <p:cNvCxnSpPr>
            <a:cxnSpLocks/>
          </p:cNvCxnSpPr>
          <p:nvPr/>
        </p:nvCxnSpPr>
        <p:spPr>
          <a:xfrm>
            <a:off x="4572000" y="417910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FE7B4972-2FAE-C24E-06BD-DCA9F58CFED9}"/>
              </a:ext>
            </a:extLst>
          </p:cNvPr>
          <p:cNvSpPr txBox="1"/>
          <p:nvPr/>
        </p:nvSpPr>
        <p:spPr>
          <a:xfrm>
            <a:off x="4895225" y="405361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71" name="Rectangle 70">
            <a:extLst>
              <a:ext uri="{FF2B5EF4-FFF2-40B4-BE49-F238E27FC236}">
                <a16:creationId xmlns:a16="http://schemas.microsoft.com/office/drawing/2014/main" id="{78E8D8D6-A825-8E21-2757-C568253CF047}"/>
              </a:ext>
            </a:extLst>
          </p:cNvPr>
          <p:cNvSpPr/>
          <p:nvPr/>
        </p:nvSpPr>
        <p:spPr>
          <a:xfrm>
            <a:off x="2094229" y="2350162"/>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0D5F4FF-AAD6-DB28-7A06-8A4FE11BEF26}"/>
              </a:ext>
            </a:extLst>
          </p:cNvPr>
          <p:cNvSpPr/>
          <p:nvPr/>
        </p:nvSpPr>
        <p:spPr>
          <a:xfrm>
            <a:off x="4617639" y="430750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34786A74-96E4-B886-AD18-0C1031D7F2D3}"/>
              </a:ext>
            </a:extLst>
          </p:cNvPr>
          <p:cNvSpPr txBox="1"/>
          <p:nvPr/>
        </p:nvSpPr>
        <p:spPr>
          <a:xfrm>
            <a:off x="4895225" y="4255686"/>
            <a:ext cx="1918741" cy="276999"/>
          </a:xfrm>
          <a:prstGeom prst="rect">
            <a:avLst/>
          </a:prstGeom>
          <a:noFill/>
        </p:spPr>
        <p:txBody>
          <a:bodyPr wrap="square" rtlCol="0">
            <a:spAutoFit/>
          </a:bodyPr>
          <a:lstStyle/>
          <a:p>
            <a:r>
              <a:rPr lang="en-US" sz="1200" b="1" dirty="0">
                <a:latin typeface="Helvetica" pitchFamily="2" charset="0"/>
              </a:rPr>
              <a:t>± sd</a:t>
            </a:r>
          </a:p>
        </p:txBody>
      </p:sp>
      <p:sp>
        <p:nvSpPr>
          <p:cNvPr id="74" name="TextBox 73">
            <a:extLst>
              <a:ext uri="{FF2B5EF4-FFF2-40B4-BE49-F238E27FC236}">
                <a16:creationId xmlns:a16="http://schemas.microsoft.com/office/drawing/2014/main" id="{EDF34D84-96E5-B4D1-C494-52C9CAF3935A}"/>
              </a:ext>
            </a:extLst>
          </p:cNvPr>
          <p:cNvSpPr txBox="1"/>
          <p:nvPr/>
        </p:nvSpPr>
        <p:spPr>
          <a:xfrm>
            <a:off x="7728179" y="1036991"/>
            <a:ext cx="986053" cy="646331"/>
          </a:xfrm>
          <a:prstGeom prst="rect">
            <a:avLst/>
          </a:prstGeom>
          <a:noFill/>
        </p:spPr>
        <p:txBody>
          <a:bodyPr wrap="square" rtlCol="0">
            <a:spAutoFit/>
          </a:bodyPr>
          <a:lstStyle/>
          <a:p>
            <a:pPr algn="ctr"/>
            <a:r>
              <a:rPr lang="en-US" b="1" dirty="0">
                <a:solidFill>
                  <a:srgbClr val="00B050"/>
                </a:solidFill>
                <a:latin typeface="Helvetica" pitchFamily="2" charset="0"/>
              </a:rPr>
              <a:t>inputs</a:t>
            </a:r>
          </a:p>
          <a:p>
            <a:pPr algn="ctr"/>
            <a:r>
              <a:rPr lang="en-US" b="1" dirty="0">
                <a:solidFill>
                  <a:srgbClr val="00B050"/>
                </a:solidFill>
                <a:latin typeface="Helvetica" pitchFamily="2" charset="0"/>
              </a:rPr>
              <a:t>+</a:t>
            </a:r>
          </a:p>
        </p:txBody>
      </p:sp>
      <p:sp>
        <p:nvSpPr>
          <p:cNvPr id="75" name="Down Arrow 74">
            <a:extLst>
              <a:ext uri="{FF2B5EF4-FFF2-40B4-BE49-F238E27FC236}">
                <a16:creationId xmlns:a16="http://schemas.microsoft.com/office/drawing/2014/main" id="{26215820-5A10-3B11-2217-12808209644C}"/>
              </a:ext>
            </a:extLst>
          </p:cNvPr>
          <p:cNvSpPr/>
          <p:nvPr/>
        </p:nvSpPr>
        <p:spPr>
          <a:xfrm rot="10800000">
            <a:off x="7982062" y="1635911"/>
            <a:ext cx="484632" cy="860400"/>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Down Arrow 75">
            <a:extLst>
              <a:ext uri="{FF2B5EF4-FFF2-40B4-BE49-F238E27FC236}">
                <a16:creationId xmlns:a16="http://schemas.microsoft.com/office/drawing/2014/main" id="{81A03718-992C-6ACA-AE4A-06F4340F33AB}"/>
              </a:ext>
            </a:extLst>
          </p:cNvPr>
          <p:cNvSpPr/>
          <p:nvPr/>
        </p:nvSpPr>
        <p:spPr>
          <a:xfrm>
            <a:off x="7988158" y="2600844"/>
            <a:ext cx="484632" cy="859263"/>
          </a:xfrm>
          <a:prstGeom prst="downArrow">
            <a:avLst/>
          </a:prstGeom>
          <a:gradFill>
            <a:gsLst>
              <a:gs pos="0">
                <a:srgbClr val="C00000"/>
              </a:gs>
              <a:gs pos="100000">
                <a:srgbClr val="FF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9B32F371-46A7-6BBE-A2AF-CB452CD9D4B7}"/>
              </a:ext>
            </a:extLst>
          </p:cNvPr>
          <p:cNvCxnSpPr>
            <a:cxnSpLocks/>
          </p:cNvCxnSpPr>
          <p:nvPr/>
        </p:nvCxnSpPr>
        <p:spPr>
          <a:xfrm>
            <a:off x="2080476" y="2520040"/>
            <a:ext cx="5424200"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A78E8C9B-23C3-8B50-9068-551B5A2045BA}"/>
              </a:ext>
            </a:extLst>
          </p:cNvPr>
          <p:cNvSpPr txBox="1"/>
          <p:nvPr/>
        </p:nvSpPr>
        <p:spPr>
          <a:xfrm>
            <a:off x="3357664" y="3710585"/>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
        <p:nvSpPr>
          <p:cNvPr id="79" name="TextBox 78">
            <a:extLst>
              <a:ext uri="{FF2B5EF4-FFF2-40B4-BE49-F238E27FC236}">
                <a16:creationId xmlns:a16="http://schemas.microsoft.com/office/drawing/2014/main" id="{1FDA65FE-BCF0-F996-8E47-A15C548E312A}"/>
              </a:ext>
            </a:extLst>
          </p:cNvPr>
          <p:cNvSpPr txBox="1"/>
          <p:nvPr/>
        </p:nvSpPr>
        <p:spPr>
          <a:xfrm>
            <a:off x="3044168" y="4910302"/>
            <a:ext cx="3349752" cy="261610"/>
          </a:xfrm>
          <a:prstGeom prst="rect">
            <a:avLst/>
          </a:prstGeom>
          <a:noFill/>
        </p:spPr>
        <p:txBody>
          <a:bodyPr wrap="square" rtlCol="0">
            <a:spAutoFit/>
          </a:bodyPr>
          <a:lstStyle/>
          <a:p>
            <a:r>
              <a:rPr lang="en-US" sz="1100" i="1" dirty="0">
                <a:latin typeface="Helvetica" pitchFamily="2" charset="0"/>
              </a:rPr>
              <a:t>(figure adapted from Todd-Brown et al., 2018)</a:t>
            </a:r>
          </a:p>
        </p:txBody>
      </p:sp>
      <p:sp>
        <p:nvSpPr>
          <p:cNvPr id="80" name="TextBox 79">
            <a:extLst>
              <a:ext uri="{FF2B5EF4-FFF2-40B4-BE49-F238E27FC236}">
                <a16:creationId xmlns:a16="http://schemas.microsoft.com/office/drawing/2014/main" id="{49A0835F-0C17-A1EE-3D55-3D4EC55593E2}"/>
              </a:ext>
            </a:extLst>
          </p:cNvPr>
          <p:cNvSpPr txBox="1"/>
          <p:nvPr/>
        </p:nvSpPr>
        <p:spPr>
          <a:xfrm>
            <a:off x="7280123" y="3393095"/>
            <a:ext cx="1918741" cy="646331"/>
          </a:xfrm>
          <a:prstGeom prst="rect">
            <a:avLst/>
          </a:prstGeom>
          <a:noFill/>
        </p:spPr>
        <p:txBody>
          <a:bodyPr wrap="square" rtlCol="0">
            <a:spAutoFit/>
          </a:bodyPr>
          <a:lstStyle/>
          <a:p>
            <a:pPr algn="ctr"/>
            <a:r>
              <a:rPr lang="en-US" b="1" dirty="0">
                <a:solidFill>
                  <a:srgbClr val="C00000"/>
                </a:solidFill>
                <a:latin typeface="Helvetica" pitchFamily="2" charset="0"/>
              </a:rPr>
              <a:t>+ decomposition</a:t>
            </a:r>
          </a:p>
        </p:txBody>
      </p:sp>
    </p:spTree>
    <p:extLst>
      <p:ext uri="{BB962C8B-B14F-4D97-AF65-F5344CB8AC3E}">
        <p14:creationId xmlns:p14="http://schemas.microsoft.com/office/powerpoint/2010/main" val="2550769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a:spLocks/>
          </p:cNvSpPr>
          <p:nvPr/>
        </p:nvSpPr>
        <p:spPr>
          <a:xfrm>
            <a:off x="2436520" y="1745597"/>
            <a:ext cx="4242740" cy="1839671"/>
          </a:xfrm>
          <a:prstGeom prst="rect">
            <a:avLst/>
          </a:prstGeom>
          <a:solidFill>
            <a:srgbClr val="0D6C66"/>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4000" b="1" dirty="0">
                <a:solidFill>
                  <a:schemeClr val="bg1"/>
                </a:solidFill>
                <a:latin typeface="Verdana"/>
                <a:cs typeface="Verdana"/>
              </a:rPr>
              <a:t>METHODS</a:t>
            </a:r>
            <a:endParaRPr lang="en-US" sz="3200" b="1" dirty="0">
              <a:solidFill>
                <a:schemeClr val="bg1"/>
              </a:solidFill>
              <a:latin typeface="Verdana"/>
              <a:cs typeface="Verdana"/>
            </a:endParaRPr>
          </a:p>
        </p:txBody>
      </p:sp>
      <p:sp>
        <p:nvSpPr>
          <p:cNvPr id="2"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18</a:t>
            </a:fld>
            <a:endParaRPr lang="de-DE" dirty="0"/>
          </a:p>
        </p:txBody>
      </p:sp>
    </p:spTree>
    <p:extLst>
      <p:ext uri="{BB962C8B-B14F-4D97-AF65-F5344CB8AC3E}">
        <p14:creationId xmlns:p14="http://schemas.microsoft.com/office/powerpoint/2010/main" val="3636214599"/>
      </p:ext>
    </p:extLst>
  </p:cSld>
  <p:clrMapOvr>
    <a:masterClrMapping/>
  </p:clrMapOvr>
  <mc:AlternateContent xmlns:mc="http://schemas.openxmlformats.org/markup-compatibility/2006" xmlns:p14="http://schemas.microsoft.com/office/powerpoint/2010/main">
    <mc:Choice Requires="p14">
      <p:transition spd="slow" p14:dur="2000" advClick="0" advTm="2283"/>
    </mc:Choice>
    <mc:Fallback xmlns="">
      <p:transition spd="slow" advClick="0" advTm="228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19</a:t>
            </a:fld>
            <a:endParaRPr lang="de-DE" dirty="0"/>
          </a:p>
        </p:txBody>
      </p:sp>
      <p:grpSp>
        <p:nvGrpSpPr>
          <p:cNvPr id="31" name="Group 30">
            <a:extLst>
              <a:ext uri="{FF2B5EF4-FFF2-40B4-BE49-F238E27FC236}">
                <a16:creationId xmlns:a16="http://schemas.microsoft.com/office/drawing/2014/main" id="{9FABFFFE-4E68-1C7F-0C09-6526A589DE20}"/>
              </a:ext>
            </a:extLst>
          </p:cNvPr>
          <p:cNvGrpSpPr/>
          <p:nvPr/>
        </p:nvGrpSpPr>
        <p:grpSpPr>
          <a:xfrm>
            <a:off x="21079" y="1627994"/>
            <a:ext cx="3695267" cy="3127000"/>
            <a:chOff x="44484" y="1496284"/>
            <a:chExt cx="3695267" cy="3127000"/>
          </a:xfrm>
        </p:grpSpPr>
        <p:grpSp>
          <p:nvGrpSpPr>
            <p:cNvPr id="32" name="Group 31">
              <a:extLst>
                <a:ext uri="{FF2B5EF4-FFF2-40B4-BE49-F238E27FC236}">
                  <a16:creationId xmlns:a16="http://schemas.microsoft.com/office/drawing/2014/main" id="{E1243C4D-0B2B-5020-D9BF-E8CC8D9F9551}"/>
                </a:ext>
              </a:extLst>
            </p:cNvPr>
            <p:cNvGrpSpPr/>
            <p:nvPr/>
          </p:nvGrpSpPr>
          <p:grpSpPr>
            <a:xfrm>
              <a:off x="196438" y="1496284"/>
              <a:ext cx="3543313" cy="3078480"/>
              <a:chOff x="91487" y="1186737"/>
              <a:chExt cx="3543313" cy="2770632"/>
            </a:xfrm>
          </p:grpSpPr>
          <p:pic>
            <p:nvPicPr>
              <p:cNvPr id="35" name="Picture 34" descr="CA_topo.pdf">
                <a:extLst>
                  <a:ext uri="{FF2B5EF4-FFF2-40B4-BE49-F238E27FC236}">
                    <a16:creationId xmlns:a16="http://schemas.microsoft.com/office/drawing/2014/main" id="{FCBC87CC-6342-1B11-569D-EA8482203B7A}"/>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3673" t="8928" r="35499" b="37206"/>
              <a:stretch/>
            </p:blipFill>
            <p:spPr>
              <a:xfrm>
                <a:off x="251520" y="1186737"/>
                <a:ext cx="3383280" cy="2770632"/>
              </a:xfrm>
              <a:prstGeom prst="rect">
                <a:avLst/>
              </a:prstGeom>
            </p:spPr>
          </p:pic>
          <p:sp>
            <p:nvSpPr>
              <p:cNvPr id="36" name="Rectangle 35">
                <a:extLst>
                  <a:ext uri="{FF2B5EF4-FFF2-40B4-BE49-F238E27FC236}">
                    <a16:creationId xmlns:a16="http://schemas.microsoft.com/office/drawing/2014/main" id="{D3408B8B-53AD-7609-CEAC-2B7AEDD1305A}"/>
                  </a:ext>
                </a:extLst>
              </p:cNvPr>
              <p:cNvSpPr/>
              <p:nvPr/>
            </p:nvSpPr>
            <p:spPr bwMode="auto">
              <a:xfrm>
                <a:off x="91487" y="2741768"/>
                <a:ext cx="1441923" cy="3600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200" b="1" dirty="0">
                    <a:solidFill>
                      <a:srgbClr val="000000"/>
                    </a:solidFill>
                    <a:latin typeface="Helvetica"/>
                    <a:cs typeface="Helvetica"/>
                  </a:rPr>
                  <a:t>San Francisco</a:t>
                </a:r>
              </a:p>
            </p:txBody>
          </p:sp>
          <p:sp>
            <p:nvSpPr>
              <p:cNvPr id="37" name="Oval 36">
                <a:extLst>
                  <a:ext uri="{FF2B5EF4-FFF2-40B4-BE49-F238E27FC236}">
                    <a16:creationId xmlns:a16="http://schemas.microsoft.com/office/drawing/2014/main" id="{71BC931C-E92A-FAFA-3A86-E4F218DF5B96}"/>
                  </a:ext>
                </a:extLst>
              </p:cNvPr>
              <p:cNvSpPr/>
              <p:nvPr/>
            </p:nvSpPr>
            <p:spPr>
              <a:xfrm>
                <a:off x="1232367" y="3029182"/>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3" name="Straight Connector 32">
              <a:extLst>
                <a:ext uri="{FF2B5EF4-FFF2-40B4-BE49-F238E27FC236}">
                  <a16:creationId xmlns:a16="http://schemas.microsoft.com/office/drawing/2014/main" id="{1F9D8B99-C36B-A79E-D1DE-3B4763E2A63D}"/>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68EBC7C4-7359-339D-2406-008C80FA4C03}"/>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38" name="TextBox 37">
            <a:extLst>
              <a:ext uri="{FF2B5EF4-FFF2-40B4-BE49-F238E27FC236}">
                <a16:creationId xmlns:a16="http://schemas.microsoft.com/office/drawing/2014/main" id="{DFA9F196-61CB-62D5-E5E9-DD1D7597ED93}"/>
              </a:ext>
            </a:extLst>
          </p:cNvPr>
          <p:cNvSpPr txBox="1"/>
          <p:nvPr/>
        </p:nvSpPr>
        <p:spPr>
          <a:xfrm>
            <a:off x="234948" y="4720704"/>
            <a:ext cx="3164167" cy="307777"/>
          </a:xfrm>
          <a:prstGeom prst="rect">
            <a:avLst/>
          </a:prstGeom>
          <a:noFill/>
        </p:spPr>
        <p:txBody>
          <a:bodyPr wrap="square" rtlCol="0">
            <a:spAutoFit/>
          </a:bodyPr>
          <a:lstStyle/>
          <a:p>
            <a:r>
              <a:rPr lang="en-US" sz="1400" dirty="0">
                <a:latin typeface="Helvetica"/>
                <a:cs typeface="Helvetica"/>
              </a:rPr>
              <a:t>Sierra Nevada Mtns, California, USA</a:t>
            </a:r>
            <a:endParaRPr lang="en-US" sz="1600" dirty="0">
              <a:latin typeface="Helvetica"/>
              <a:cs typeface="Helvetica"/>
            </a:endParaRPr>
          </a:p>
        </p:txBody>
      </p:sp>
      <p:sp>
        <p:nvSpPr>
          <p:cNvPr id="2" name="TextBox 1">
            <a:extLst>
              <a:ext uri="{FF2B5EF4-FFF2-40B4-BE49-F238E27FC236}">
                <a16:creationId xmlns:a16="http://schemas.microsoft.com/office/drawing/2014/main" id="{82AC9395-B08D-A717-83F3-097A72E20AB3}"/>
              </a:ext>
            </a:extLst>
          </p:cNvPr>
          <p:cNvSpPr txBox="1"/>
          <p:nvPr/>
        </p:nvSpPr>
        <p:spPr>
          <a:xfrm>
            <a:off x="44483" y="5318289"/>
            <a:ext cx="4663279" cy="261610"/>
          </a:xfrm>
          <a:prstGeom prst="rect">
            <a:avLst/>
          </a:prstGeom>
          <a:noFill/>
        </p:spPr>
        <p:txBody>
          <a:bodyPr wrap="square" rtlCol="0">
            <a:spAutoFit/>
          </a:bodyPr>
          <a:lstStyle/>
          <a:p>
            <a:pPr marL="0" lvl="1">
              <a:spcAft>
                <a:spcPts val="600"/>
              </a:spcAft>
            </a:pPr>
            <a:r>
              <a:rPr lang="en-US" sz="1100" i="1" dirty="0">
                <a:latin typeface="Helvetica"/>
                <a:cs typeface="Helvetica"/>
              </a:rPr>
              <a:t>cf. Rasmussen 2004; Rasmussen et al., 2006; 2007; 2008; 2010; 2018</a:t>
            </a:r>
            <a:endParaRPr lang="en-US" sz="500" i="1" dirty="0">
              <a:latin typeface="Helvetica"/>
              <a:cs typeface="Helvetica"/>
            </a:endParaRPr>
          </a:p>
        </p:txBody>
      </p:sp>
    </p:spTree>
    <p:extLst>
      <p:ext uri="{BB962C8B-B14F-4D97-AF65-F5344CB8AC3E}">
        <p14:creationId xmlns:p14="http://schemas.microsoft.com/office/powerpoint/2010/main" val="1065574712"/>
      </p:ext>
    </p:extLst>
  </p:cSld>
  <p:clrMapOvr>
    <a:masterClrMapping/>
  </p:clrMapOvr>
  <mc:AlternateContent xmlns:mc="http://schemas.openxmlformats.org/markup-compatibility/2006" xmlns:p14="http://schemas.microsoft.com/office/powerpoint/2010/main">
    <mc:Choice Requires="p14">
      <p:transition spd="slow" p14:dur="2000" advClick="0" advTm="24199"/>
    </mc:Choice>
    <mc:Fallback xmlns="">
      <p:transition spd="slow" advClick="0" advTm="2419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6E7A3-BE03-0C93-CB38-C704AC247530}"/>
              </a:ext>
            </a:extLst>
          </p:cNvPr>
          <p:cNvSpPr/>
          <p:nvPr/>
        </p:nvSpPr>
        <p:spPr>
          <a:xfrm>
            <a:off x="251519" y="1237321"/>
            <a:ext cx="8673405" cy="40753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OUTLINE</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8471"/>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2</a:t>
            </a:fld>
            <a:endParaRPr lang="de-DE" dirty="0"/>
          </a:p>
        </p:txBody>
      </p:sp>
      <p:sp>
        <p:nvSpPr>
          <p:cNvPr id="28" name="Content Placeholder 2"/>
          <p:cNvSpPr txBox="1">
            <a:spLocks/>
          </p:cNvSpPr>
          <p:nvPr/>
        </p:nvSpPr>
        <p:spPr>
          <a:xfrm>
            <a:off x="251519" y="1420200"/>
            <a:ext cx="7739541" cy="3892464"/>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spcAft>
                <a:spcPts val="600"/>
              </a:spcAft>
              <a:buFont typeface="+mj-lt"/>
              <a:buAutoNum type="romanUcPeriod"/>
            </a:pPr>
            <a:r>
              <a:rPr lang="en-US" sz="2400" dirty="0">
                <a:latin typeface="Helvetica"/>
                <a:cs typeface="Helvetica"/>
              </a:rPr>
              <a:t>Parent material &amp; climate impacts on soil C cycling</a:t>
            </a:r>
          </a:p>
          <a:p>
            <a:pPr marL="914400" lvl="1" indent="-514350">
              <a:spcAft>
                <a:spcPts val="600"/>
              </a:spcAft>
            </a:pPr>
            <a:r>
              <a:rPr lang="en-US" sz="2000" dirty="0">
                <a:latin typeface="Helvetica"/>
                <a:cs typeface="Helvetica"/>
              </a:rPr>
              <a:t>Site description and research questions</a:t>
            </a:r>
          </a:p>
          <a:p>
            <a:pPr marL="914400" lvl="1" indent="-514350">
              <a:spcAft>
                <a:spcPts val="600"/>
              </a:spcAft>
            </a:pPr>
            <a:r>
              <a:rPr lang="en-US" sz="2000" dirty="0">
                <a:latin typeface="Helvetica"/>
                <a:cs typeface="Helvetica"/>
              </a:rPr>
              <a:t>Modeling results</a:t>
            </a:r>
          </a:p>
          <a:p>
            <a:pPr marL="914400" lvl="1" indent="-514350">
              <a:spcAft>
                <a:spcPts val="600"/>
              </a:spcAft>
            </a:pPr>
            <a:r>
              <a:rPr lang="en-US" sz="2000" dirty="0">
                <a:latin typeface="Helvetica"/>
                <a:cs typeface="Helvetica"/>
              </a:rPr>
              <a:t>Implications for future soil C stocks</a:t>
            </a:r>
          </a:p>
        </p:txBody>
      </p:sp>
    </p:spTree>
    <p:extLst>
      <p:ext uri="{BB962C8B-B14F-4D97-AF65-F5344CB8AC3E}">
        <p14:creationId xmlns:p14="http://schemas.microsoft.com/office/powerpoint/2010/main" val="2334789634"/>
      </p:ext>
    </p:extLst>
  </p:cSld>
  <p:clrMapOvr>
    <a:masterClrMapping/>
  </p:clrMapOvr>
  <mc:AlternateContent xmlns:mc="http://schemas.openxmlformats.org/markup-compatibility/2006" xmlns:p14="http://schemas.microsoft.com/office/powerpoint/2010/main">
    <mc:Choice Requires="p14">
      <p:transition spd="slow" p14:dur="2000" advClick="0" advTm="5195"/>
    </mc:Choice>
    <mc:Fallback xmlns="">
      <p:transition spd="slow" advClick="0" advTm="519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20</a:t>
            </a:fld>
            <a:endParaRPr lang="de-DE" dirty="0"/>
          </a:p>
        </p:txBody>
      </p:sp>
      <p:grpSp>
        <p:nvGrpSpPr>
          <p:cNvPr id="31" name="Group 30">
            <a:extLst>
              <a:ext uri="{FF2B5EF4-FFF2-40B4-BE49-F238E27FC236}">
                <a16:creationId xmlns:a16="http://schemas.microsoft.com/office/drawing/2014/main" id="{9FABFFFE-4E68-1C7F-0C09-6526A589DE20}"/>
              </a:ext>
            </a:extLst>
          </p:cNvPr>
          <p:cNvGrpSpPr/>
          <p:nvPr/>
        </p:nvGrpSpPr>
        <p:grpSpPr>
          <a:xfrm>
            <a:off x="21079" y="1627994"/>
            <a:ext cx="3695267" cy="3127000"/>
            <a:chOff x="44484" y="1496284"/>
            <a:chExt cx="3695267" cy="3127000"/>
          </a:xfrm>
        </p:grpSpPr>
        <p:pic>
          <p:nvPicPr>
            <p:cNvPr id="35" name="Picture 34" descr="CA_topo.pdf">
              <a:extLst>
                <a:ext uri="{FF2B5EF4-FFF2-40B4-BE49-F238E27FC236}">
                  <a16:creationId xmlns:a16="http://schemas.microsoft.com/office/drawing/2014/main" id="{FCBC87CC-6342-1B11-569D-EA8482203B7A}"/>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33" name="Straight Connector 32">
              <a:extLst>
                <a:ext uri="{FF2B5EF4-FFF2-40B4-BE49-F238E27FC236}">
                  <a16:creationId xmlns:a16="http://schemas.microsoft.com/office/drawing/2014/main" id="{1F9D8B99-C36B-A79E-D1DE-3B4763E2A63D}"/>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68EBC7C4-7359-339D-2406-008C80FA4C03}"/>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4" name="Oval 3">
            <a:extLst>
              <a:ext uri="{FF2B5EF4-FFF2-40B4-BE49-F238E27FC236}">
                <a16:creationId xmlns:a16="http://schemas.microsoft.com/office/drawing/2014/main" id="{51B8394C-BF33-94FB-C641-E5053085958D}"/>
              </a:ext>
            </a:extLst>
          </p:cNvPr>
          <p:cNvSpPr/>
          <p:nvPr/>
        </p:nvSpPr>
        <p:spPr>
          <a:xfrm rot="19947586">
            <a:off x="2144568" y="1536447"/>
            <a:ext cx="550449" cy="3180492"/>
          </a:xfrm>
          <a:prstGeom prst="ellipse">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057825"/>
      </p:ext>
    </p:extLst>
  </p:cSld>
  <p:clrMapOvr>
    <a:masterClrMapping/>
  </p:clrMapOvr>
  <mc:AlternateContent xmlns:mc="http://schemas.openxmlformats.org/markup-compatibility/2006" xmlns:p14="http://schemas.microsoft.com/office/powerpoint/2010/main">
    <mc:Choice Requires="p14">
      <p:transition spd="slow" p14:dur="2000" advClick="0" advTm="35536"/>
    </mc:Choice>
    <mc:Fallback xmlns="">
      <p:transition spd="slow" advClick="0" advTm="3553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21</a:t>
            </a:fld>
            <a:endParaRPr lang="de-DE" dirty="0"/>
          </a:p>
        </p:txBody>
      </p:sp>
      <p:pic>
        <p:nvPicPr>
          <p:cNvPr id="28" name="Picture 27">
            <a:extLst>
              <a:ext uri="{FF2B5EF4-FFF2-40B4-BE49-F238E27FC236}">
                <a16:creationId xmlns:a16="http://schemas.microsoft.com/office/drawing/2014/main" id="{D8A4C0AE-3908-7525-EC7E-C56CBED9FB09}"/>
              </a:ext>
            </a:extLst>
          </p:cNvPr>
          <p:cNvPicPr>
            <a:picLocks noChangeAspect="1"/>
          </p:cNvPicPr>
          <p:nvPr/>
        </p:nvPicPr>
        <p:blipFill>
          <a:blip r:embed="rId3">
            <a:extLst>
              <a:ext uri="{BEBA8EAE-BF5A-486C-A8C5-ECC9F3942E4B}">
                <a14:imgProps xmlns:a14="http://schemas.microsoft.com/office/drawing/2010/main">
                  <a14:imgLayer r:embed="rId4">
                    <a14:imgEffect>
                      <a14:saturation sat="115000"/>
                    </a14:imgEffect>
                    <a14:imgEffect>
                      <a14:brightnessContrast bright="25000" contrast="6000"/>
                    </a14:imgEffect>
                  </a14:imgLayer>
                </a14:imgProps>
              </a:ext>
            </a:extLst>
          </a:blip>
          <a:stretch>
            <a:fillRect/>
          </a:stretch>
        </p:blipFill>
        <p:spPr>
          <a:xfrm>
            <a:off x="5024878" y="1132795"/>
            <a:ext cx="2697992" cy="4062145"/>
          </a:xfrm>
          <a:prstGeom prst="rect">
            <a:avLst/>
          </a:prstGeom>
        </p:spPr>
      </p:pic>
      <p:grpSp>
        <p:nvGrpSpPr>
          <p:cNvPr id="31" name="Group 30">
            <a:extLst>
              <a:ext uri="{FF2B5EF4-FFF2-40B4-BE49-F238E27FC236}">
                <a16:creationId xmlns:a16="http://schemas.microsoft.com/office/drawing/2014/main" id="{9FABFFFE-4E68-1C7F-0C09-6526A589DE20}"/>
              </a:ext>
            </a:extLst>
          </p:cNvPr>
          <p:cNvGrpSpPr/>
          <p:nvPr/>
        </p:nvGrpSpPr>
        <p:grpSpPr>
          <a:xfrm>
            <a:off x="21079" y="1627994"/>
            <a:ext cx="3695267" cy="3127000"/>
            <a:chOff x="44484" y="1496284"/>
            <a:chExt cx="3695267" cy="3127000"/>
          </a:xfrm>
        </p:grpSpPr>
        <p:pic>
          <p:nvPicPr>
            <p:cNvPr id="35" name="Picture 34" descr="CA_topo.pdf">
              <a:extLst>
                <a:ext uri="{FF2B5EF4-FFF2-40B4-BE49-F238E27FC236}">
                  <a16:creationId xmlns:a16="http://schemas.microsoft.com/office/drawing/2014/main" id="{FCBC87CC-6342-1B11-569D-EA8482203B7A}"/>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33" name="Straight Connector 32">
              <a:extLst>
                <a:ext uri="{FF2B5EF4-FFF2-40B4-BE49-F238E27FC236}">
                  <a16:creationId xmlns:a16="http://schemas.microsoft.com/office/drawing/2014/main" id="{1F9D8B99-C36B-A79E-D1DE-3B4763E2A63D}"/>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68EBC7C4-7359-339D-2406-008C80FA4C03}"/>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5" name="TextBox 4">
            <a:extLst>
              <a:ext uri="{FF2B5EF4-FFF2-40B4-BE49-F238E27FC236}">
                <a16:creationId xmlns:a16="http://schemas.microsoft.com/office/drawing/2014/main" id="{2BFD5B91-45CB-5B7D-7880-1C6539D2CC71}"/>
              </a:ext>
            </a:extLst>
          </p:cNvPr>
          <p:cNvSpPr txBox="1"/>
          <p:nvPr/>
        </p:nvSpPr>
        <p:spPr>
          <a:xfrm>
            <a:off x="4971116" y="5214543"/>
            <a:ext cx="3164167" cy="307777"/>
          </a:xfrm>
          <a:prstGeom prst="rect">
            <a:avLst/>
          </a:prstGeom>
          <a:noFill/>
        </p:spPr>
        <p:txBody>
          <a:bodyPr wrap="square" rtlCol="0">
            <a:spAutoFit/>
          </a:bodyPr>
          <a:lstStyle/>
          <a:p>
            <a:r>
              <a:rPr lang="en-US" sz="1400" dirty="0">
                <a:latin typeface="Helvetica"/>
                <a:cs typeface="Helvetica"/>
              </a:rPr>
              <a:t>Mixed conifer biome</a:t>
            </a:r>
            <a:endParaRPr lang="en-US" sz="1600" dirty="0">
              <a:latin typeface="Helvetica"/>
              <a:cs typeface="Helvetica"/>
            </a:endParaRPr>
          </a:p>
        </p:txBody>
      </p:sp>
      <p:sp>
        <p:nvSpPr>
          <p:cNvPr id="6" name="Oval 5">
            <a:extLst>
              <a:ext uri="{FF2B5EF4-FFF2-40B4-BE49-F238E27FC236}">
                <a16:creationId xmlns:a16="http://schemas.microsoft.com/office/drawing/2014/main" id="{69EA0610-5E90-D046-4B59-768734CD84C5}"/>
              </a:ext>
            </a:extLst>
          </p:cNvPr>
          <p:cNvSpPr/>
          <p:nvPr/>
        </p:nvSpPr>
        <p:spPr>
          <a:xfrm rot="19947586">
            <a:off x="2144568" y="1536447"/>
            <a:ext cx="550449" cy="3180492"/>
          </a:xfrm>
          <a:prstGeom prst="ellipse">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0145280"/>
      </p:ext>
    </p:extLst>
  </p:cSld>
  <p:clrMapOvr>
    <a:masterClrMapping/>
  </p:clrMapOvr>
  <mc:AlternateContent xmlns:mc="http://schemas.openxmlformats.org/markup-compatibility/2006" xmlns:p14="http://schemas.microsoft.com/office/powerpoint/2010/main">
    <mc:Choice Requires="p14">
      <p:transition spd="slow" p14:dur="2000" advClick="0" advTm="16540"/>
    </mc:Choice>
    <mc:Fallback xmlns="">
      <p:transition spd="slow" advClick="0" advTm="1654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22</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Tree>
    <p:extLst>
      <p:ext uri="{BB962C8B-B14F-4D97-AF65-F5344CB8AC3E}">
        <p14:creationId xmlns:p14="http://schemas.microsoft.com/office/powerpoint/2010/main" val="437320575"/>
      </p:ext>
    </p:extLst>
  </p:cSld>
  <p:clrMapOvr>
    <a:masterClrMapping/>
  </p:clrMapOvr>
  <mc:AlternateContent xmlns:mc="http://schemas.openxmlformats.org/markup-compatibility/2006" xmlns:p14="http://schemas.microsoft.com/office/powerpoint/2010/main">
    <mc:Choice Requires="p14">
      <p:transition spd="slow" p14:dur="2000" advClick="0" advTm="56402"/>
    </mc:Choice>
    <mc:Fallback xmlns="">
      <p:transition spd="slow" advClick="0" advTm="5640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23</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20" name="TextBox 19">
            <a:extLst>
              <a:ext uri="{FF2B5EF4-FFF2-40B4-BE49-F238E27FC236}">
                <a16:creationId xmlns:a16="http://schemas.microsoft.com/office/drawing/2014/main" id="{F1686E97-C92F-84F6-B225-620E1B2D0293}"/>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Images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sp>
        <p:nvSpPr>
          <p:cNvPr id="21" name="TextBox 20">
            <a:extLst>
              <a:ext uri="{FF2B5EF4-FFF2-40B4-BE49-F238E27FC236}">
                <a16:creationId xmlns:a16="http://schemas.microsoft.com/office/drawing/2014/main" id="{FE4AEB22-AAAF-23EE-96D6-0724F78285C3}"/>
              </a:ext>
            </a:extLst>
          </p:cNvPr>
          <p:cNvSpPr txBox="1"/>
          <p:nvPr/>
        </p:nvSpPr>
        <p:spPr>
          <a:xfrm>
            <a:off x="4263178" y="1555425"/>
            <a:ext cx="2232838" cy="584775"/>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 1:1 phyllosilicates, 2:1 clays &amp; SRO</a:t>
            </a:r>
            <a:endParaRPr lang="en-US" sz="100" b="1" dirty="0">
              <a:solidFill>
                <a:srgbClr val="FF0000"/>
              </a:solidFill>
              <a:latin typeface="Helvetica"/>
              <a:cs typeface="Helvetica"/>
            </a:endParaRPr>
          </a:p>
        </p:txBody>
      </p:sp>
      <p:pic>
        <p:nvPicPr>
          <p:cNvPr id="26" name="Picture 25">
            <a:extLst>
              <a:ext uri="{FF2B5EF4-FFF2-40B4-BE49-F238E27FC236}">
                <a16:creationId xmlns:a16="http://schemas.microsoft.com/office/drawing/2014/main" id="{35AC964F-87ED-C1A0-DB84-C7B770CF6507}"/>
              </a:ext>
            </a:extLst>
          </p:cNvPr>
          <p:cNvPicPr>
            <a:picLocks noChangeAspect="1"/>
          </p:cNvPicPr>
          <p:nvPr/>
        </p:nvPicPr>
        <p:blipFill>
          <a:blip r:embed="rId4"/>
          <a:stretch>
            <a:fillRect/>
          </a:stretch>
        </p:blipFill>
        <p:spPr>
          <a:xfrm>
            <a:off x="6753072" y="1025459"/>
            <a:ext cx="1368000" cy="1338645"/>
          </a:xfrm>
          <a:prstGeom prst="rect">
            <a:avLst/>
          </a:prstGeom>
        </p:spPr>
      </p:pic>
      <p:sp>
        <p:nvSpPr>
          <p:cNvPr id="27" name="TextBox 26">
            <a:extLst>
              <a:ext uri="{FF2B5EF4-FFF2-40B4-BE49-F238E27FC236}">
                <a16:creationId xmlns:a16="http://schemas.microsoft.com/office/drawing/2014/main" id="{3C5D8BAB-D8EF-4380-F919-B9D5CE262257}"/>
              </a:ext>
            </a:extLst>
          </p:cNvPr>
          <p:cNvSpPr txBox="1"/>
          <p:nvPr/>
        </p:nvSpPr>
        <p:spPr>
          <a:xfrm>
            <a:off x="6898183" y="1297000"/>
            <a:ext cx="1241025"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pyrophyllite</a:t>
            </a:r>
            <a:endParaRPr lang="en-US" sz="700" i="1" dirty="0">
              <a:solidFill>
                <a:schemeClr val="bg1"/>
              </a:solidFill>
              <a:latin typeface="Helvetica"/>
              <a:cs typeface="Helvetica"/>
            </a:endParaRPr>
          </a:p>
        </p:txBody>
      </p:sp>
    </p:spTree>
    <p:extLst>
      <p:ext uri="{BB962C8B-B14F-4D97-AF65-F5344CB8AC3E}">
        <p14:creationId xmlns:p14="http://schemas.microsoft.com/office/powerpoint/2010/main" val="2302349059"/>
      </p:ext>
    </p:extLst>
  </p:cSld>
  <p:clrMapOvr>
    <a:masterClrMapping/>
  </p:clrMapOvr>
  <mc:AlternateContent xmlns:mc="http://schemas.openxmlformats.org/markup-compatibility/2006" xmlns:p14="http://schemas.microsoft.com/office/powerpoint/2010/main">
    <mc:Choice Requires="p14">
      <p:transition spd="slow" p14:dur="2000" advClick="0" advTm="18806"/>
    </mc:Choice>
    <mc:Fallback xmlns="">
      <p:transition spd="slow" advClick="0" advTm="1880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24</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2" name="TextBox 1">
            <a:extLst>
              <a:ext uri="{FF2B5EF4-FFF2-40B4-BE49-F238E27FC236}">
                <a16:creationId xmlns:a16="http://schemas.microsoft.com/office/drawing/2014/main" id="{D2921AAE-65B1-AA94-D1AD-32DDA7A008C2}"/>
              </a:ext>
            </a:extLst>
          </p:cNvPr>
          <p:cNvSpPr txBox="1"/>
          <p:nvPr/>
        </p:nvSpPr>
        <p:spPr>
          <a:xfrm>
            <a:off x="3567599" y="3012077"/>
            <a:ext cx="3623997"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2:1 clays, SRO &amp; allophane</a:t>
            </a:r>
            <a:endParaRPr lang="en-US" sz="100" b="1" dirty="0">
              <a:solidFill>
                <a:srgbClr val="FF0000"/>
              </a:solidFill>
              <a:latin typeface="Helvetica"/>
              <a:cs typeface="Helvetica"/>
            </a:endParaRPr>
          </a:p>
        </p:txBody>
      </p:sp>
      <p:sp>
        <p:nvSpPr>
          <p:cNvPr id="20" name="TextBox 19">
            <a:extLst>
              <a:ext uri="{FF2B5EF4-FFF2-40B4-BE49-F238E27FC236}">
                <a16:creationId xmlns:a16="http://schemas.microsoft.com/office/drawing/2014/main" id="{F1686E97-C92F-84F6-B225-620E1B2D0293}"/>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Images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sp>
        <p:nvSpPr>
          <p:cNvPr id="22" name="TextBox 21">
            <a:extLst>
              <a:ext uri="{FF2B5EF4-FFF2-40B4-BE49-F238E27FC236}">
                <a16:creationId xmlns:a16="http://schemas.microsoft.com/office/drawing/2014/main" id="{0FFF97A8-80D0-207D-8F30-530C3ADD5960}"/>
              </a:ext>
            </a:extLst>
          </p:cNvPr>
          <p:cNvSpPr txBox="1"/>
          <p:nvPr/>
        </p:nvSpPr>
        <p:spPr>
          <a:xfrm>
            <a:off x="4263178" y="1555425"/>
            <a:ext cx="2232838" cy="584775"/>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 1:1 phyllosilicates, 2:1 clays &amp; SRO</a:t>
            </a:r>
            <a:endParaRPr lang="en-US" sz="100" b="1" dirty="0">
              <a:solidFill>
                <a:srgbClr val="FF0000"/>
              </a:solidFill>
              <a:latin typeface="Helvetica"/>
              <a:cs typeface="Helvetica"/>
            </a:endParaRPr>
          </a:p>
        </p:txBody>
      </p:sp>
      <p:pic>
        <p:nvPicPr>
          <p:cNvPr id="27" name="Picture 26">
            <a:extLst>
              <a:ext uri="{FF2B5EF4-FFF2-40B4-BE49-F238E27FC236}">
                <a16:creationId xmlns:a16="http://schemas.microsoft.com/office/drawing/2014/main" id="{E80B2A3C-6ABA-1DF9-B810-916FD9DE82EE}"/>
              </a:ext>
            </a:extLst>
          </p:cNvPr>
          <p:cNvPicPr>
            <a:picLocks noChangeAspect="1"/>
          </p:cNvPicPr>
          <p:nvPr/>
        </p:nvPicPr>
        <p:blipFill>
          <a:blip r:embed="rId4"/>
          <a:stretch>
            <a:fillRect/>
          </a:stretch>
        </p:blipFill>
        <p:spPr>
          <a:xfrm>
            <a:off x="7191596" y="2523833"/>
            <a:ext cx="1368000" cy="1226295"/>
          </a:xfrm>
          <a:prstGeom prst="rect">
            <a:avLst/>
          </a:prstGeom>
        </p:spPr>
      </p:pic>
      <p:sp>
        <p:nvSpPr>
          <p:cNvPr id="28" name="TextBox 27">
            <a:extLst>
              <a:ext uri="{FF2B5EF4-FFF2-40B4-BE49-F238E27FC236}">
                <a16:creationId xmlns:a16="http://schemas.microsoft.com/office/drawing/2014/main" id="{BF79B6AC-274D-AC0E-A102-4FE091C630DC}"/>
              </a:ext>
            </a:extLst>
          </p:cNvPr>
          <p:cNvSpPr txBox="1"/>
          <p:nvPr/>
        </p:nvSpPr>
        <p:spPr>
          <a:xfrm>
            <a:off x="7077043" y="2546441"/>
            <a:ext cx="1241025"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vermiculite</a:t>
            </a:r>
            <a:endParaRPr lang="en-US" sz="700" i="1" dirty="0">
              <a:solidFill>
                <a:schemeClr val="bg1"/>
              </a:solidFill>
              <a:latin typeface="Helvetica"/>
              <a:cs typeface="Helvetica"/>
            </a:endParaRPr>
          </a:p>
        </p:txBody>
      </p:sp>
      <p:pic>
        <p:nvPicPr>
          <p:cNvPr id="29" name="Picture 28">
            <a:extLst>
              <a:ext uri="{FF2B5EF4-FFF2-40B4-BE49-F238E27FC236}">
                <a16:creationId xmlns:a16="http://schemas.microsoft.com/office/drawing/2014/main" id="{ED02DAC8-3046-38C4-A126-C33320E41835}"/>
              </a:ext>
            </a:extLst>
          </p:cNvPr>
          <p:cNvPicPr>
            <a:picLocks noChangeAspect="1"/>
          </p:cNvPicPr>
          <p:nvPr/>
        </p:nvPicPr>
        <p:blipFill>
          <a:blip r:embed="rId5"/>
          <a:stretch>
            <a:fillRect/>
          </a:stretch>
        </p:blipFill>
        <p:spPr>
          <a:xfrm>
            <a:off x="6753072" y="1025459"/>
            <a:ext cx="1368000" cy="1338645"/>
          </a:xfrm>
          <a:prstGeom prst="rect">
            <a:avLst/>
          </a:prstGeom>
        </p:spPr>
      </p:pic>
      <p:sp>
        <p:nvSpPr>
          <p:cNvPr id="30" name="TextBox 29">
            <a:extLst>
              <a:ext uri="{FF2B5EF4-FFF2-40B4-BE49-F238E27FC236}">
                <a16:creationId xmlns:a16="http://schemas.microsoft.com/office/drawing/2014/main" id="{81817F3C-9A6F-E17F-5905-85D711B03297}"/>
              </a:ext>
            </a:extLst>
          </p:cNvPr>
          <p:cNvSpPr txBox="1"/>
          <p:nvPr/>
        </p:nvSpPr>
        <p:spPr>
          <a:xfrm>
            <a:off x="6898183" y="1297000"/>
            <a:ext cx="1241025"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pyrophyllite</a:t>
            </a:r>
            <a:endParaRPr lang="en-US" sz="700" i="1" dirty="0">
              <a:solidFill>
                <a:schemeClr val="bg1"/>
              </a:solidFill>
              <a:latin typeface="Helvetica"/>
              <a:cs typeface="Helvetica"/>
            </a:endParaRPr>
          </a:p>
        </p:txBody>
      </p:sp>
    </p:spTree>
    <p:extLst>
      <p:ext uri="{BB962C8B-B14F-4D97-AF65-F5344CB8AC3E}">
        <p14:creationId xmlns:p14="http://schemas.microsoft.com/office/powerpoint/2010/main" val="3625141173"/>
      </p:ext>
    </p:extLst>
  </p:cSld>
  <p:clrMapOvr>
    <a:masterClrMapping/>
  </p:clrMapOvr>
  <mc:AlternateContent xmlns:mc="http://schemas.openxmlformats.org/markup-compatibility/2006" xmlns:p14="http://schemas.microsoft.com/office/powerpoint/2010/main">
    <mc:Choice Requires="p14">
      <p:transition spd="slow" p14:dur="2000" advClick="0" advTm="19256"/>
    </mc:Choice>
    <mc:Fallback xmlns="">
      <p:transition spd="slow" advClick="0" advTm="1925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25</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2" name="TextBox 1">
            <a:extLst>
              <a:ext uri="{FF2B5EF4-FFF2-40B4-BE49-F238E27FC236}">
                <a16:creationId xmlns:a16="http://schemas.microsoft.com/office/drawing/2014/main" id="{D2921AAE-65B1-AA94-D1AD-32DDA7A008C2}"/>
              </a:ext>
            </a:extLst>
          </p:cNvPr>
          <p:cNvSpPr txBox="1"/>
          <p:nvPr/>
        </p:nvSpPr>
        <p:spPr>
          <a:xfrm>
            <a:off x="3567599" y="3012077"/>
            <a:ext cx="3623997" cy="338554"/>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2:1 clays, SRO &amp; allophane</a:t>
            </a:r>
            <a:endParaRPr lang="en-US" sz="100" b="1" dirty="0">
              <a:solidFill>
                <a:srgbClr val="FF0000"/>
              </a:solidFill>
              <a:latin typeface="Helvetica"/>
              <a:cs typeface="Helvetica"/>
            </a:endParaRPr>
          </a:p>
        </p:txBody>
      </p:sp>
      <p:sp>
        <p:nvSpPr>
          <p:cNvPr id="8" name="TextBox 7">
            <a:extLst>
              <a:ext uri="{FF2B5EF4-FFF2-40B4-BE49-F238E27FC236}">
                <a16:creationId xmlns:a16="http://schemas.microsoft.com/office/drawing/2014/main" id="{EE12ACFC-AE4B-9102-1EF2-8BC4FA241485}"/>
              </a:ext>
            </a:extLst>
          </p:cNvPr>
          <p:cNvSpPr txBox="1"/>
          <p:nvPr/>
        </p:nvSpPr>
        <p:spPr>
          <a:xfrm>
            <a:off x="4293467" y="3877548"/>
            <a:ext cx="2202549" cy="830997"/>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1:1 phyllosilicates &amp; crystalline Fe (oxy)hydroxides </a:t>
            </a:r>
            <a:endParaRPr lang="en-US" sz="100" b="1" dirty="0">
              <a:solidFill>
                <a:srgbClr val="FF0000"/>
              </a:solidFill>
              <a:latin typeface="Helvetica"/>
              <a:cs typeface="Helvetica"/>
            </a:endParaRPr>
          </a:p>
        </p:txBody>
      </p:sp>
      <p:sp>
        <p:nvSpPr>
          <p:cNvPr id="9" name="TextBox 8">
            <a:extLst>
              <a:ext uri="{FF2B5EF4-FFF2-40B4-BE49-F238E27FC236}">
                <a16:creationId xmlns:a16="http://schemas.microsoft.com/office/drawing/2014/main" id="{B09AC946-08A3-31AB-BAA6-0CEADE702EEE}"/>
              </a:ext>
            </a:extLst>
          </p:cNvPr>
          <p:cNvSpPr txBox="1"/>
          <p:nvPr/>
        </p:nvSpPr>
        <p:spPr>
          <a:xfrm>
            <a:off x="4263178" y="1555425"/>
            <a:ext cx="2232838" cy="584775"/>
          </a:xfrm>
          <a:prstGeom prst="rect">
            <a:avLst/>
          </a:prstGeom>
          <a:noFill/>
        </p:spPr>
        <p:txBody>
          <a:bodyPr wrap="square" rtlCol="0">
            <a:spAutoFit/>
          </a:bodyPr>
          <a:lstStyle/>
          <a:p>
            <a:pPr marL="0" lvl="1" algn="ctr">
              <a:spcAft>
                <a:spcPts val="600"/>
              </a:spcAft>
            </a:pPr>
            <a:r>
              <a:rPr lang="en-US" sz="1600" b="1" dirty="0">
                <a:solidFill>
                  <a:srgbClr val="FF0000"/>
                </a:solidFill>
                <a:latin typeface="Helvetica"/>
                <a:cs typeface="Helvetica"/>
              </a:rPr>
              <a:t> 1:1 phyllosilicates, 2:1 clays &amp; SRO</a:t>
            </a:r>
            <a:endParaRPr lang="en-US" sz="100" b="1" dirty="0">
              <a:solidFill>
                <a:srgbClr val="FF0000"/>
              </a:solidFill>
              <a:latin typeface="Helvetica"/>
              <a:cs typeface="Helvetica"/>
            </a:endParaRPr>
          </a:p>
        </p:txBody>
      </p:sp>
      <p:pic>
        <p:nvPicPr>
          <p:cNvPr id="7" name="Picture 6">
            <a:extLst>
              <a:ext uri="{FF2B5EF4-FFF2-40B4-BE49-F238E27FC236}">
                <a16:creationId xmlns:a16="http://schemas.microsoft.com/office/drawing/2014/main" id="{E36B0920-1B81-D358-726C-0D02EC50263D}"/>
              </a:ext>
            </a:extLst>
          </p:cNvPr>
          <p:cNvPicPr>
            <a:picLocks noChangeAspect="1"/>
          </p:cNvPicPr>
          <p:nvPr/>
        </p:nvPicPr>
        <p:blipFill>
          <a:blip r:embed="rId4"/>
          <a:stretch>
            <a:fillRect/>
          </a:stretch>
        </p:blipFill>
        <p:spPr>
          <a:xfrm>
            <a:off x="6749124" y="3982145"/>
            <a:ext cx="1368000" cy="1246154"/>
          </a:xfrm>
          <a:prstGeom prst="rect">
            <a:avLst/>
          </a:prstGeom>
        </p:spPr>
      </p:pic>
      <p:sp>
        <p:nvSpPr>
          <p:cNvPr id="16" name="TextBox 15">
            <a:extLst>
              <a:ext uri="{FF2B5EF4-FFF2-40B4-BE49-F238E27FC236}">
                <a16:creationId xmlns:a16="http://schemas.microsoft.com/office/drawing/2014/main" id="{426DB04E-09C8-E3FF-9648-909CF43D124F}"/>
              </a:ext>
            </a:extLst>
          </p:cNvPr>
          <p:cNvSpPr txBox="1"/>
          <p:nvPr/>
        </p:nvSpPr>
        <p:spPr>
          <a:xfrm>
            <a:off x="7177528" y="3999239"/>
            <a:ext cx="961680"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goethite</a:t>
            </a:r>
            <a:endParaRPr lang="en-US" sz="700" i="1" dirty="0">
              <a:solidFill>
                <a:schemeClr val="bg1"/>
              </a:solidFill>
              <a:latin typeface="Helvetica"/>
              <a:cs typeface="Helvetica"/>
            </a:endParaRPr>
          </a:p>
        </p:txBody>
      </p:sp>
      <p:sp>
        <p:nvSpPr>
          <p:cNvPr id="20" name="TextBox 19">
            <a:extLst>
              <a:ext uri="{FF2B5EF4-FFF2-40B4-BE49-F238E27FC236}">
                <a16:creationId xmlns:a16="http://schemas.microsoft.com/office/drawing/2014/main" id="{F1686E97-C92F-84F6-B225-620E1B2D0293}"/>
              </a:ext>
            </a:extLst>
          </p:cNvPr>
          <p:cNvSpPr txBox="1"/>
          <p:nvPr/>
        </p:nvSpPr>
        <p:spPr>
          <a:xfrm>
            <a:off x="44483" y="5318289"/>
            <a:ext cx="2349581" cy="261610"/>
          </a:xfrm>
          <a:prstGeom prst="rect">
            <a:avLst/>
          </a:prstGeom>
          <a:noFill/>
        </p:spPr>
        <p:txBody>
          <a:bodyPr wrap="square" rtlCol="0">
            <a:spAutoFit/>
          </a:bodyPr>
          <a:lstStyle/>
          <a:p>
            <a:pPr marL="0" lvl="1">
              <a:spcAft>
                <a:spcPts val="600"/>
              </a:spcAft>
            </a:pPr>
            <a:r>
              <a:rPr lang="en-US" sz="1100" i="1" dirty="0">
                <a:latin typeface="Helvetica"/>
                <a:cs typeface="Helvetica"/>
              </a:rPr>
              <a:t>Images from </a:t>
            </a:r>
            <a:r>
              <a:rPr lang="en-US" sz="1100" i="1" dirty="0" err="1">
                <a:latin typeface="Helvetica"/>
                <a:cs typeface="Helvetica"/>
              </a:rPr>
              <a:t>Mikutta</a:t>
            </a:r>
            <a:r>
              <a:rPr lang="en-US" sz="1100" i="1" dirty="0">
                <a:latin typeface="Helvetica"/>
                <a:cs typeface="Helvetica"/>
              </a:rPr>
              <a:t> et al., 2007</a:t>
            </a:r>
            <a:endParaRPr lang="en-US" sz="500" i="1" dirty="0">
              <a:latin typeface="Helvetica"/>
              <a:cs typeface="Helvetica"/>
            </a:endParaRPr>
          </a:p>
        </p:txBody>
      </p:sp>
      <p:pic>
        <p:nvPicPr>
          <p:cNvPr id="23" name="Picture 22">
            <a:extLst>
              <a:ext uri="{FF2B5EF4-FFF2-40B4-BE49-F238E27FC236}">
                <a16:creationId xmlns:a16="http://schemas.microsoft.com/office/drawing/2014/main" id="{484C4C35-83B5-A1FE-1741-63B998BC2D84}"/>
              </a:ext>
            </a:extLst>
          </p:cNvPr>
          <p:cNvPicPr>
            <a:picLocks noChangeAspect="1"/>
          </p:cNvPicPr>
          <p:nvPr/>
        </p:nvPicPr>
        <p:blipFill>
          <a:blip r:embed="rId5"/>
          <a:stretch>
            <a:fillRect/>
          </a:stretch>
        </p:blipFill>
        <p:spPr>
          <a:xfrm>
            <a:off x="7191596" y="2523833"/>
            <a:ext cx="1368000" cy="1226295"/>
          </a:xfrm>
          <a:prstGeom prst="rect">
            <a:avLst/>
          </a:prstGeom>
        </p:spPr>
      </p:pic>
      <p:sp>
        <p:nvSpPr>
          <p:cNvPr id="24" name="TextBox 23">
            <a:extLst>
              <a:ext uri="{FF2B5EF4-FFF2-40B4-BE49-F238E27FC236}">
                <a16:creationId xmlns:a16="http://schemas.microsoft.com/office/drawing/2014/main" id="{846F16D1-0572-816A-6814-B1D5111D49AD}"/>
              </a:ext>
            </a:extLst>
          </p:cNvPr>
          <p:cNvSpPr txBox="1"/>
          <p:nvPr/>
        </p:nvSpPr>
        <p:spPr>
          <a:xfrm>
            <a:off x="7077043" y="2546441"/>
            <a:ext cx="1241025"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vermiculite</a:t>
            </a:r>
            <a:endParaRPr lang="en-US" sz="700" i="1" dirty="0">
              <a:solidFill>
                <a:schemeClr val="bg1"/>
              </a:solidFill>
              <a:latin typeface="Helvetica"/>
              <a:cs typeface="Helvetica"/>
            </a:endParaRPr>
          </a:p>
        </p:txBody>
      </p:sp>
      <p:pic>
        <p:nvPicPr>
          <p:cNvPr id="25" name="Picture 24">
            <a:extLst>
              <a:ext uri="{FF2B5EF4-FFF2-40B4-BE49-F238E27FC236}">
                <a16:creationId xmlns:a16="http://schemas.microsoft.com/office/drawing/2014/main" id="{FC799D7E-FBF2-14E2-A9FF-5A507E8682BB}"/>
              </a:ext>
            </a:extLst>
          </p:cNvPr>
          <p:cNvPicPr>
            <a:picLocks noChangeAspect="1"/>
          </p:cNvPicPr>
          <p:nvPr/>
        </p:nvPicPr>
        <p:blipFill>
          <a:blip r:embed="rId6"/>
          <a:stretch>
            <a:fillRect/>
          </a:stretch>
        </p:blipFill>
        <p:spPr>
          <a:xfrm>
            <a:off x="6753072" y="1025459"/>
            <a:ext cx="1368000" cy="1338645"/>
          </a:xfrm>
          <a:prstGeom prst="rect">
            <a:avLst/>
          </a:prstGeom>
        </p:spPr>
      </p:pic>
      <p:sp>
        <p:nvSpPr>
          <p:cNvPr id="26" name="TextBox 25">
            <a:extLst>
              <a:ext uri="{FF2B5EF4-FFF2-40B4-BE49-F238E27FC236}">
                <a16:creationId xmlns:a16="http://schemas.microsoft.com/office/drawing/2014/main" id="{1EADBEB8-E9A9-1DBC-84A1-EA892446BE18}"/>
              </a:ext>
            </a:extLst>
          </p:cNvPr>
          <p:cNvSpPr txBox="1"/>
          <p:nvPr/>
        </p:nvSpPr>
        <p:spPr>
          <a:xfrm>
            <a:off x="6898183" y="1297000"/>
            <a:ext cx="1241025" cy="307777"/>
          </a:xfrm>
          <a:prstGeom prst="rect">
            <a:avLst/>
          </a:prstGeom>
          <a:noFill/>
        </p:spPr>
        <p:txBody>
          <a:bodyPr wrap="square" rtlCol="0">
            <a:spAutoFit/>
          </a:bodyPr>
          <a:lstStyle/>
          <a:p>
            <a:pPr marL="0" lvl="1" algn="ctr">
              <a:spcAft>
                <a:spcPts val="600"/>
              </a:spcAft>
            </a:pPr>
            <a:r>
              <a:rPr lang="en-US" sz="1400" i="1" dirty="0">
                <a:solidFill>
                  <a:schemeClr val="bg1"/>
                </a:solidFill>
                <a:latin typeface="Helvetica"/>
                <a:cs typeface="Helvetica"/>
              </a:rPr>
              <a:t>pyrophyllite</a:t>
            </a:r>
            <a:endParaRPr lang="en-US" sz="700" i="1" dirty="0">
              <a:solidFill>
                <a:schemeClr val="bg1"/>
              </a:solidFill>
              <a:latin typeface="Helvetica"/>
              <a:cs typeface="Helvetica"/>
            </a:endParaRPr>
          </a:p>
        </p:txBody>
      </p:sp>
    </p:spTree>
    <p:extLst>
      <p:ext uri="{BB962C8B-B14F-4D97-AF65-F5344CB8AC3E}">
        <p14:creationId xmlns:p14="http://schemas.microsoft.com/office/powerpoint/2010/main" val="171769372"/>
      </p:ext>
    </p:extLst>
  </p:cSld>
  <p:clrMapOvr>
    <a:masterClrMapping/>
  </p:clrMapOvr>
  <mc:AlternateContent xmlns:mc="http://schemas.openxmlformats.org/markup-compatibility/2006" xmlns:p14="http://schemas.microsoft.com/office/powerpoint/2010/main">
    <mc:Choice Requires="p14">
      <p:transition spd="slow" p14:dur="2000" advClick="0" advTm="25437"/>
    </mc:Choice>
    <mc:Fallback xmlns="">
      <p:transition spd="slow" advClick="0" advTm="2543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304A41-D582-79F7-84FD-08847E6EFF69}"/>
              </a:ext>
            </a:extLst>
          </p:cNvPr>
          <p:cNvSpPr/>
          <p:nvPr/>
        </p:nvSpPr>
        <p:spPr>
          <a:xfrm>
            <a:off x="4560570" y="1165860"/>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26</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5" name="Freeform 34">
            <a:extLst>
              <a:ext uri="{FF2B5EF4-FFF2-40B4-BE49-F238E27FC236}">
                <a16:creationId xmlns:a16="http://schemas.microsoft.com/office/drawing/2014/main" id="{1849A8B9-2880-3F8B-9A7F-738C539FBA0D}"/>
              </a:ext>
            </a:extLst>
          </p:cNvPr>
          <p:cNvSpPr/>
          <p:nvPr/>
        </p:nvSpPr>
        <p:spPr>
          <a:xfrm>
            <a:off x="2503170" y="1154430"/>
            <a:ext cx="2057400" cy="1417320"/>
          </a:xfrm>
          <a:custGeom>
            <a:avLst/>
            <a:gdLst>
              <a:gd name="connsiteX0" fmla="*/ 2057400 w 2057400"/>
              <a:gd name="connsiteY0" fmla="*/ 0 h 1417320"/>
              <a:gd name="connsiteX1" fmla="*/ 2057400 w 2057400"/>
              <a:gd name="connsiteY1" fmla="*/ 1417320 h 1417320"/>
              <a:gd name="connsiteX2" fmla="*/ 0 w 2057400"/>
              <a:gd name="connsiteY2" fmla="*/ 902970 h 1417320"/>
              <a:gd name="connsiteX3" fmla="*/ 0 w 2057400"/>
              <a:gd name="connsiteY3" fmla="*/ 491490 h 1417320"/>
              <a:gd name="connsiteX4" fmla="*/ 2057400 w 2057400"/>
              <a:gd name="connsiteY4" fmla="*/ 0 h 141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417320">
                <a:moveTo>
                  <a:pt x="2057400" y="0"/>
                </a:moveTo>
                <a:lnTo>
                  <a:pt x="2057400" y="1417320"/>
                </a:lnTo>
                <a:lnTo>
                  <a:pt x="0" y="902970"/>
                </a:lnTo>
                <a:lnTo>
                  <a:pt x="0" y="491490"/>
                </a:lnTo>
                <a:lnTo>
                  <a:pt x="2057400" y="0"/>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2429E8-743E-C651-C41E-410C39268C38}"/>
              </a:ext>
            </a:extLst>
          </p:cNvPr>
          <p:cNvSpPr/>
          <p:nvPr/>
        </p:nvSpPr>
        <p:spPr>
          <a:xfrm>
            <a:off x="4560570" y="4033512"/>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07B7ED-0D72-8E64-F977-2AD89BA36E21}"/>
              </a:ext>
            </a:extLst>
          </p:cNvPr>
          <p:cNvSpPr/>
          <p:nvPr/>
        </p:nvSpPr>
        <p:spPr>
          <a:xfrm>
            <a:off x="4567695" y="2598438"/>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E03448D-8CC5-0FE9-BAC9-D0F21F1BDA7B}"/>
              </a:ext>
            </a:extLst>
          </p:cNvPr>
          <p:cNvSpPr/>
          <p:nvPr/>
        </p:nvSpPr>
        <p:spPr>
          <a:xfrm>
            <a:off x="3246120" y="2583180"/>
            <a:ext cx="1325880" cy="1428750"/>
          </a:xfrm>
          <a:custGeom>
            <a:avLst/>
            <a:gdLst>
              <a:gd name="connsiteX0" fmla="*/ 1325880 w 1325880"/>
              <a:gd name="connsiteY0" fmla="*/ 0 h 1428750"/>
              <a:gd name="connsiteX1" fmla="*/ 1325880 w 1325880"/>
              <a:gd name="connsiteY1" fmla="*/ 1428750 h 1428750"/>
              <a:gd name="connsiteX2" fmla="*/ 0 w 1325880"/>
              <a:gd name="connsiteY2" fmla="*/ 765810 h 1428750"/>
              <a:gd name="connsiteX3" fmla="*/ 0 w 1325880"/>
              <a:gd name="connsiteY3" fmla="*/ 377190 h 1428750"/>
              <a:gd name="connsiteX4" fmla="*/ 1325880 w 1325880"/>
              <a:gd name="connsiteY4" fmla="*/ 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880" h="1428750">
                <a:moveTo>
                  <a:pt x="1325880" y="0"/>
                </a:moveTo>
                <a:lnTo>
                  <a:pt x="1325880" y="1428750"/>
                </a:lnTo>
                <a:lnTo>
                  <a:pt x="0" y="765810"/>
                </a:lnTo>
                <a:lnTo>
                  <a:pt x="0" y="377190"/>
                </a:lnTo>
                <a:lnTo>
                  <a:pt x="1325880" y="0"/>
                </a:lnTo>
                <a:close/>
              </a:path>
            </a:pathLst>
          </a:custGeom>
          <a:solidFill>
            <a:srgbClr val="382B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C369DD-913F-D2F3-BD91-E47F72A010F6}"/>
              </a:ext>
            </a:extLst>
          </p:cNvPr>
          <p:cNvSpPr/>
          <p:nvPr/>
        </p:nvSpPr>
        <p:spPr>
          <a:xfrm>
            <a:off x="3600450" y="3954780"/>
            <a:ext cx="960120" cy="1497330"/>
          </a:xfrm>
          <a:custGeom>
            <a:avLst/>
            <a:gdLst>
              <a:gd name="connsiteX0" fmla="*/ 948690 w 960120"/>
              <a:gd name="connsiteY0" fmla="*/ 68580 h 1497330"/>
              <a:gd name="connsiteX1" fmla="*/ 960120 w 960120"/>
              <a:gd name="connsiteY1" fmla="*/ 1497330 h 1497330"/>
              <a:gd name="connsiteX2" fmla="*/ 0 w 960120"/>
              <a:gd name="connsiteY2" fmla="*/ 400050 h 1497330"/>
              <a:gd name="connsiteX3" fmla="*/ 0 w 960120"/>
              <a:gd name="connsiteY3" fmla="*/ 0 h 1497330"/>
              <a:gd name="connsiteX4" fmla="*/ 948690 w 960120"/>
              <a:gd name="connsiteY4" fmla="*/ 68580 h 149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 h="1497330">
                <a:moveTo>
                  <a:pt x="948690" y="68580"/>
                </a:moveTo>
                <a:lnTo>
                  <a:pt x="960120" y="1497330"/>
                </a:lnTo>
                <a:lnTo>
                  <a:pt x="0" y="400050"/>
                </a:lnTo>
                <a:lnTo>
                  <a:pt x="0" y="0"/>
                </a:lnTo>
                <a:lnTo>
                  <a:pt x="948690" y="68580"/>
                </a:lnTo>
                <a:close/>
              </a:path>
            </a:pathLst>
          </a:custGeom>
          <a:solidFill>
            <a:srgbClr val="9DAB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239442"/>
      </p:ext>
    </p:extLst>
  </p:cSld>
  <p:clrMapOvr>
    <a:masterClrMapping/>
  </p:clrMapOvr>
  <mc:AlternateContent xmlns:mc="http://schemas.openxmlformats.org/markup-compatibility/2006" xmlns:p14="http://schemas.microsoft.com/office/powerpoint/2010/main">
    <mc:Choice Requires="p14">
      <p:transition spd="slow" p14:dur="2000" advClick="0" advTm="12103"/>
    </mc:Choice>
    <mc:Fallback xmlns="">
      <p:transition spd="slow" advClick="0" advTm="1210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304A41-D582-79F7-84FD-08847E6EFF69}"/>
              </a:ext>
            </a:extLst>
          </p:cNvPr>
          <p:cNvSpPr/>
          <p:nvPr/>
        </p:nvSpPr>
        <p:spPr>
          <a:xfrm>
            <a:off x="4560570" y="1165860"/>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27</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5" name="Freeform 34">
            <a:extLst>
              <a:ext uri="{FF2B5EF4-FFF2-40B4-BE49-F238E27FC236}">
                <a16:creationId xmlns:a16="http://schemas.microsoft.com/office/drawing/2014/main" id="{1849A8B9-2880-3F8B-9A7F-738C539FBA0D}"/>
              </a:ext>
            </a:extLst>
          </p:cNvPr>
          <p:cNvSpPr/>
          <p:nvPr/>
        </p:nvSpPr>
        <p:spPr>
          <a:xfrm>
            <a:off x="2503170" y="1154430"/>
            <a:ext cx="2057400" cy="1417320"/>
          </a:xfrm>
          <a:custGeom>
            <a:avLst/>
            <a:gdLst>
              <a:gd name="connsiteX0" fmla="*/ 2057400 w 2057400"/>
              <a:gd name="connsiteY0" fmla="*/ 0 h 1417320"/>
              <a:gd name="connsiteX1" fmla="*/ 2057400 w 2057400"/>
              <a:gd name="connsiteY1" fmla="*/ 1417320 h 1417320"/>
              <a:gd name="connsiteX2" fmla="*/ 0 w 2057400"/>
              <a:gd name="connsiteY2" fmla="*/ 902970 h 1417320"/>
              <a:gd name="connsiteX3" fmla="*/ 0 w 2057400"/>
              <a:gd name="connsiteY3" fmla="*/ 491490 h 1417320"/>
              <a:gd name="connsiteX4" fmla="*/ 2057400 w 2057400"/>
              <a:gd name="connsiteY4" fmla="*/ 0 h 141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417320">
                <a:moveTo>
                  <a:pt x="2057400" y="0"/>
                </a:moveTo>
                <a:lnTo>
                  <a:pt x="2057400" y="1417320"/>
                </a:lnTo>
                <a:lnTo>
                  <a:pt x="0" y="902970"/>
                </a:lnTo>
                <a:lnTo>
                  <a:pt x="0" y="491490"/>
                </a:lnTo>
                <a:lnTo>
                  <a:pt x="2057400" y="0"/>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2429E8-743E-C651-C41E-410C39268C38}"/>
              </a:ext>
            </a:extLst>
          </p:cNvPr>
          <p:cNvSpPr/>
          <p:nvPr/>
        </p:nvSpPr>
        <p:spPr>
          <a:xfrm>
            <a:off x="4560570" y="4033512"/>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07B7ED-0D72-8E64-F977-2AD89BA36E21}"/>
              </a:ext>
            </a:extLst>
          </p:cNvPr>
          <p:cNvSpPr/>
          <p:nvPr/>
        </p:nvSpPr>
        <p:spPr>
          <a:xfrm>
            <a:off x="4567695" y="2598438"/>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E03448D-8CC5-0FE9-BAC9-D0F21F1BDA7B}"/>
              </a:ext>
            </a:extLst>
          </p:cNvPr>
          <p:cNvSpPr/>
          <p:nvPr/>
        </p:nvSpPr>
        <p:spPr>
          <a:xfrm>
            <a:off x="3246120" y="2583180"/>
            <a:ext cx="1325880" cy="1428750"/>
          </a:xfrm>
          <a:custGeom>
            <a:avLst/>
            <a:gdLst>
              <a:gd name="connsiteX0" fmla="*/ 1325880 w 1325880"/>
              <a:gd name="connsiteY0" fmla="*/ 0 h 1428750"/>
              <a:gd name="connsiteX1" fmla="*/ 1325880 w 1325880"/>
              <a:gd name="connsiteY1" fmla="*/ 1428750 h 1428750"/>
              <a:gd name="connsiteX2" fmla="*/ 0 w 1325880"/>
              <a:gd name="connsiteY2" fmla="*/ 765810 h 1428750"/>
              <a:gd name="connsiteX3" fmla="*/ 0 w 1325880"/>
              <a:gd name="connsiteY3" fmla="*/ 377190 h 1428750"/>
              <a:gd name="connsiteX4" fmla="*/ 1325880 w 1325880"/>
              <a:gd name="connsiteY4" fmla="*/ 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880" h="1428750">
                <a:moveTo>
                  <a:pt x="1325880" y="0"/>
                </a:moveTo>
                <a:lnTo>
                  <a:pt x="1325880" y="1428750"/>
                </a:lnTo>
                <a:lnTo>
                  <a:pt x="0" y="765810"/>
                </a:lnTo>
                <a:lnTo>
                  <a:pt x="0" y="377190"/>
                </a:lnTo>
                <a:lnTo>
                  <a:pt x="1325880" y="0"/>
                </a:lnTo>
                <a:close/>
              </a:path>
            </a:pathLst>
          </a:custGeom>
          <a:solidFill>
            <a:srgbClr val="382B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C369DD-913F-D2F3-BD91-E47F72A010F6}"/>
              </a:ext>
            </a:extLst>
          </p:cNvPr>
          <p:cNvSpPr/>
          <p:nvPr/>
        </p:nvSpPr>
        <p:spPr>
          <a:xfrm>
            <a:off x="3600450" y="3954780"/>
            <a:ext cx="960120" cy="1497330"/>
          </a:xfrm>
          <a:custGeom>
            <a:avLst/>
            <a:gdLst>
              <a:gd name="connsiteX0" fmla="*/ 948690 w 960120"/>
              <a:gd name="connsiteY0" fmla="*/ 68580 h 1497330"/>
              <a:gd name="connsiteX1" fmla="*/ 960120 w 960120"/>
              <a:gd name="connsiteY1" fmla="*/ 1497330 h 1497330"/>
              <a:gd name="connsiteX2" fmla="*/ 0 w 960120"/>
              <a:gd name="connsiteY2" fmla="*/ 400050 h 1497330"/>
              <a:gd name="connsiteX3" fmla="*/ 0 w 960120"/>
              <a:gd name="connsiteY3" fmla="*/ 0 h 1497330"/>
              <a:gd name="connsiteX4" fmla="*/ 948690 w 960120"/>
              <a:gd name="connsiteY4" fmla="*/ 68580 h 149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 h="1497330">
                <a:moveTo>
                  <a:pt x="948690" y="68580"/>
                </a:moveTo>
                <a:lnTo>
                  <a:pt x="960120" y="1497330"/>
                </a:lnTo>
                <a:lnTo>
                  <a:pt x="0" y="400050"/>
                </a:lnTo>
                <a:lnTo>
                  <a:pt x="0" y="0"/>
                </a:lnTo>
                <a:lnTo>
                  <a:pt x="948690" y="68580"/>
                </a:lnTo>
                <a:close/>
              </a:path>
            </a:pathLst>
          </a:custGeom>
          <a:solidFill>
            <a:srgbClr val="9DAB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65FFA9A-5440-8974-2ADF-49B6820ED83D}"/>
              </a:ext>
            </a:extLst>
          </p:cNvPr>
          <p:cNvSpPr txBox="1"/>
          <p:nvPr/>
        </p:nvSpPr>
        <p:spPr>
          <a:xfrm>
            <a:off x="4732369" y="845820"/>
            <a:ext cx="843060" cy="307777"/>
          </a:xfrm>
          <a:prstGeom prst="rect">
            <a:avLst/>
          </a:prstGeom>
          <a:noFill/>
        </p:spPr>
        <p:txBody>
          <a:bodyPr wrap="square" rtlCol="0">
            <a:spAutoFit/>
          </a:bodyPr>
          <a:lstStyle/>
          <a:p>
            <a:pPr algn="ctr"/>
            <a:r>
              <a:rPr lang="en-US" sz="1400" b="1" dirty="0">
                <a:solidFill>
                  <a:srgbClr val="BF812D"/>
                </a:solidFill>
                <a:latin typeface="Verdana" panose="020B0604030504040204" pitchFamily="34" charset="0"/>
                <a:ea typeface="Verdana" panose="020B0604030504040204" pitchFamily="34" charset="0"/>
                <a:cs typeface="Verdana" panose="020B0604030504040204" pitchFamily="34" charset="0"/>
              </a:rPr>
              <a:t>WARM</a:t>
            </a:r>
            <a:endParaRPr lang="en-US" sz="1600" b="1" dirty="0">
              <a:solidFill>
                <a:srgbClr val="BF812D"/>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a:extLst>
              <a:ext uri="{FF2B5EF4-FFF2-40B4-BE49-F238E27FC236}">
                <a16:creationId xmlns:a16="http://schemas.microsoft.com/office/drawing/2014/main" id="{EE5EB66B-EBCA-BEEF-578A-55E24D1F34A1}"/>
              </a:ext>
            </a:extLst>
          </p:cNvPr>
          <p:cNvPicPr>
            <a:picLocks noChangeAspect="1"/>
          </p:cNvPicPr>
          <p:nvPr/>
        </p:nvPicPr>
        <p:blipFill>
          <a:blip r:embed="rId4"/>
          <a:stretch>
            <a:fillRect/>
          </a:stretch>
        </p:blipFill>
        <p:spPr>
          <a:xfrm>
            <a:off x="4654894" y="1271295"/>
            <a:ext cx="990600" cy="1231900"/>
          </a:xfrm>
          <a:prstGeom prst="rect">
            <a:avLst/>
          </a:prstGeom>
        </p:spPr>
      </p:pic>
      <p:pic>
        <p:nvPicPr>
          <p:cNvPr id="20" name="Picture 19">
            <a:extLst>
              <a:ext uri="{FF2B5EF4-FFF2-40B4-BE49-F238E27FC236}">
                <a16:creationId xmlns:a16="http://schemas.microsoft.com/office/drawing/2014/main" id="{8465E77E-3F90-4D01-0D7B-619B3ABA6AB8}"/>
              </a:ext>
            </a:extLst>
          </p:cNvPr>
          <p:cNvPicPr>
            <a:picLocks noChangeAspect="1"/>
          </p:cNvPicPr>
          <p:nvPr/>
        </p:nvPicPr>
        <p:blipFill>
          <a:blip r:embed="rId5"/>
          <a:stretch>
            <a:fillRect/>
          </a:stretch>
        </p:blipFill>
        <p:spPr>
          <a:xfrm>
            <a:off x="4654894" y="2689441"/>
            <a:ext cx="1003300" cy="1219200"/>
          </a:xfrm>
          <a:prstGeom prst="rect">
            <a:avLst/>
          </a:prstGeom>
        </p:spPr>
      </p:pic>
      <p:pic>
        <p:nvPicPr>
          <p:cNvPr id="22" name="Picture 21">
            <a:extLst>
              <a:ext uri="{FF2B5EF4-FFF2-40B4-BE49-F238E27FC236}">
                <a16:creationId xmlns:a16="http://schemas.microsoft.com/office/drawing/2014/main" id="{CF59D1F2-3F12-2EA1-986B-03381686F7DD}"/>
              </a:ext>
            </a:extLst>
          </p:cNvPr>
          <p:cNvPicPr>
            <a:picLocks noChangeAspect="1"/>
          </p:cNvPicPr>
          <p:nvPr/>
        </p:nvPicPr>
        <p:blipFill>
          <a:blip r:embed="rId6"/>
          <a:stretch>
            <a:fillRect/>
          </a:stretch>
        </p:blipFill>
        <p:spPr>
          <a:xfrm>
            <a:off x="4654894" y="4094886"/>
            <a:ext cx="1003300" cy="1244600"/>
          </a:xfrm>
          <a:prstGeom prst="rect">
            <a:avLst/>
          </a:prstGeom>
        </p:spPr>
      </p:pic>
    </p:spTree>
    <p:extLst>
      <p:ext uri="{BB962C8B-B14F-4D97-AF65-F5344CB8AC3E}">
        <p14:creationId xmlns:p14="http://schemas.microsoft.com/office/powerpoint/2010/main" val="4103385267"/>
      </p:ext>
    </p:extLst>
  </p:cSld>
  <p:clrMapOvr>
    <a:masterClrMapping/>
  </p:clrMapOvr>
  <mc:AlternateContent xmlns:mc="http://schemas.openxmlformats.org/markup-compatibility/2006" xmlns:p14="http://schemas.microsoft.com/office/powerpoint/2010/main">
    <mc:Choice Requires="p14">
      <p:transition spd="slow" p14:dur="2000" advClick="0" advTm="7733"/>
    </mc:Choice>
    <mc:Fallback xmlns="">
      <p:transition spd="slow" advClick="0" advTm="773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304A41-D582-79F7-84FD-08847E6EFF69}"/>
              </a:ext>
            </a:extLst>
          </p:cNvPr>
          <p:cNvSpPr/>
          <p:nvPr/>
        </p:nvSpPr>
        <p:spPr>
          <a:xfrm>
            <a:off x="4560570" y="1165860"/>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28</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5" name="Freeform 34">
            <a:extLst>
              <a:ext uri="{FF2B5EF4-FFF2-40B4-BE49-F238E27FC236}">
                <a16:creationId xmlns:a16="http://schemas.microsoft.com/office/drawing/2014/main" id="{1849A8B9-2880-3F8B-9A7F-738C539FBA0D}"/>
              </a:ext>
            </a:extLst>
          </p:cNvPr>
          <p:cNvSpPr/>
          <p:nvPr/>
        </p:nvSpPr>
        <p:spPr>
          <a:xfrm>
            <a:off x="2503170" y="1154430"/>
            <a:ext cx="2057400" cy="1417320"/>
          </a:xfrm>
          <a:custGeom>
            <a:avLst/>
            <a:gdLst>
              <a:gd name="connsiteX0" fmla="*/ 2057400 w 2057400"/>
              <a:gd name="connsiteY0" fmla="*/ 0 h 1417320"/>
              <a:gd name="connsiteX1" fmla="*/ 2057400 w 2057400"/>
              <a:gd name="connsiteY1" fmla="*/ 1417320 h 1417320"/>
              <a:gd name="connsiteX2" fmla="*/ 0 w 2057400"/>
              <a:gd name="connsiteY2" fmla="*/ 902970 h 1417320"/>
              <a:gd name="connsiteX3" fmla="*/ 0 w 2057400"/>
              <a:gd name="connsiteY3" fmla="*/ 491490 h 1417320"/>
              <a:gd name="connsiteX4" fmla="*/ 2057400 w 2057400"/>
              <a:gd name="connsiteY4" fmla="*/ 0 h 141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417320">
                <a:moveTo>
                  <a:pt x="2057400" y="0"/>
                </a:moveTo>
                <a:lnTo>
                  <a:pt x="2057400" y="1417320"/>
                </a:lnTo>
                <a:lnTo>
                  <a:pt x="0" y="902970"/>
                </a:lnTo>
                <a:lnTo>
                  <a:pt x="0" y="491490"/>
                </a:lnTo>
                <a:lnTo>
                  <a:pt x="2057400" y="0"/>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2429E8-743E-C651-C41E-410C39268C38}"/>
              </a:ext>
            </a:extLst>
          </p:cNvPr>
          <p:cNvSpPr/>
          <p:nvPr/>
        </p:nvSpPr>
        <p:spPr>
          <a:xfrm>
            <a:off x="4560570" y="4033512"/>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07B7ED-0D72-8E64-F977-2AD89BA36E21}"/>
              </a:ext>
            </a:extLst>
          </p:cNvPr>
          <p:cNvSpPr/>
          <p:nvPr/>
        </p:nvSpPr>
        <p:spPr>
          <a:xfrm>
            <a:off x="4567695" y="2598438"/>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E03448D-8CC5-0FE9-BAC9-D0F21F1BDA7B}"/>
              </a:ext>
            </a:extLst>
          </p:cNvPr>
          <p:cNvSpPr/>
          <p:nvPr/>
        </p:nvSpPr>
        <p:spPr>
          <a:xfrm>
            <a:off x="3246120" y="2583180"/>
            <a:ext cx="1325880" cy="1428750"/>
          </a:xfrm>
          <a:custGeom>
            <a:avLst/>
            <a:gdLst>
              <a:gd name="connsiteX0" fmla="*/ 1325880 w 1325880"/>
              <a:gd name="connsiteY0" fmla="*/ 0 h 1428750"/>
              <a:gd name="connsiteX1" fmla="*/ 1325880 w 1325880"/>
              <a:gd name="connsiteY1" fmla="*/ 1428750 h 1428750"/>
              <a:gd name="connsiteX2" fmla="*/ 0 w 1325880"/>
              <a:gd name="connsiteY2" fmla="*/ 765810 h 1428750"/>
              <a:gd name="connsiteX3" fmla="*/ 0 w 1325880"/>
              <a:gd name="connsiteY3" fmla="*/ 377190 h 1428750"/>
              <a:gd name="connsiteX4" fmla="*/ 1325880 w 1325880"/>
              <a:gd name="connsiteY4" fmla="*/ 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880" h="1428750">
                <a:moveTo>
                  <a:pt x="1325880" y="0"/>
                </a:moveTo>
                <a:lnTo>
                  <a:pt x="1325880" y="1428750"/>
                </a:lnTo>
                <a:lnTo>
                  <a:pt x="0" y="765810"/>
                </a:lnTo>
                <a:lnTo>
                  <a:pt x="0" y="377190"/>
                </a:lnTo>
                <a:lnTo>
                  <a:pt x="1325880" y="0"/>
                </a:lnTo>
                <a:close/>
              </a:path>
            </a:pathLst>
          </a:custGeom>
          <a:solidFill>
            <a:srgbClr val="382B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C369DD-913F-D2F3-BD91-E47F72A010F6}"/>
              </a:ext>
            </a:extLst>
          </p:cNvPr>
          <p:cNvSpPr/>
          <p:nvPr/>
        </p:nvSpPr>
        <p:spPr>
          <a:xfrm>
            <a:off x="3600450" y="3954780"/>
            <a:ext cx="960120" cy="1497330"/>
          </a:xfrm>
          <a:custGeom>
            <a:avLst/>
            <a:gdLst>
              <a:gd name="connsiteX0" fmla="*/ 948690 w 960120"/>
              <a:gd name="connsiteY0" fmla="*/ 68580 h 1497330"/>
              <a:gd name="connsiteX1" fmla="*/ 960120 w 960120"/>
              <a:gd name="connsiteY1" fmla="*/ 1497330 h 1497330"/>
              <a:gd name="connsiteX2" fmla="*/ 0 w 960120"/>
              <a:gd name="connsiteY2" fmla="*/ 400050 h 1497330"/>
              <a:gd name="connsiteX3" fmla="*/ 0 w 960120"/>
              <a:gd name="connsiteY3" fmla="*/ 0 h 1497330"/>
              <a:gd name="connsiteX4" fmla="*/ 948690 w 960120"/>
              <a:gd name="connsiteY4" fmla="*/ 68580 h 149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 h="1497330">
                <a:moveTo>
                  <a:pt x="948690" y="68580"/>
                </a:moveTo>
                <a:lnTo>
                  <a:pt x="960120" y="1497330"/>
                </a:lnTo>
                <a:lnTo>
                  <a:pt x="0" y="400050"/>
                </a:lnTo>
                <a:lnTo>
                  <a:pt x="0" y="0"/>
                </a:lnTo>
                <a:lnTo>
                  <a:pt x="948690" y="68580"/>
                </a:lnTo>
                <a:close/>
              </a:path>
            </a:pathLst>
          </a:custGeom>
          <a:solidFill>
            <a:srgbClr val="9DAB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65FFA9A-5440-8974-2ADF-49B6820ED83D}"/>
              </a:ext>
            </a:extLst>
          </p:cNvPr>
          <p:cNvSpPr txBox="1"/>
          <p:nvPr/>
        </p:nvSpPr>
        <p:spPr>
          <a:xfrm>
            <a:off x="4732369" y="845820"/>
            <a:ext cx="843060" cy="307777"/>
          </a:xfrm>
          <a:prstGeom prst="rect">
            <a:avLst/>
          </a:prstGeom>
          <a:noFill/>
        </p:spPr>
        <p:txBody>
          <a:bodyPr wrap="square" rtlCol="0">
            <a:spAutoFit/>
          </a:bodyPr>
          <a:lstStyle/>
          <a:p>
            <a:pPr algn="ctr"/>
            <a:r>
              <a:rPr lang="en-US" sz="1400" b="1" dirty="0">
                <a:solidFill>
                  <a:srgbClr val="BF812D"/>
                </a:solidFill>
                <a:latin typeface="Verdana" panose="020B0604030504040204" pitchFamily="34" charset="0"/>
                <a:ea typeface="Verdana" panose="020B0604030504040204" pitchFamily="34" charset="0"/>
                <a:cs typeface="Verdana" panose="020B0604030504040204" pitchFamily="34" charset="0"/>
              </a:rPr>
              <a:t>WARM</a:t>
            </a:r>
            <a:endParaRPr lang="en-US" sz="1600" b="1" dirty="0">
              <a:solidFill>
                <a:srgbClr val="BF812D"/>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a:extLst>
              <a:ext uri="{FF2B5EF4-FFF2-40B4-BE49-F238E27FC236}">
                <a16:creationId xmlns:a16="http://schemas.microsoft.com/office/drawing/2014/main" id="{EE5EB66B-EBCA-BEEF-578A-55E24D1F34A1}"/>
              </a:ext>
            </a:extLst>
          </p:cNvPr>
          <p:cNvPicPr>
            <a:picLocks noChangeAspect="1"/>
          </p:cNvPicPr>
          <p:nvPr/>
        </p:nvPicPr>
        <p:blipFill>
          <a:blip r:embed="rId4"/>
          <a:stretch>
            <a:fillRect/>
          </a:stretch>
        </p:blipFill>
        <p:spPr>
          <a:xfrm>
            <a:off x="4654894" y="1271295"/>
            <a:ext cx="990600" cy="1231900"/>
          </a:xfrm>
          <a:prstGeom prst="rect">
            <a:avLst/>
          </a:prstGeom>
        </p:spPr>
      </p:pic>
      <p:pic>
        <p:nvPicPr>
          <p:cNvPr id="20" name="Picture 19">
            <a:extLst>
              <a:ext uri="{FF2B5EF4-FFF2-40B4-BE49-F238E27FC236}">
                <a16:creationId xmlns:a16="http://schemas.microsoft.com/office/drawing/2014/main" id="{8465E77E-3F90-4D01-0D7B-619B3ABA6AB8}"/>
              </a:ext>
            </a:extLst>
          </p:cNvPr>
          <p:cNvPicPr>
            <a:picLocks noChangeAspect="1"/>
          </p:cNvPicPr>
          <p:nvPr/>
        </p:nvPicPr>
        <p:blipFill>
          <a:blip r:embed="rId5"/>
          <a:stretch>
            <a:fillRect/>
          </a:stretch>
        </p:blipFill>
        <p:spPr>
          <a:xfrm>
            <a:off x="4654894" y="2689441"/>
            <a:ext cx="1003300" cy="1219200"/>
          </a:xfrm>
          <a:prstGeom prst="rect">
            <a:avLst/>
          </a:prstGeom>
        </p:spPr>
      </p:pic>
      <p:pic>
        <p:nvPicPr>
          <p:cNvPr id="22" name="Picture 21">
            <a:extLst>
              <a:ext uri="{FF2B5EF4-FFF2-40B4-BE49-F238E27FC236}">
                <a16:creationId xmlns:a16="http://schemas.microsoft.com/office/drawing/2014/main" id="{CF59D1F2-3F12-2EA1-986B-03381686F7DD}"/>
              </a:ext>
            </a:extLst>
          </p:cNvPr>
          <p:cNvPicPr>
            <a:picLocks noChangeAspect="1"/>
          </p:cNvPicPr>
          <p:nvPr/>
        </p:nvPicPr>
        <p:blipFill>
          <a:blip r:embed="rId6"/>
          <a:stretch>
            <a:fillRect/>
          </a:stretch>
        </p:blipFill>
        <p:spPr>
          <a:xfrm>
            <a:off x="4654894" y="4094886"/>
            <a:ext cx="1003300" cy="1244600"/>
          </a:xfrm>
          <a:prstGeom prst="rect">
            <a:avLst/>
          </a:prstGeom>
        </p:spPr>
      </p:pic>
      <p:sp>
        <p:nvSpPr>
          <p:cNvPr id="23" name="TextBox 22">
            <a:extLst>
              <a:ext uri="{FF2B5EF4-FFF2-40B4-BE49-F238E27FC236}">
                <a16:creationId xmlns:a16="http://schemas.microsoft.com/office/drawing/2014/main" id="{4C6AFBB7-274E-44CC-8BEA-22EA62F21F52}"/>
              </a:ext>
            </a:extLst>
          </p:cNvPr>
          <p:cNvSpPr txBox="1"/>
          <p:nvPr/>
        </p:nvSpPr>
        <p:spPr>
          <a:xfrm>
            <a:off x="5935595" y="845820"/>
            <a:ext cx="843060" cy="307777"/>
          </a:xfrm>
          <a:prstGeom prst="rect">
            <a:avLst/>
          </a:prstGeom>
          <a:noFill/>
        </p:spPr>
        <p:txBody>
          <a:bodyPr wrap="square" rtlCol="0">
            <a:spAutoFit/>
          </a:bodyPr>
          <a:lstStyle/>
          <a:p>
            <a:pPr algn="ctr"/>
            <a:r>
              <a:rPr lang="en-US" sz="1400" b="1" dirty="0">
                <a:solidFill>
                  <a:srgbClr val="80CDC1"/>
                </a:solidFill>
                <a:latin typeface="Verdana" panose="020B0604030504040204" pitchFamily="34" charset="0"/>
                <a:ea typeface="Verdana" panose="020B0604030504040204" pitchFamily="34" charset="0"/>
                <a:cs typeface="Verdana" panose="020B0604030504040204" pitchFamily="34" charset="0"/>
              </a:rPr>
              <a:t>COOL</a:t>
            </a:r>
            <a:endParaRPr lang="en-US" sz="1600" b="1" dirty="0">
              <a:solidFill>
                <a:srgbClr val="80CDC1"/>
              </a:solidFill>
              <a:latin typeface="Verdana" panose="020B0604030504040204" pitchFamily="34" charset="0"/>
              <a:ea typeface="Verdana" panose="020B0604030504040204" pitchFamily="34" charset="0"/>
              <a:cs typeface="Verdana" panose="020B0604030504040204" pitchFamily="34" charset="0"/>
            </a:endParaRPr>
          </a:p>
        </p:txBody>
      </p:sp>
      <p:pic>
        <p:nvPicPr>
          <p:cNvPr id="24" name="Picture 23">
            <a:extLst>
              <a:ext uri="{FF2B5EF4-FFF2-40B4-BE49-F238E27FC236}">
                <a16:creationId xmlns:a16="http://schemas.microsoft.com/office/drawing/2014/main" id="{FCA23568-080E-231E-8E87-5A3643F6D841}"/>
              </a:ext>
            </a:extLst>
          </p:cNvPr>
          <p:cNvPicPr>
            <a:picLocks noChangeAspect="1"/>
          </p:cNvPicPr>
          <p:nvPr/>
        </p:nvPicPr>
        <p:blipFill>
          <a:blip r:embed="rId7"/>
          <a:stretch>
            <a:fillRect/>
          </a:stretch>
        </p:blipFill>
        <p:spPr>
          <a:xfrm>
            <a:off x="5849125" y="1258595"/>
            <a:ext cx="1016000" cy="1244600"/>
          </a:xfrm>
          <a:prstGeom prst="rect">
            <a:avLst/>
          </a:prstGeom>
        </p:spPr>
      </p:pic>
      <p:pic>
        <p:nvPicPr>
          <p:cNvPr id="25" name="Picture 24">
            <a:extLst>
              <a:ext uri="{FF2B5EF4-FFF2-40B4-BE49-F238E27FC236}">
                <a16:creationId xmlns:a16="http://schemas.microsoft.com/office/drawing/2014/main" id="{6E47E782-888A-39FD-E721-EAF97C09AD70}"/>
              </a:ext>
            </a:extLst>
          </p:cNvPr>
          <p:cNvPicPr>
            <a:picLocks noChangeAspect="1"/>
          </p:cNvPicPr>
          <p:nvPr/>
        </p:nvPicPr>
        <p:blipFill>
          <a:blip r:embed="rId8"/>
          <a:stretch>
            <a:fillRect/>
          </a:stretch>
        </p:blipFill>
        <p:spPr>
          <a:xfrm>
            <a:off x="5861825" y="2676741"/>
            <a:ext cx="1003300" cy="1244600"/>
          </a:xfrm>
          <a:prstGeom prst="rect">
            <a:avLst/>
          </a:prstGeom>
        </p:spPr>
      </p:pic>
      <p:pic>
        <p:nvPicPr>
          <p:cNvPr id="26" name="Picture 25">
            <a:extLst>
              <a:ext uri="{FF2B5EF4-FFF2-40B4-BE49-F238E27FC236}">
                <a16:creationId xmlns:a16="http://schemas.microsoft.com/office/drawing/2014/main" id="{517F1988-1833-F7B2-5319-9B3CD5FFCD72}"/>
              </a:ext>
            </a:extLst>
          </p:cNvPr>
          <p:cNvPicPr>
            <a:picLocks noChangeAspect="1"/>
          </p:cNvPicPr>
          <p:nvPr/>
        </p:nvPicPr>
        <p:blipFill>
          <a:blip r:embed="rId9"/>
          <a:stretch>
            <a:fillRect/>
          </a:stretch>
        </p:blipFill>
        <p:spPr>
          <a:xfrm>
            <a:off x="5865635" y="4060670"/>
            <a:ext cx="1016000" cy="1281512"/>
          </a:xfrm>
          <a:prstGeom prst="rect">
            <a:avLst/>
          </a:prstGeom>
        </p:spPr>
      </p:pic>
    </p:spTree>
    <p:extLst>
      <p:ext uri="{BB962C8B-B14F-4D97-AF65-F5344CB8AC3E}">
        <p14:creationId xmlns:p14="http://schemas.microsoft.com/office/powerpoint/2010/main" val="3311948365"/>
      </p:ext>
    </p:extLst>
  </p:cSld>
  <p:clrMapOvr>
    <a:masterClrMapping/>
  </p:clrMapOvr>
  <mc:AlternateContent xmlns:mc="http://schemas.openxmlformats.org/markup-compatibility/2006" xmlns:p14="http://schemas.microsoft.com/office/powerpoint/2010/main">
    <mc:Choice Requires="p14">
      <p:transition spd="slow" p14:dur="2000" advClick="0" advTm="14668"/>
    </mc:Choice>
    <mc:Fallback xmlns="">
      <p:transition spd="slow" advClick="0" advTm="1466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304A41-D582-79F7-84FD-08847E6EFF69}"/>
              </a:ext>
            </a:extLst>
          </p:cNvPr>
          <p:cNvSpPr/>
          <p:nvPr/>
        </p:nvSpPr>
        <p:spPr>
          <a:xfrm>
            <a:off x="4560570" y="1165860"/>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29</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5" name="Freeform 34">
            <a:extLst>
              <a:ext uri="{FF2B5EF4-FFF2-40B4-BE49-F238E27FC236}">
                <a16:creationId xmlns:a16="http://schemas.microsoft.com/office/drawing/2014/main" id="{1849A8B9-2880-3F8B-9A7F-738C539FBA0D}"/>
              </a:ext>
            </a:extLst>
          </p:cNvPr>
          <p:cNvSpPr/>
          <p:nvPr/>
        </p:nvSpPr>
        <p:spPr>
          <a:xfrm>
            <a:off x="2503170" y="1154430"/>
            <a:ext cx="2057400" cy="1417320"/>
          </a:xfrm>
          <a:custGeom>
            <a:avLst/>
            <a:gdLst>
              <a:gd name="connsiteX0" fmla="*/ 2057400 w 2057400"/>
              <a:gd name="connsiteY0" fmla="*/ 0 h 1417320"/>
              <a:gd name="connsiteX1" fmla="*/ 2057400 w 2057400"/>
              <a:gd name="connsiteY1" fmla="*/ 1417320 h 1417320"/>
              <a:gd name="connsiteX2" fmla="*/ 0 w 2057400"/>
              <a:gd name="connsiteY2" fmla="*/ 902970 h 1417320"/>
              <a:gd name="connsiteX3" fmla="*/ 0 w 2057400"/>
              <a:gd name="connsiteY3" fmla="*/ 491490 h 1417320"/>
              <a:gd name="connsiteX4" fmla="*/ 2057400 w 2057400"/>
              <a:gd name="connsiteY4" fmla="*/ 0 h 141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1417320">
                <a:moveTo>
                  <a:pt x="2057400" y="0"/>
                </a:moveTo>
                <a:lnTo>
                  <a:pt x="2057400" y="1417320"/>
                </a:lnTo>
                <a:lnTo>
                  <a:pt x="0" y="902970"/>
                </a:lnTo>
                <a:lnTo>
                  <a:pt x="0" y="491490"/>
                </a:lnTo>
                <a:lnTo>
                  <a:pt x="2057400" y="0"/>
                </a:lnTo>
                <a:close/>
              </a:path>
            </a:pathLst>
          </a:cu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2429E8-743E-C651-C41E-410C39268C38}"/>
              </a:ext>
            </a:extLst>
          </p:cNvPr>
          <p:cNvSpPr/>
          <p:nvPr/>
        </p:nvSpPr>
        <p:spPr>
          <a:xfrm>
            <a:off x="4560570" y="4033512"/>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07B7ED-0D72-8E64-F977-2AD89BA36E21}"/>
              </a:ext>
            </a:extLst>
          </p:cNvPr>
          <p:cNvSpPr/>
          <p:nvPr/>
        </p:nvSpPr>
        <p:spPr>
          <a:xfrm>
            <a:off x="4567695" y="2598438"/>
            <a:ext cx="3611880" cy="1393627"/>
          </a:xfrm>
          <a:prstGeom prst="rect">
            <a:avLst/>
          </a:prstGeom>
          <a:solidFill>
            <a:schemeClr val="bg1"/>
          </a:solidFill>
          <a:ln w="158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E03448D-8CC5-0FE9-BAC9-D0F21F1BDA7B}"/>
              </a:ext>
            </a:extLst>
          </p:cNvPr>
          <p:cNvSpPr/>
          <p:nvPr/>
        </p:nvSpPr>
        <p:spPr>
          <a:xfrm>
            <a:off x="3246120" y="2583180"/>
            <a:ext cx="1325880" cy="1428750"/>
          </a:xfrm>
          <a:custGeom>
            <a:avLst/>
            <a:gdLst>
              <a:gd name="connsiteX0" fmla="*/ 1325880 w 1325880"/>
              <a:gd name="connsiteY0" fmla="*/ 0 h 1428750"/>
              <a:gd name="connsiteX1" fmla="*/ 1325880 w 1325880"/>
              <a:gd name="connsiteY1" fmla="*/ 1428750 h 1428750"/>
              <a:gd name="connsiteX2" fmla="*/ 0 w 1325880"/>
              <a:gd name="connsiteY2" fmla="*/ 765810 h 1428750"/>
              <a:gd name="connsiteX3" fmla="*/ 0 w 1325880"/>
              <a:gd name="connsiteY3" fmla="*/ 377190 h 1428750"/>
              <a:gd name="connsiteX4" fmla="*/ 1325880 w 1325880"/>
              <a:gd name="connsiteY4" fmla="*/ 0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880" h="1428750">
                <a:moveTo>
                  <a:pt x="1325880" y="0"/>
                </a:moveTo>
                <a:lnTo>
                  <a:pt x="1325880" y="1428750"/>
                </a:lnTo>
                <a:lnTo>
                  <a:pt x="0" y="765810"/>
                </a:lnTo>
                <a:lnTo>
                  <a:pt x="0" y="377190"/>
                </a:lnTo>
                <a:lnTo>
                  <a:pt x="1325880" y="0"/>
                </a:lnTo>
                <a:close/>
              </a:path>
            </a:pathLst>
          </a:custGeom>
          <a:solidFill>
            <a:srgbClr val="382B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FC369DD-913F-D2F3-BD91-E47F72A010F6}"/>
              </a:ext>
            </a:extLst>
          </p:cNvPr>
          <p:cNvSpPr/>
          <p:nvPr/>
        </p:nvSpPr>
        <p:spPr>
          <a:xfrm>
            <a:off x="3600450" y="3954780"/>
            <a:ext cx="960120" cy="1497330"/>
          </a:xfrm>
          <a:custGeom>
            <a:avLst/>
            <a:gdLst>
              <a:gd name="connsiteX0" fmla="*/ 948690 w 960120"/>
              <a:gd name="connsiteY0" fmla="*/ 68580 h 1497330"/>
              <a:gd name="connsiteX1" fmla="*/ 960120 w 960120"/>
              <a:gd name="connsiteY1" fmla="*/ 1497330 h 1497330"/>
              <a:gd name="connsiteX2" fmla="*/ 0 w 960120"/>
              <a:gd name="connsiteY2" fmla="*/ 400050 h 1497330"/>
              <a:gd name="connsiteX3" fmla="*/ 0 w 960120"/>
              <a:gd name="connsiteY3" fmla="*/ 0 h 1497330"/>
              <a:gd name="connsiteX4" fmla="*/ 948690 w 960120"/>
              <a:gd name="connsiteY4" fmla="*/ 68580 h 149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20" h="1497330">
                <a:moveTo>
                  <a:pt x="948690" y="68580"/>
                </a:moveTo>
                <a:lnTo>
                  <a:pt x="960120" y="1497330"/>
                </a:lnTo>
                <a:lnTo>
                  <a:pt x="0" y="400050"/>
                </a:lnTo>
                <a:lnTo>
                  <a:pt x="0" y="0"/>
                </a:lnTo>
                <a:lnTo>
                  <a:pt x="948690" y="68580"/>
                </a:lnTo>
                <a:close/>
              </a:path>
            </a:pathLst>
          </a:custGeom>
          <a:solidFill>
            <a:srgbClr val="9DABA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65FFA9A-5440-8974-2ADF-49B6820ED83D}"/>
              </a:ext>
            </a:extLst>
          </p:cNvPr>
          <p:cNvSpPr txBox="1"/>
          <p:nvPr/>
        </p:nvSpPr>
        <p:spPr>
          <a:xfrm>
            <a:off x="4732369" y="845820"/>
            <a:ext cx="843060" cy="307777"/>
          </a:xfrm>
          <a:prstGeom prst="rect">
            <a:avLst/>
          </a:prstGeom>
          <a:noFill/>
        </p:spPr>
        <p:txBody>
          <a:bodyPr wrap="square" rtlCol="0">
            <a:spAutoFit/>
          </a:bodyPr>
          <a:lstStyle/>
          <a:p>
            <a:pPr algn="ctr"/>
            <a:r>
              <a:rPr lang="en-US" sz="1400" b="1" dirty="0">
                <a:solidFill>
                  <a:srgbClr val="BF812D"/>
                </a:solidFill>
                <a:latin typeface="Verdana" panose="020B0604030504040204" pitchFamily="34" charset="0"/>
                <a:ea typeface="Verdana" panose="020B0604030504040204" pitchFamily="34" charset="0"/>
                <a:cs typeface="Verdana" panose="020B0604030504040204" pitchFamily="34" charset="0"/>
              </a:rPr>
              <a:t>WARM</a:t>
            </a:r>
            <a:endParaRPr lang="en-US" sz="1600" b="1" dirty="0">
              <a:solidFill>
                <a:srgbClr val="BF812D"/>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a:extLst>
              <a:ext uri="{FF2B5EF4-FFF2-40B4-BE49-F238E27FC236}">
                <a16:creationId xmlns:a16="http://schemas.microsoft.com/office/drawing/2014/main" id="{EE5EB66B-EBCA-BEEF-578A-55E24D1F34A1}"/>
              </a:ext>
            </a:extLst>
          </p:cNvPr>
          <p:cNvPicPr>
            <a:picLocks noChangeAspect="1"/>
          </p:cNvPicPr>
          <p:nvPr/>
        </p:nvPicPr>
        <p:blipFill>
          <a:blip r:embed="rId4"/>
          <a:stretch>
            <a:fillRect/>
          </a:stretch>
        </p:blipFill>
        <p:spPr>
          <a:xfrm>
            <a:off x="4654894" y="1271295"/>
            <a:ext cx="990600" cy="1231900"/>
          </a:xfrm>
          <a:prstGeom prst="rect">
            <a:avLst/>
          </a:prstGeom>
        </p:spPr>
      </p:pic>
      <p:pic>
        <p:nvPicPr>
          <p:cNvPr id="20" name="Picture 19">
            <a:extLst>
              <a:ext uri="{FF2B5EF4-FFF2-40B4-BE49-F238E27FC236}">
                <a16:creationId xmlns:a16="http://schemas.microsoft.com/office/drawing/2014/main" id="{8465E77E-3F90-4D01-0D7B-619B3ABA6AB8}"/>
              </a:ext>
            </a:extLst>
          </p:cNvPr>
          <p:cNvPicPr>
            <a:picLocks noChangeAspect="1"/>
          </p:cNvPicPr>
          <p:nvPr/>
        </p:nvPicPr>
        <p:blipFill>
          <a:blip r:embed="rId5"/>
          <a:stretch>
            <a:fillRect/>
          </a:stretch>
        </p:blipFill>
        <p:spPr>
          <a:xfrm>
            <a:off x="4654894" y="2689441"/>
            <a:ext cx="1003300" cy="1219200"/>
          </a:xfrm>
          <a:prstGeom prst="rect">
            <a:avLst/>
          </a:prstGeom>
        </p:spPr>
      </p:pic>
      <p:pic>
        <p:nvPicPr>
          <p:cNvPr id="22" name="Picture 21">
            <a:extLst>
              <a:ext uri="{FF2B5EF4-FFF2-40B4-BE49-F238E27FC236}">
                <a16:creationId xmlns:a16="http://schemas.microsoft.com/office/drawing/2014/main" id="{CF59D1F2-3F12-2EA1-986B-03381686F7DD}"/>
              </a:ext>
            </a:extLst>
          </p:cNvPr>
          <p:cNvPicPr>
            <a:picLocks noChangeAspect="1"/>
          </p:cNvPicPr>
          <p:nvPr/>
        </p:nvPicPr>
        <p:blipFill>
          <a:blip r:embed="rId6"/>
          <a:stretch>
            <a:fillRect/>
          </a:stretch>
        </p:blipFill>
        <p:spPr>
          <a:xfrm>
            <a:off x="4654894" y="4094886"/>
            <a:ext cx="1003300" cy="1244600"/>
          </a:xfrm>
          <a:prstGeom prst="rect">
            <a:avLst/>
          </a:prstGeom>
        </p:spPr>
      </p:pic>
      <p:sp>
        <p:nvSpPr>
          <p:cNvPr id="23" name="TextBox 22">
            <a:extLst>
              <a:ext uri="{FF2B5EF4-FFF2-40B4-BE49-F238E27FC236}">
                <a16:creationId xmlns:a16="http://schemas.microsoft.com/office/drawing/2014/main" id="{4C6AFBB7-274E-44CC-8BEA-22EA62F21F52}"/>
              </a:ext>
            </a:extLst>
          </p:cNvPr>
          <p:cNvSpPr txBox="1"/>
          <p:nvPr/>
        </p:nvSpPr>
        <p:spPr>
          <a:xfrm>
            <a:off x="5935595" y="845820"/>
            <a:ext cx="843060" cy="307777"/>
          </a:xfrm>
          <a:prstGeom prst="rect">
            <a:avLst/>
          </a:prstGeom>
          <a:noFill/>
        </p:spPr>
        <p:txBody>
          <a:bodyPr wrap="square" rtlCol="0">
            <a:spAutoFit/>
          </a:bodyPr>
          <a:lstStyle/>
          <a:p>
            <a:pPr algn="ctr"/>
            <a:r>
              <a:rPr lang="en-US" sz="1400" b="1" dirty="0">
                <a:solidFill>
                  <a:srgbClr val="80CDC1"/>
                </a:solidFill>
                <a:latin typeface="Verdana" panose="020B0604030504040204" pitchFamily="34" charset="0"/>
                <a:ea typeface="Verdana" panose="020B0604030504040204" pitchFamily="34" charset="0"/>
                <a:cs typeface="Verdana" panose="020B0604030504040204" pitchFamily="34" charset="0"/>
              </a:rPr>
              <a:t>COOL</a:t>
            </a:r>
            <a:endParaRPr lang="en-US" sz="1600" b="1" dirty="0">
              <a:solidFill>
                <a:srgbClr val="80CDC1"/>
              </a:solidFill>
              <a:latin typeface="Verdana" panose="020B0604030504040204" pitchFamily="34" charset="0"/>
              <a:ea typeface="Verdana" panose="020B0604030504040204" pitchFamily="34" charset="0"/>
              <a:cs typeface="Verdana" panose="020B0604030504040204" pitchFamily="34" charset="0"/>
            </a:endParaRPr>
          </a:p>
        </p:txBody>
      </p:sp>
      <p:pic>
        <p:nvPicPr>
          <p:cNvPr id="24" name="Picture 23">
            <a:extLst>
              <a:ext uri="{FF2B5EF4-FFF2-40B4-BE49-F238E27FC236}">
                <a16:creationId xmlns:a16="http://schemas.microsoft.com/office/drawing/2014/main" id="{FCA23568-080E-231E-8E87-5A3643F6D841}"/>
              </a:ext>
            </a:extLst>
          </p:cNvPr>
          <p:cNvPicPr>
            <a:picLocks noChangeAspect="1"/>
          </p:cNvPicPr>
          <p:nvPr/>
        </p:nvPicPr>
        <p:blipFill>
          <a:blip r:embed="rId7"/>
          <a:stretch>
            <a:fillRect/>
          </a:stretch>
        </p:blipFill>
        <p:spPr>
          <a:xfrm>
            <a:off x="5849125" y="1258595"/>
            <a:ext cx="1016000" cy="1244600"/>
          </a:xfrm>
          <a:prstGeom prst="rect">
            <a:avLst/>
          </a:prstGeom>
        </p:spPr>
      </p:pic>
      <p:pic>
        <p:nvPicPr>
          <p:cNvPr id="25" name="Picture 24">
            <a:extLst>
              <a:ext uri="{FF2B5EF4-FFF2-40B4-BE49-F238E27FC236}">
                <a16:creationId xmlns:a16="http://schemas.microsoft.com/office/drawing/2014/main" id="{6E47E782-888A-39FD-E721-EAF97C09AD70}"/>
              </a:ext>
            </a:extLst>
          </p:cNvPr>
          <p:cNvPicPr>
            <a:picLocks noChangeAspect="1"/>
          </p:cNvPicPr>
          <p:nvPr/>
        </p:nvPicPr>
        <p:blipFill>
          <a:blip r:embed="rId8"/>
          <a:stretch>
            <a:fillRect/>
          </a:stretch>
        </p:blipFill>
        <p:spPr>
          <a:xfrm>
            <a:off x="5861825" y="2676741"/>
            <a:ext cx="1003300" cy="1244600"/>
          </a:xfrm>
          <a:prstGeom prst="rect">
            <a:avLst/>
          </a:prstGeom>
        </p:spPr>
      </p:pic>
      <p:pic>
        <p:nvPicPr>
          <p:cNvPr id="26" name="Picture 25">
            <a:extLst>
              <a:ext uri="{FF2B5EF4-FFF2-40B4-BE49-F238E27FC236}">
                <a16:creationId xmlns:a16="http://schemas.microsoft.com/office/drawing/2014/main" id="{517F1988-1833-F7B2-5319-9B3CD5FFCD72}"/>
              </a:ext>
            </a:extLst>
          </p:cNvPr>
          <p:cNvPicPr>
            <a:picLocks noChangeAspect="1"/>
          </p:cNvPicPr>
          <p:nvPr/>
        </p:nvPicPr>
        <p:blipFill>
          <a:blip r:embed="rId9"/>
          <a:stretch>
            <a:fillRect/>
          </a:stretch>
        </p:blipFill>
        <p:spPr>
          <a:xfrm>
            <a:off x="5865635" y="4060670"/>
            <a:ext cx="1016000" cy="1281512"/>
          </a:xfrm>
          <a:prstGeom prst="rect">
            <a:avLst/>
          </a:prstGeom>
        </p:spPr>
      </p:pic>
      <p:sp>
        <p:nvSpPr>
          <p:cNvPr id="27" name="TextBox 26">
            <a:extLst>
              <a:ext uri="{FF2B5EF4-FFF2-40B4-BE49-F238E27FC236}">
                <a16:creationId xmlns:a16="http://schemas.microsoft.com/office/drawing/2014/main" id="{0B936080-F7A0-18F2-6936-2E3AC877658F}"/>
              </a:ext>
            </a:extLst>
          </p:cNvPr>
          <p:cNvSpPr txBox="1"/>
          <p:nvPr/>
        </p:nvSpPr>
        <p:spPr>
          <a:xfrm>
            <a:off x="7207395" y="837359"/>
            <a:ext cx="735889" cy="307777"/>
          </a:xfrm>
          <a:prstGeom prst="rect">
            <a:avLst/>
          </a:prstGeom>
          <a:noFill/>
        </p:spPr>
        <p:txBody>
          <a:bodyPr wrap="square" rtlCol="0">
            <a:spAutoFit/>
          </a:bodyPr>
          <a:lstStyle/>
          <a:p>
            <a:pPr algn="ctr"/>
            <a:r>
              <a:rPr lang="en-US" sz="1400" b="1" dirty="0">
                <a:solidFill>
                  <a:srgbClr val="01665E"/>
                </a:solidFill>
                <a:latin typeface="Verdana" panose="020B0604030504040204" pitchFamily="34" charset="0"/>
                <a:ea typeface="Verdana" panose="020B0604030504040204" pitchFamily="34" charset="0"/>
                <a:cs typeface="Verdana" panose="020B0604030504040204" pitchFamily="34" charset="0"/>
              </a:rPr>
              <a:t>COLD</a:t>
            </a:r>
            <a:endParaRPr lang="en-US" sz="1600" b="1" dirty="0">
              <a:solidFill>
                <a:srgbClr val="01665E"/>
              </a:solidFill>
              <a:latin typeface="Verdana" panose="020B0604030504040204" pitchFamily="34" charset="0"/>
              <a:ea typeface="Verdana" panose="020B0604030504040204" pitchFamily="34" charset="0"/>
              <a:cs typeface="Verdana" panose="020B0604030504040204" pitchFamily="34" charset="0"/>
            </a:endParaRPr>
          </a:p>
        </p:txBody>
      </p:sp>
      <p:pic>
        <p:nvPicPr>
          <p:cNvPr id="28" name="Picture 27">
            <a:extLst>
              <a:ext uri="{FF2B5EF4-FFF2-40B4-BE49-F238E27FC236}">
                <a16:creationId xmlns:a16="http://schemas.microsoft.com/office/drawing/2014/main" id="{628B6475-4CBF-C662-D521-946AEA0811A3}"/>
              </a:ext>
            </a:extLst>
          </p:cNvPr>
          <p:cNvPicPr>
            <a:picLocks noChangeAspect="1"/>
          </p:cNvPicPr>
          <p:nvPr/>
        </p:nvPicPr>
        <p:blipFill>
          <a:blip r:embed="rId10"/>
          <a:stretch>
            <a:fillRect/>
          </a:stretch>
        </p:blipFill>
        <p:spPr>
          <a:xfrm>
            <a:off x="7067340" y="1255870"/>
            <a:ext cx="1016000" cy="1231900"/>
          </a:xfrm>
          <a:prstGeom prst="rect">
            <a:avLst/>
          </a:prstGeom>
        </p:spPr>
      </p:pic>
      <p:pic>
        <p:nvPicPr>
          <p:cNvPr id="29" name="Picture 28">
            <a:extLst>
              <a:ext uri="{FF2B5EF4-FFF2-40B4-BE49-F238E27FC236}">
                <a16:creationId xmlns:a16="http://schemas.microsoft.com/office/drawing/2014/main" id="{F339A84D-A553-3647-65EA-D93EFE72B4BB}"/>
              </a:ext>
            </a:extLst>
          </p:cNvPr>
          <p:cNvPicPr>
            <a:picLocks noChangeAspect="1"/>
          </p:cNvPicPr>
          <p:nvPr/>
        </p:nvPicPr>
        <p:blipFill>
          <a:blip r:embed="rId11"/>
          <a:stretch>
            <a:fillRect/>
          </a:stretch>
        </p:blipFill>
        <p:spPr>
          <a:xfrm>
            <a:off x="7068756" y="2664040"/>
            <a:ext cx="1016000" cy="1270000"/>
          </a:xfrm>
          <a:prstGeom prst="rect">
            <a:avLst/>
          </a:prstGeom>
        </p:spPr>
      </p:pic>
      <p:pic>
        <p:nvPicPr>
          <p:cNvPr id="30" name="Picture 29">
            <a:extLst>
              <a:ext uri="{FF2B5EF4-FFF2-40B4-BE49-F238E27FC236}">
                <a16:creationId xmlns:a16="http://schemas.microsoft.com/office/drawing/2014/main" id="{46E198B4-C977-D2AC-BFC5-47BB2DD5BA79}"/>
              </a:ext>
            </a:extLst>
          </p:cNvPr>
          <p:cNvPicPr>
            <a:picLocks noChangeAspect="1"/>
          </p:cNvPicPr>
          <p:nvPr/>
        </p:nvPicPr>
        <p:blipFill>
          <a:blip r:embed="rId12"/>
          <a:stretch>
            <a:fillRect/>
          </a:stretch>
        </p:blipFill>
        <p:spPr>
          <a:xfrm>
            <a:off x="7089076" y="4094886"/>
            <a:ext cx="1016000" cy="1244600"/>
          </a:xfrm>
          <a:prstGeom prst="rect">
            <a:avLst/>
          </a:prstGeom>
        </p:spPr>
      </p:pic>
    </p:spTree>
    <p:extLst>
      <p:ext uri="{BB962C8B-B14F-4D97-AF65-F5344CB8AC3E}">
        <p14:creationId xmlns:p14="http://schemas.microsoft.com/office/powerpoint/2010/main" val="2037378459"/>
      </p:ext>
    </p:extLst>
  </p:cSld>
  <p:clrMapOvr>
    <a:masterClrMapping/>
  </p:clrMapOvr>
  <mc:AlternateContent xmlns:mc="http://schemas.openxmlformats.org/markup-compatibility/2006" xmlns:p14="http://schemas.microsoft.com/office/powerpoint/2010/main">
    <mc:Choice Requires="p14">
      <p:transition spd="slow" p14:dur="2000" advClick="0" advTm="16595"/>
    </mc:Choice>
    <mc:Fallback xmlns="">
      <p:transition spd="slow" advClick="0" advTm="1659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6E7A3-BE03-0C93-CB38-C704AC247530}"/>
              </a:ext>
            </a:extLst>
          </p:cNvPr>
          <p:cNvSpPr/>
          <p:nvPr/>
        </p:nvSpPr>
        <p:spPr>
          <a:xfrm>
            <a:off x="251519" y="1237321"/>
            <a:ext cx="8673405" cy="40753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OUTLINE</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8471"/>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a:t>
            </a:fld>
            <a:endParaRPr lang="de-DE" dirty="0"/>
          </a:p>
        </p:txBody>
      </p:sp>
      <p:sp>
        <p:nvSpPr>
          <p:cNvPr id="28" name="Content Placeholder 2"/>
          <p:cNvSpPr txBox="1">
            <a:spLocks/>
          </p:cNvSpPr>
          <p:nvPr/>
        </p:nvSpPr>
        <p:spPr>
          <a:xfrm>
            <a:off x="251519" y="1420200"/>
            <a:ext cx="7739541" cy="3892464"/>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spcAft>
                <a:spcPts val="600"/>
              </a:spcAft>
              <a:buFont typeface="+mj-lt"/>
              <a:buAutoNum type="romanUcPeriod"/>
            </a:pPr>
            <a:r>
              <a:rPr lang="en-US" sz="2400" dirty="0">
                <a:latin typeface="Helvetica"/>
                <a:cs typeface="Helvetica"/>
              </a:rPr>
              <a:t>Parent material &amp; climate impacts on soil C cycling</a:t>
            </a:r>
          </a:p>
          <a:p>
            <a:pPr marL="914400" lvl="1" indent="-514350">
              <a:spcAft>
                <a:spcPts val="600"/>
              </a:spcAft>
            </a:pPr>
            <a:r>
              <a:rPr lang="en-US" sz="2000" dirty="0">
                <a:latin typeface="Helvetica"/>
                <a:cs typeface="Helvetica"/>
              </a:rPr>
              <a:t>Site description and research questions</a:t>
            </a:r>
          </a:p>
          <a:p>
            <a:pPr marL="914400" lvl="1" indent="-514350">
              <a:spcAft>
                <a:spcPts val="600"/>
              </a:spcAft>
            </a:pPr>
            <a:r>
              <a:rPr lang="en-US" sz="2000" dirty="0">
                <a:latin typeface="Helvetica"/>
                <a:cs typeface="Helvetica"/>
              </a:rPr>
              <a:t>Modeling results</a:t>
            </a:r>
          </a:p>
          <a:p>
            <a:pPr marL="914400" lvl="1" indent="-514350">
              <a:spcAft>
                <a:spcPts val="600"/>
              </a:spcAft>
            </a:pPr>
            <a:r>
              <a:rPr lang="en-US" sz="2000" dirty="0">
                <a:latin typeface="Helvetica"/>
                <a:cs typeface="Helvetica"/>
              </a:rPr>
              <a:t>Implications for future soil C stocks</a:t>
            </a:r>
          </a:p>
          <a:p>
            <a:pPr marL="514350" indent="-514350">
              <a:spcAft>
                <a:spcPts val="600"/>
              </a:spcAft>
              <a:buFont typeface="+mj-lt"/>
              <a:buAutoNum type="romanUcPeriod"/>
            </a:pPr>
            <a:r>
              <a:rPr lang="en-US" sz="2400" dirty="0">
                <a:latin typeface="Helvetica"/>
                <a:cs typeface="Helvetica"/>
              </a:rPr>
              <a:t>Introduction to the Soil Warming Experiment to Depth Data Integration Effort (SWEDDIE)</a:t>
            </a:r>
          </a:p>
        </p:txBody>
      </p:sp>
    </p:spTree>
    <p:extLst>
      <p:ext uri="{BB962C8B-B14F-4D97-AF65-F5344CB8AC3E}">
        <p14:creationId xmlns:p14="http://schemas.microsoft.com/office/powerpoint/2010/main" val="1083723679"/>
      </p:ext>
    </p:extLst>
  </p:cSld>
  <p:clrMapOvr>
    <a:masterClrMapping/>
  </p:clrMapOvr>
  <mc:AlternateContent xmlns:mc="http://schemas.openxmlformats.org/markup-compatibility/2006">
    <mc:Choice xmlns:p14="http://schemas.microsoft.com/office/powerpoint/2010/main" Requires="p14">
      <p:transition spd="slow" p14:dur="2000" advClick="0" advTm="5195"/>
    </mc:Choice>
    <mc:Fallback>
      <p:transition spd="slow" advClick="0" advTm="519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30</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4" name="Right Arrow 33">
            <a:extLst>
              <a:ext uri="{FF2B5EF4-FFF2-40B4-BE49-F238E27FC236}">
                <a16:creationId xmlns:a16="http://schemas.microsoft.com/office/drawing/2014/main" id="{CAD272B8-2969-6594-0E30-FAF84FD70CDD}"/>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A99AEA1B-3827-35A1-C16B-5E01FC5AF659}"/>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C32D97E8-2DAB-7B81-0326-EEFBF78D5A90}"/>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56A7E9B-82BD-47B1-8D38-1ED26264568C}"/>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p:txBody>
      </p:sp>
    </p:spTree>
    <p:extLst>
      <p:ext uri="{BB962C8B-B14F-4D97-AF65-F5344CB8AC3E}">
        <p14:creationId xmlns:p14="http://schemas.microsoft.com/office/powerpoint/2010/main" val="33192268"/>
      </p:ext>
    </p:extLst>
  </p:cSld>
  <p:clrMapOvr>
    <a:masterClrMapping/>
  </p:clrMapOvr>
  <mc:AlternateContent xmlns:mc="http://schemas.openxmlformats.org/markup-compatibility/2006" xmlns:p14="http://schemas.microsoft.com/office/powerpoint/2010/main">
    <mc:Choice Requires="p14">
      <p:transition spd="slow" p14:dur="2000" advClick="0" advTm="8672"/>
    </mc:Choice>
    <mc:Fallback xmlns="">
      <p:transition spd="slow" advClick="0" advTm="867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31</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3" name="TextBox 32">
            <a:extLst>
              <a:ext uri="{FF2B5EF4-FFF2-40B4-BE49-F238E27FC236}">
                <a16:creationId xmlns:a16="http://schemas.microsoft.com/office/drawing/2014/main" id="{F848555B-627C-3F9B-12F8-F72AAC14C00E}"/>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pPr marL="285750" indent="-285750">
              <a:buFont typeface="Arial" panose="020B0604020202020204" pitchFamily="34" charset="0"/>
              <a:buChar char="•"/>
            </a:pPr>
            <a:r>
              <a:rPr lang="en-US" dirty="0">
                <a:latin typeface="Helvetica"/>
                <a:cs typeface="Helvetica"/>
              </a:rPr>
              <a:t>3 sampling years (2001, 2009, 2019)</a:t>
            </a: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p:txBody>
      </p:sp>
      <p:sp>
        <p:nvSpPr>
          <p:cNvPr id="7" name="Right Arrow 6">
            <a:extLst>
              <a:ext uri="{FF2B5EF4-FFF2-40B4-BE49-F238E27FC236}">
                <a16:creationId xmlns:a16="http://schemas.microsoft.com/office/drawing/2014/main" id="{8DF787F3-3D78-9860-6F36-088B2ADD400F}"/>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0E2E970-842F-3FAF-BD69-EE40895D1C53}"/>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B5AEDBC0-4FCC-EB07-07A3-ED608B8BC68D}"/>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445666"/>
      </p:ext>
    </p:extLst>
  </p:cSld>
  <p:clrMapOvr>
    <a:masterClrMapping/>
  </p:clrMapOvr>
  <mc:AlternateContent xmlns:mc="http://schemas.openxmlformats.org/markup-compatibility/2006" xmlns:p14="http://schemas.microsoft.com/office/powerpoint/2010/main">
    <mc:Choice Requires="p14">
      <p:transition spd="slow" p14:dur="2000" advClick="0" advTm="9088"/>
    </mc:Choice>
    <mc:Fallback xmlns="">
      <p:transition spd="slow" advClick="0" advTm="908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32</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3" name="TextBox 32">
            <a:extLst>
              <a:ext uri="{FF2B5EF4-FFF2-40B4-BE49-F238E27FC236}">
                <a16:creationId xmlns:a16="http://schemas.microsoft.com/office/drawing/2014/main" id="{F848555B-627C-3F9B-12F8-F72AAC14C00E}"/>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pPr marL="285750" indent="-285750">
              <a:buFont typeface="Arial" panose="020B0604020202020204" pitchFamily="34" charset="0"/>
              <a:buChar char="•"/>
            </a:pPr>
            <a:r>
              <a:rPr lang="en-US" dirty="0">
                <a:latin typeface="Helvetica"/>
                <a:cs typeface="Helvetica"/>
              </a:rPr>
              <a:t>3 sampling years (2001, 2009, 2019)</a:t>
            </a:r>
          </a:p>
          <a:p>
            <a:pPr marL="285750" indent="-285750">
              <a:buFont typeface="Arial" panose="020B0604020202020204" pitchFamily="34" charset="0"/>
              <a:buChar char="•"/>
            </a:pPr>
            <a:r>
              <a:rPr lang="en-US" dirty="0">
                <a:latin typeface="Helvetica"/>
                <a:cs typeface="Helvetica"/>
              </a:rPr>
              <a:t>3 depths (0-0.1 m, 0.1-0.2 m, 0.2-0.3 m)</a:t>
            </a: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a:p>
            <a:pPr marL="285750" indent="-285750">
              <a:buFont typeface="Arial" panose="020B0604020202020204" pitchFamily="34" charset="0"/>
              <a:buChar char="•"/>
            </a:pPr>
            <a:endParaRPr lang="en-US" dirty="0">
              <a:latin typeface="Helvetica"/>
              <a:cs typeface="Helvetica"/>
            </a:endParaRPr>
          </a:p>
        </p:txBody>
      </p:sp>
      <p:sp>
        <p:nvSpPr>
          <p:cNvPr id="7" name="Right Arrow 6">
            <a:extLst>
              <a:ext uri="{FF2B5EF4-FFF2-40B4-BE49-F238E27FC236}">
                <a16:creationId xmlns:a16="http://schemas.microsoft.com/office/drawing/2014/main" id="{9A72ECDE-CE36-B49F-10DF-A30383CAE44B}"/>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4C559317-A11D-6A02-D72F-5B1064840C2F}"/>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6C13B976-14B7-A04C-102F-5FF9F34F686B}"/>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245376"/>
      </p:ext>
    </p:extLst>
  </p:cSld>
  <p:clrMapOvr>
    <a:masterClrMapping/>
  </p:clrMapOvr>
  <mc:AlternateContent xmlns:mc="http://schemas.openxmlformats.org/markup-compatibility/2006" xmlns:p14="http://schemas.microsoft.com/office/powerpoint/2010/main">
    <mc:Choice Requires="p14">
      <p:transition spd="slow" p14:dur="2000" advClick="0" advTm="10439"/>
    </mc:Choice>
    <mc:Fallback xmlns="">
      <p:transition spd="slow" advClick="0" advTm="1043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33</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3" name="TextBox 32">
            <a:extLst>
              <a:ext uri="{FF2B5EF4-FFF2-40B4-BE49-F238E27FC236}">
                <a16:creationId xmlns:a16="http://schemas.microsoft.com/office/drawing/2014/main" id="{F848555B-627C-3F9B-12F8-F72AAC14C00E}"/>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pPr marL="285750" indent="-285750">
              <a:buFont typeface="Arial" panose="020B0604020202020204" pitchFamily="34" charset="0"/>
              <a:buChar char="•"/>
            </a:pPr>
            <a:r>
              <a:rPr lang="en-US" dirty="0">
                <a:latin typeface="Helvetica"/>
                <a:cs typeface="Helvetica"/>
              </a:rPr>
              <a:t>3 sampling years (2001, 2009, 2019)</a:t>
            </a:r>
          </a:p>
          <a:p>
            <a:pPr marL="285750" indent="-285750">
              <a:buFont typeface="Arial" panose="020B0604020202020204" pitchFamily="34" charset="0"/>
              <a:buChar char="•"/>
            </a:pPr>
            <a:r>
              <a:rPr lang="en-US" dirty="0">
                <a:latin typeface="Helvetica"/>
                <a:cs typeface="Helvetica"/>
              </a:rPr>
              <a:t>3 depths (0-0.1 m, 0.1-0.2 m, 0.2-0.3 m)</a:t>
            </a:r>
          </a:p>
          <a:p>
            <a:pPr marL="285750" indent="-285750">
              <a:buFont typeface="Arial" panose="020B0604020202020204" pitchFamily="34" charset="0"/>
              <a:buChar char="•"/>
            </a:pPr>
            <a:r>
              <a:rPr lang="en-US" dirty="0">
                <a:latin typeface="Helvetica"/>
                <a:cs typeface="Helvetica"/>
              </a:rPr>
              <a:t>Analyses:</a:t>
            </a:r>
          </a:p>
          <a:p>
            <a:pPr marL="742950" lvl="1" indent="-285750">
              <a:buFont typeface="Arial" panose="020B0604020202020204" pitchFamily="34" charset="0"/>
              <a:buChar char="•"/>
            </a:pPr>
            <a:r>
              <a:rPr lang="en-US" dirty="0">
                <a:latin typeface="Helvetica"/>
                <a:cs typeface="Helvetica"/>
              </a:rPr>
              <a:t>%C and %N</a:t>
            </a:r>
          </a:p>
          <a:p>
            <a:pPr marL="742950" lvl="1" indent="-285750">
              <a:buFont typeface="Arial" panose="020B0604020202020204" pitchFamily="34" charset="0"/>
              <a:buChar char="•"/>
            </a:pPr>
            <a:r>
              <a:rPr lang="en-US" dirty="0">
                <a:latin typeface="Helvetica"/>
                <a:cs typeface="Helvetica"/>
              </a:rPr>
              <a:t>density fractions (free light, occluded light, heavy)</a:t>
            </a:r>
          </a:p>
          <a:p>
            <a:pPr marL="742950" lvl="1" indent="-285750">
              <a:buFont typeface="Arial" panose="020B0604020202020204" pitchFamily="34" charset="0"/>
              <a:buChar char="•"/>
            </a:pPr>
            <a:r>
              <a:rPr lang="en-US" dirty="0">
                <a:latin typeface="Helvetica"/>
                <a:cs typeface="Helvetica"/>
              </a:rPr>
              <a:t>∆</a:t>
            </a:r>
            <a:r>
              <a:rPr lang="en-US" baseline="30000" dirty="0">
                <a:latin typeface="Helvetica"/>
                <a:cs typeface="Helvetica"/>
              </a:rPr>
              <a:t>14</a:t>
            </a:r>
            <a:r>
              <a:rPr lang="en-US" dirty="0">
                <a:latin typeface="Helvetica"/>
                <a:cs typeface="Helvetica"/>
              </a:rPr>
              <a:t>C (bulk soil, respired CO2, density fractions)</a:t>
            </a:r>
          </a:p>
          <a:p>
            <a:pPr marL="742950" lvl="1" indent="-285750">
              <a:buFont typeface="Arial" panose="020B0604020202020204" pitchFamily="34" charset="0"/>
              <a:buChar char="•"/>
            </a:pPr>
            <a:endParaRPr lang="en-US" dirty="0">
              <a:latin typeface="Helvetica"/>
              <a:cs typeface="Helvetica"/>
            </a:endParaRPr>
          </a:p>
          <a:p>
            <a:pPr marL="742950" lvl="1" indent="-285750">
              <a:buFont typeface="Arial" panose="020B0604020202020204" pitchFamily="34" charset="0"/>
              <a:buChar char="•"/>
            </a:pPr>
            <a:endParaRPr lang="en-US" dirty="0">
              <a:latin typeface="Helvetica"/>
              <a:cs typeface="Helvetica"/>
            </a:endParaRPr>
          </a:p>
          <a:p>
            <a:pPr marL="742950" lvl="1" indent="-285750">
              <a:buFont typeface="Arial" panose="020B0604020202020204" pitchFamily="34" charset="0"/>
              <a:buChar char="•"/>
            </a:pPr>
            <a:endParaRPr lang="en-US" dirty="0">
              <a:latin typeface="Helvetica"/>
              <a:cs typeface="Helvetica"/>
            </a:endParaRPr>
          </a:p>
        </p:txBody>
      </p:sp>
      <p:sp>
        <p:nvSpPr>
          <p:cNvPr id="7" name="Right Arrow 6">
            <a:extLst>
              <a:ext uri="{FF2B5EF4-FFF2-40B4-BE49-F238E27FC236}">
                <a16:creationId xmlns:a16="http://schemas.microsoft.com/office/drawing/2014/main" id="{10C95907-E767-6641-4203-08B6CABBD55B}"/>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608B755-CA82-BECC-CB4D-A2464DC0C242}"/>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746D78C-0F7C-203D-F19E-C03D58086717}"/>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B40ECD1-7EDF-983C-FB3B-F83B8F36D337}"/>
              </a:ext>
            </a:extLst>
          </p:cNvPr>
          <p:cNvPicPr>
            <a:picLocks noChangeAspect="1"/>
          </p:cNvPicPr>
          <p:nvPr/>
        </p:nvPicPr>
        <p:blipFill>
          <a:blip r:embed="rId4"/>
          <a:stretch>
            <a:fillRect/>
          </a:stretch>
        </p:blipFill>
        <p:spPr>
          <a:xfrm>
            <a:off x="7269140" y="3700076"/>
            <a:ext cx="1418910" cy="1064183"/>
          </a:xfrm>
          <a:prstGeom prst="rect">
            <a:avLst/>
          </a:prstGeom>
        </p:spPr>
      </p:pic>
    </p:spTree>
    <p:extLst>
      <p:ext uri="{BB962C8B-B14F-4D97-AF65-F5344CB8AC3E}">
        <p14:creationId xmlns:p14="http://schemas.microsoft.com/office/powerpoint/2010/main" val="1906857344"/>
      </p:ext>
    </p:extLst>
  </p:cSld>
  <p:clrMapOvr>
    <a:masterClrMapping/>
  </p:clrMapOvr>
  <mc:AlternateContent xmlns:mc="http://schemas.openxmlformats.org/markup-compatibility/2006" xmlns:p14="http://schemas.microsoft.com/office/powerpoint/2010/main">
    <mc:Choice Requires="p14">
      <p:transition spd="slow" p14:dur="2000" advClick="0" advTm="25908"/>
    </mc:Choice>
    <mc:Fallback xmlns="">
      <p:transition spd="slow" advClick="0" advTm="2590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34</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3" name="TextBox 32">
            <a:extLst>
              <a:ext uri="{FF2B5EF4-FFF2-40B4-BE49-F238E27FC236}">
                <a16:creationId xmlns:a16="http://schemas.microsoft.com/office/drawing/2014/main" id="{F848555B-627C-3F9B-12F8-F72AAC14C00E}"/>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pPr marL="285750" indent="-285750">
              <a:buFont typeface="Arial" panose="020B0604020202020204" pitchFamily="34" charset="0"/>
              <a:buChar char="•"/>
            </a:pPr>
            <a:r>
              <a:rPr lang="en-US" dirty="0">
                <a:latin typeface="Helvetica"/>
                <a:cs typeface="Helvetica"/>
              </a:rPr>
              <a:t>3 sampling years (2001, 2009, 2019)</a:t>
            </a:r>
          </a:p>
          <a:p>
            <a:pPr marL="285750" indent="-285750">
              <a:buFont typeface="Arial" panose="020B0604020202020204" pitchFamily="34" charset="0"/>
              <a:buChar char="•"/>
            </a:pPr>
            <a:r>
              <a:rPr lang="en-US" dirty="0">
                <a:latin typeface="Helvetica"/>
                <a:cs typeface="Helvetica"/>
              </a:rPr>
              <a:t>3 depths (0-0.1 m, 0.1-0.2 m, 0.2-0.3 m)</a:t>
            </a:r>
          </a:p>
          <a:p>
            <a:pPr marL="285750" indent="-285750">
              <a:buFont typeface="Arial" panose="020B0604020202020204" pitchFamily="34" charset="0"/>
              <a:buChar char="•"/>
            </a:pPr>
            <a:r>
              <a:rPr lang="en-US" dirty="0">
                <a:latin typeface="Helvetica"/>
                <a:cs typeface="Helvetica"/>
              </a:rPr>
              <a:t>Analyses:</a:t>
            </a:r>
          </a:p>
          <a:p>
            <a:pPr marL="285750" indent="-285750">
              <a:buFont typeface="Arial" panose="020B0604020202020204" pitchFamily="34" charset="0"/>
              <a:buChar char="•"/>
            </a:pPr>
            <a:r>
              <a:rPr lang="en-US" dirty="0">
                <a:latin typeface="Helvetica"/>
                <a:cs typeface="Helvetica"/>
              </a:rPr>
              <a:t>%C and %N</a:t>
            </a:r>
          </a:p>
          <a:p>
            <a:pPr marL="742950" lvl="1" indent="-285750">
              <a:buFont typeface="Arial" panose="020B0604020202020204" pitchFamily="34" charset="0"/>
              <a:buChar char="•"/>
            </a:pPr>
            <a:r>
              <a:rPr lang="en-US" dirty="0">
                <a:latin typeface="Helvetica"/>
                <a:cs typeface="Helvetica"/>
              </a:rPr>
              <a:t>density fractions (free light, occluded light, heavy)</a:t>
            </a:r>
          </a:p>
          <a:p>
            <a:pPr marL="742950" lvl="1" indent="-285750">
              <a:buFont typeface="Arial" panose="020B0604020202020204" pitchFamily="34" charset="0"/>
              <a:buChar char="•"/>
            </a:pPr>
            <a:r>
              <a:rPr lang="en-US" dirty="0">
                <a:latin typeface="Helvetica"/>
                <a:cs typeface="Helvetica"/>
              </a:rPr>
              <a:t>∆</a:t>
            </a:r>
            <a:r>
              <a:rPr lang="en-US" baseline="30000" dirty="0">
                <a:latin typeface="Helvetica"/>
                <a:cs typeface="Helvetica"/>
              </a:rPr>
              <a:t>14</a:t>
            </a:r>
            <a:r>
              <a:rPr lang="en-US" dirty="0">
                <a:latin typeface="Helvetica"/>
                <a:cs typeface="Helvetica"/>
              </a:rPr>
              <a:t>C (bulk soil, respired CO2, density fractions)</a:t>
            </a:r>
          </a:p>
          <a:p>
            <a:pPr marL="742950" lvl="1" indent="-285750">
              <a:buFont typeface="Arial" panose="020B0604020202020204" pitchFamily="34" charset="0"/>
              <a:buChar char="•"/>
            </a:pPr>
            <a:endParaRPr lang="en-US" dirty="0">
              <a:latin typeface="Helvetica"/>
              <a:cs typeface="Helvetica"/>
            </a:endParaRPr>
          </a:p>
          <a:p>
            <a:pPr marL="742950" lvl="1" indent="-285750">
              <a:buFont typeface="Arial" panose="020B0604020202020204" pitchFamily="34" charset="0"/>
              <a:buChar char="•"/>
            </a:pPr>
            <a:endParaRPr lang="en-US" dirty="0">
              <a:latin typeface="Helvetica"/>
              <a:cs typeface="Helvetica"/>
            </a:endParaRPr>
          </a:p>
          <a:p>
            <a:pPr marL="742950" lvl="1" indent="-285750">
              <a:buFont typeface="Arial" panose="020B0604020202020204" pitchFamily="34" charset="0"/>
              <a:buChar char="•"/>
            </a:pPr>
            <a:endParaRPr lang="en-US" dirty="0">
              <a:latin typeface="Helvetica"/>
              <a:cs typeface="Helvetica"/>
            </a:endParaRPr>
          </a:p>
        </p:txBody>
      </p:sp>
      <p:sp>
        <p:nvSpPr>
          <p:cNvPr id="7" name="Right Arrow 6">
            <a:extLst>
              <a:ext uri="{FF2B5EF4-FFF2-40B4-BE49-F238E27FC236}">
                <a16:creationId xmlns:a16="http://schemas.microsoft.com/office/drawing/2014/main" id="{10C95907-E767-6641-4203-08B6CABBD55B}"/>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608B755-CA82-BECC-CB4D-A2464DC0C242}"/>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746D78C-0F7C-203D-F19E-C03D58086717}"/>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CEE0C5E-A384-27B1-F39F-53F4075A1B48}"/>
              </a:ext>
            </a:extLst>
          </p:cNvPr>
          <p:cNvPicPr>
            <a:picLocks noChangeAspect="1"/>
          </p:cNvPicPr>
          <p:nvPr/>
        </p:nvPicPr>
        <p:blipFill>
          <a:blip r:embed="rId4" cstate="print"/>
          <a:stretch>
            <a:fillRect/>
          </a:stretch>
        </p:blipFill>
        <p:spPr>
          <a:xfrm>
            <a:off x="8135273" y="3611527"/>
            <a:ext cx="522297" cy="1143467"/>
          </a:xfrm>
          <a:prstGeom prst="rect">
            <a:avLst/>
          </a:prstGeom>
        </p:spPr>
      </p:pic>
      <p:pic>
        <p:nvPicPr>
          <p:cNvPr id="14" name="Picture 13">
            <a:extLst>
              <a:ext uri="{FF2B5EF4-FFF2-40B4-BE49-F238E27FC236}">
                <a16:creationId xmlns:a16="http://schemas.microsoft.com/office/drawing/2014/main" id="{CAC5D59A-2F44-F650-9634-C1EBBC268145}"/>
              </a:ext>
            </a:extLst>
          </p:cNvPr>
          <p:cNvPicPr>
            <a:picLocks noChangeAspect="1"/>
          </p:cNvPicPr>
          <p:nvPr/>
        </p:nvPicPr>
        <p:blipFill>
          <a:blip r:embed="rId5"/>
          <a:stretch>
            <a:fillRect/>
          </a:stretch>
        </p:blipFill>
        <p:spPr>
          <a:xfrm>
            <a:off x="6828234" y="3812311"/>
            <a:ext cx="1104123" cy="828092"/>
          </a:xfrm>
          <a:prstGeom prst="rect">
            <a:avLst/>
          </a:prstGeom>
        </p:spPr>
      </p:pic>
      <p:pic>
        <p:nvPicPr>
          <p:cNvPr id="11" name="Picture 10">
            <a:extLst>
              <a:ext uri="{FF2B5EF4-FFF2-40B4-BE49-F238E27FC236}">
                <a16:creationId xmlns:a16="http://schemas.microsoft.com/office/drawing/2014/main" id="{AFD53073-5C42-4C92-9C6A-A9B9CE4437C7}"/>
              </a:ext>
            </a:extLst>
          </p:cNvPr>
          <p:cNvPicPr>
            <a:picLocks noChangeAspect="1"/>
          </p:cNvPicPr>
          <p:nvPr/>
        </p:nvPicPr>
        <p:blipFill>
          <a:blip r:embed="rId6"/>
          <a:stretch>
            <a:fillRect/>
          </a:stretch>
        </p:blipFill>
        <p:spPr>
          <a:xfrm>
            <a:off x="4248785" y="4050280"/>
            <a:ext cx="2304415" cy="558398"/>
          </a:xfrm>
          <a:prstGeom prst="rect">
            <a:avLst/>
          </a:prstGeom>
        </p:spPr>
      </p:pic>
    </p:spTree>
    <p:extLst>
      <p:ext uri="{BB962C8B-B14F-4D97-AF65-F5344CB8AC3E}">
        <p14:creationId xmlns:p14="http://schemas.microsoft.com/office/powerpoint/2010/main" val="3539114063"/>
      </p:ext>
    </p:extLst>
  </p:cSld>
  <p:clrMapOvr>
    <a:masterClrMapping/>
  </p:clrMapOvr>
  <mc:AlternateContent xmlns:mc="http://schemas.openxmlformats.org/markup-compatibility/2006" xmlns:p14="http://schemas.microsoft.com/office/powerpoint/2010/main">
    <mc:Choice Requires="p14">
      <p:transition spd="slow" p14:dur="2000" advClick="0" advTm="46330"/>
    </mc:Choice>
    <mc:Fallback xmlns="">
      <p:transition spd="slow" advClick="0" advTm="4633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758FF4-0225-5028-332C-F9D203000D64}"/>
              </a:ext>
            </a:extLst>
          </p:cNvPr>
          <p:cNvGrpSpPr/>
          <p:nvPr/>
        </p:nvGrpSpPr>
        <p:grpSpPr>
          <a:xfrm>
            <a:off x="21079" y="1627994"/>
            <a:ext cx="3695267" cy="3127000"/>
            <a:chOff x="44484" y="1496284"/>
            <a:chExt cx="3695267" cy="3127000"/>
          </a:xfrm>
        </p:grpSpPr>
        <p:pic>
          <p:nvPicPr>
            <p:cNvPr id="12" name="Picture 11" descr="CA_topo.pdf">
              <a:extLst>
                <a:ext uri="{FF2B5EF4-FFF2-40B4-BE49-F238E27FC236}">
                  <a16:creationId xmlns:a16="http://schemas.microsoft.com/office/drawing/2014/main" id="{C4B403B6-D802-571B-2713-E80A6BEF56F1}"/>
                </a:ext>
              </a:extLst>
            </p:cNvPr>
            <p:cNvPicPr>
              <a:picLocks noChangeAspect="1"/>
            </p:cNvPicPr>
            <p:nvPr/>
          </p:nvPicPr>
          <p:blipFill rotWithShape="1">
            <a:blip r:embed="rId3">
              <a:alphaModFix amt="37000"/>
              <a:extLst>
                <a:ext uri="{28A0092B-C50C-407E-A947-70E740481C1C}">
                  <a14:useLocalDpi xmlns:a14="http://schemas.microsoft.com/office/drawing/2010/main" val="0"/>
                </a:ext>
              </a:extLst>
            </a:blip>
            <a:srcRect l="13673" t="8928" r="35499" b="37206"/>
            <a:stretch/>
          </p:blipFill>
          <p:spPr>
            <a:xfrm>
              <a:off x="356471" y="1496284"/>
              <a:ext cx="3383280" cy="3078480"/>
            </a:xfrm>
            <a:prstGeom prst="rect">
              <a:avLst/>
            </a:prstGeom>
          </p:spPr>
        </p:pic>
        <p:cxnSp>
          <p:nvCxnSpPr>
            <p:cNvPr id="15" name="Straight Connector 14">
              <a:extLst>
                <a:ext uri="{FF2B5EF4-FFF2-40B4-BE49-F238E27FC236}">
                  <a16:creationId xmlns:a16="http://schemas.microsoft.com/office/drawing/2014/main" id="{3F932630-DF7D-7C9E-C0B4-F6315CB02108}"/>
                </a:ext>
              </a:extLst>
            </p:cNvPr>
            <p:cNvCxnSpPr/>
            <p:nvPr/>
          </p:nvCxnSpPr>
          <p:spPr>
            <a:xfrm flipH="1">
              <a:off x="509835" y="4330613"/>
              <a:ext cx="522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B72C467-CD85-CB3C-93EE-CD8785280E3A}"/>
                </a:ext>
              </a:extLst>
            </p:cNvPr>
            <p:cNvSpPr/>
            <p:nvPr/>
          </p:nvSpPr>
          <p:spPr bwMode="auto">
            <a:xfrm>
              <a:off x="44484" y="4223240"/>
              <a:ext cx="1441923" cy="400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1000" b="1" dirty="0">
                  <a:solidFill>
                    <a:srgbClr val="000000"/>
                  </a:solidFill>
                  <a:latin typeface="Helvetica"/>
                  <a:cs typeface="Helvetica"/>
                </a:rPr>
                <a:t>100 km</a:t>
              </a:r>
            </a:p>
          </p:txBody>
        </p:sp>
      </p:grpSp>
      <p:sp>
        <p:nvSpPr>
          <p:cNvPr id="13"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STUDY SITES</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35</a:t>
            </a:fld>
            <a:endParaRPr lang="de-DE" dirty="0"/>
          </a:p>
        </p:txBody>
      </p:sp>
      <p:sp>
        <p:nvSpPr>
          <p:cNvPr id="4" name="Rectangle 3">
            <a:extLst>
              <a:ext uri="{FF2B5EF4-FFF2-40B4-BE49-F238E27FC236}">
                <a16:creationId xmlns:a16="http://schemas.microsoft.com/office/drawing/2014/main" id="{FDB76219-7B6B-8AAA-E51E-54905705210D}"/>
              </a:ext>
            </a:extLst>
          </p:cNvPr>
          <p:cNvSpPr/>
          <p:nvPr/>
        </p:nvSpPr>
        <p:spPr bwMode="auto">
          <a:xfrm>
            <a:off x="1297161" y="1645102"/>
            <a:ext cx="1199381"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BF382D"/>
                </a:solidFill>
                <a:latin typeface="Helvetica"/>
                <a:cs typeface="Helvetica"/>
              </a:rPr>
              <a:t>Basalt</a:t>
            </a:r>
            <a:endParaRPr lang="en-US" sz="2000" dirty="0">
              <a:solidFill>
                <a:srgbClr val="BF382D"/>
              </a:solidFill>
              <a:latin typeface="Helvetica"/>
              <a:cs typeface="Helvetica"/>
            </a:endParaRPr>
          </a:p>
        </p:txBody>
      </p:sp>
      <p:sp>
        <p:nvSpPr>
          <p:cNvPr id="5" name="Rectangle 4">
            <a:extLst>
              <a:ext uri="{FF2B5EF4-FFF2-40B4-BE49-F238E27FC236}">
                <a16:creationId xmlns:a16="http://schemas.microsoft.com/office/drawing/2014/main" id="{E456663F-7137-C1F8-F4A6-39389AEE9CEF}"/>
              </a:ext>
            </a:extLst>
          </p:cNvPr>
          <p:cNvSpPr/>
          <p:nvPr/>
        </p:nvSpPr>
        <p:spPr bwMode="auto">
          <a:xfrm>
            <a:off x="1740568" y="2950587"/>
            <a:ext cx="1497175" cy="400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382DBF"/>
                </a:solidFill>
                <a:latin typeface="Helvetica"/>
                <a:cs typeface="Helvetica"/>
              </a:rPr>
              <a:t>Andesite</a:t>
            </a:r>
            <a:endParaRPr lang="en-US" sz="2000" dirty="0">
              <a:solidFill>
                <a:srgbClr val="382DBF"/>
              </a:solidFill>
              <a:latin typeface="Helvetica"/>
              <a:cs typeface="Helvetica"/>
            </a:endParaRPr>
          </a:p>
        </p:txBody>
      </p:sp>
      <p:sp>
        <p:nvSpPr>
          <p:cNvPr id="6" name="Rectangle 5">
            <a:extLst>
              <a:ext uri="{FF2B5EF4-FFF2-40B4-BE49-F238E27FC236}">
                <a16:creationId xmlns:a16="http://schemas.microsoft.com/office/drawing/2014/main" id="{AD4FB25C-A194-42DC-8785-96F6DE5A4E9B}"/>
              </a:ext>
            </a:extLst>
          </p:cNvPr>
          <p:cNvSpPr/>
          <p:nvPr/>
        </p:nvSpPr>
        <p:spPr bwMode="auto">
          <a:xfrm>
            <a:off x="2321408" y="3963073"/>
            <a:ext cx="1275962" cy="386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19200" indent="-1219200" algn="ctr">
              <a:defRPr/>
            </a:pPr>
            <a:r>
              <a:rPr lang="en-US" sz="2400" b="1" dirty="0">
                <a:solidFill>
                  <a:srgbClr val="9DABA9"/>
                </a:solidFill>
                <a:latin typeface="Helvetica"/>
                <a:cs typeface="Helvetica"/>
              </a:rPr>
              <a:t>Granite</a:t>
            </a:r>
            <a:endParaRPr lang="en-US" sz="2000" dirty="0">
              <a:solidFill>
                <a:srgbClr val="9DABA9"/>
              </a:solidFill>
              <a:latin typeface="Helvetica"/>
              <a:cs typeface="Helvetica"/>
            </a:endParaRPr>
          </a:p>
        </p:txBody>
      </p:sp>
      <p:sp>
        <p:nvSpPr>
          <p:cNvPr id="33" name="TextBox 32">
            <a:extLst>
              <a:ext uri="{FF2B5EF4-FFF2-40B4-BE49-F238E27FC236}">
                <a16:creationId xmlns:a16="http://schemas.microsoft.com/office/drawing/2014/main" id="{F848555B-627C-3F9B-12F8-F72AAC14C00E}"/>
              </a:ext>
            </a:extLst>
          </p:cNvPr>
          <p:cNvSpPr txBox="1"/>
          <p:nvPr/>
        </p:nvSpPr>
        <p:spPr>
          <a:xfrm>
            <a:off x="4118681" y="1434874"/>
            <a:ext cx="4663279" cy="3416320"/>
          </a:xfrm>
          <a:prstGeom prst="rect">
            <a:avLst/>
          </a:prstGeom>
          <a:solidFill>
            <a:srgbClr val="FFFFFF"/>
          </a:solidFill>
        </p:spPr>
        <p:txBody>
          <a:bodyPr wrap="square" rtlCol="0">
            <a:spAutoFit/>
          </a:bodyPr>
          <a:lstStyle/>
          <a:p>
            <a:pPr marL="285750" indent="-285750">
              <a:buFont typeface="Arial" panose="020B0604020202020204" pitchFamily="34" charset="0"/>
              <a:buChar char="•"/>
            </a:pPr>
            <a:r>
              <a:rPr lang="en-US" dirty="0">
                <a:latin typeface="Helvetica"/>
                <a:cs typeface="Helvetica"/>
              </a:rPr>
              <a:t>9 sites</a:t>
            </a:r>
          </a:p>
          <a:p>
            <a:pPr marL="285750" indent="-285750">
              <a:buFont typeface="Arial" panose="020B0604020202020204" pitchFamily="34" charset="0"/>
              <a:buChar char="•"/>
            </a:pPr>
            <a:r>
              <a:rPr lang="en-US" dirty="0">
                <a:latin typeface="Helvetica"/>
                <a:cs typeface="Helvetica"/>
              </a:rPr>
              <a:t>3 sampling years (2001, 2009, 2019)</a:t>
            </a:r>
          </a:p>
          <a:p>
            <a:pPr marL="285750" indent="-285750">
              <a:buFont typeface="Arial" panose="020B0604020202020204" pitchFamily="34" charset="0"/>
              <a:buChar char="•"/>
            </a:pPr>
            <a:r>
              <a:rPr lang="en-US" dirty="0">
                <a:latin typeface="Helvetica"/>
                <a:cs typeface="Helvetica"/>
              </a:rPr>
              <a:t>3 depths (0-0.1 m, 0.1-0.2 m, 0.2-0.3 m)*</a:t>
            </a:r>
          </a:p>
          <a:p>
            <a:pPr marL="285750" indent="-285750">
              <a:buFont typeface="Arial" panose="020B0604020202020204" pitchFamily="34" charset="0"/>
              <a:buChar char="•"/>
            </a:pPr>
            <a:r>
              <a:rPr lang="en-US" dirty="0">
                <a:latin typeface="Helvetica"/>
                <a:cs typeface="Helvetica"/>
              </a:rPr>
              <a:t>Analyses:</a:t>
            </a:r>
          </a:p>
          <a:p>
            <a:pPr marL="742950" lvl="1" indent="-285750">
              <a:buFont typeface="Arial" panose="020B0604020202020204" pitchFamily="34" charset="0"/>
              <a:buChar char="•"/>
            </a:pPr>
            <a:r>
              <a:rPr lang="en-US" dirty="0">
                <a:latin typeface="Helvetica"/>
                <a:cs typeface="Helvetica"/>
              </a:rPr>
              <a:t>%C and %N</a:t>
            </a:r>
          </a:p>
          <a:p>
            <a:pPr marL="742950" lvl="1" indent="-285750">
              <a:buFont typeface="Arial" panose="020B0604020202020204" pitchFamily="34" charset="0"/>
              <a:buChar char="•"/>
            </a:pPr>
            <a:r>
              <a:rPr lang="en-US" dirty="0">
                <a:latin typeface="Helvetica"/>
                <a:cs typeface="Helvetica"/>
              </a:rPr>
              <a:t>density fractions (free light, occluded light, heavy)</a:t>
            </a:r>
          </a:p>
          <a:p>
            <a:pPr marL="742950" lvl="1" indent="-285750">
              <a:buFont typeface="Arial" panose="020B0604020202020204" pitchFamily="34" charset="0"/>
              <a:buChar char="•"/>
            </a:pPr>
            <a:r>
              <a:rPr lang="en-US" dirty="0">
                <a:latin typeface="Helvetica"/>
                <a:cs typeface="Helvetica"/>
              </a:rPr>
              <a:t>∆</a:t>
            </a:r>
            <a:r>
              <a:rPr lang="en-US" baseline="30000" dirty="0">
                <a:latin typeface="Helvetica"/>
                <a:cs typeface="Helvetica"/>
              </a:rPr>
              <a:t>14</a:t>
            </a:r>
            <a:r>
              <a:rPr lang="en-US" dirty="0">
                <a:latin typeface="Helvetica"/>
                <a:cs typeface="Helvetica"/>
              </a:rPr>
              <a:t>C (bulk soil, respired CO2, density fractions)</a:t>
            </a:r>
          </a:p>
          <a:p>
            <a:pPr marL="285750" indent="-285750">
              <a:buFont typeface="Arial" panose="020B0604020202020204" pitchFamily="34" charset="0"/>
              <a:buChar char="•"/>
            </a:pPr>
            <a:r>
              <a:rPr lang="en-US" dirty="0">
                <a:latin typeface="Helvetica"/>
                <a:cs typeface="Helvetica"/>
              </a:rPr>
              <a:t>Additional data (</a:t>
            </a:r>
            <a:r>
              <a:rPr lang="en-US" i="1" dirty="0">
                <a:latin typeface="Helvetica"/>
                <a:cs typeface="Helvetica"/>
              </a:rPr>
              <a:t>Rasmussen et al.</a:t>
            </a:r>
            <a:r>
              <a:rPr lang="en-US" dirty="0">
                <a:latin typeface="Helvetica"/>
                <a:cs typeface="Helvetica"/>
              </a:rPr>
              <a:t>):</a:t>
            </a:r>
          </a:p>
          <a:p>
            <a:pPr marL="742950" lvl="1" indent="-285750">
              <a:buFont typeface="Arial" panose="020B0604020202020204" pitchFamily="34" charset="0"/>
              <a:buChar char="•"/>
            </a:pPr>
            <a:r>
              <a:rPr lang="en-US" dirty="0">
                <a:latin typeface="Helvetica"/>
                <a:cs typeface="Helvetica"/>
              </a:rPr>
              <a:t>selective dissolution</a:t>
            </a:r>
          </a:p>
          <a:p>
            <a:pPr marL="742950" lvl="1" indent="-285750">
              <a:buFont typeface="Arial" panose="020B0604020202020204" pitchFamily="34" charset="0"/>
              <a:buChar char="•"/>
            </a:pPr>
            <a:r>
              <a:rPr lang="en-US" dirty="0">
                <a:latin typeface="Helvetica"/>
                <a:cs typeface="Helvetica"/>
              </a:rPr>
              <a:t>clay mineralogy</a:t>
            </a:r>
          </a:p>
        </p:txBody>
      </p:sp>
      <p:sp>
        <p:nvSpPr>
          <p:cNvPr id="7" name="Right Arrow 6">
            <a:extLst>
              <a:ext uri="{FF2B5EF4-FFF2-40B4-BE49-F238E27FC236}">
                <a16:creationId xmlns:a16="http://schemas.microsoft.com/office/drawing/2014/main" id="{8B8F5786-4D24-F00D-0669-960BD2AAEE87}"/>
              </a:ext>
            </a:extLst>
          </p:cNvPr>
          <p:cNvSpPr/>
          <p:nvPr/>
        </p:nvSpPr>
        <p:spPr>
          <a:xfrm>
            <a:off x="1307435" y="1949654"/>
            <a:ext cx="1199380" cy="190212"/>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207E6E10-5E86-3E35-A892-C32F013EDC1F}"/>
              </a:ext>
            </a:extLst>
          </p:cNvPr>
          <p:cNvSpPr/>
          <p:nvPr/>
        </p:nvSpPr>
        <p:spPr>
          <a:xfrm>
            <a:off x="1760009" y="3246120"/>
            <a:ext cx="1477734" cy="216338"/>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78ABF047-D2BC-5363-0DFE-3C6F55F9FE96}"/>
              </a:ext>
            </a:extLst>
          </p:cNvPr>
          <p:cNvSpPr/>
          <p:nvPr/>
        </p:nvSpPr>
        <p:spPr>
          <a:xfrm>
            <a:off x="2321408" y="4245985"/>
            <a:ext cx="1275962" cy="228960"/>
          </a:xfrm>
          <a:prstGeom prst="rightArrow">
            <a:avLst/>
          </a:prstGeom>
          <a:gradFill flip="none" rotWithShape="1">
            <a:gsLst>
              <a:gs pos="50000">
                <a:srgbClr val="80CDC1"/>
              </a:gs>
              <a:gs pos="0">
                <a:srgbClr val="BF812D"/>
              </a:gs>
              <a:gs pos="100000">
                <a:srgbClr val="01665E"/>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09D009-60B7-BD5D-EDEF-8F3540837383}"/>
              </a:ext>
            </a:extLst>
          </p:cNvPr>
          <p:cNvSpPr txBox="1"/>
          <p:nvPr/>
        </p:nvSpPr>
        <p:spPr>
          <a:xfrm>
            <a:off x="44483" y="5318289"/>
            <a:ext cx="4663279" cy="261610"/>
          </a:xfrm>
          <a:prstGeom prst="rect">
            <a:avLst/>
          </a:prstGeom>
          <a:noFill/>
        </p:spPr>
        <p:txBody>
          <a:bodyPr wrap="square" rtlCol="0">
            <a:spAutoFit/>
          </a:bodyPr>
          <a:lstStyle/>
          <a:p>
            <a:pPr marL="0" lvl="1">
              <a:spcAft>
                <a:spcPts val="600"/>
              </a:spcAft>
            </a:pPr>
            <a:r>
              <a:rPr lang="en-US" sz="1100" i="1" dirty="0">
                <a:latin typeface="Helvetica"/>
                <a:cs typeface="Helvetica"/>
              </a:rPr>
              <a:t>cf. Rasmussen 2004; Rasmussen et al., 2006; 2007; 2008; 2010; 2018</a:t>
            </a:r>
            <a:endParaRPr lang="en-US" sz="500" i="1" dirty="0">
              <a:latin typeface="Helvetica"/>
              <a:cs typeface="Helvetica"/>
            </a:endParaRPr>
          </a:p>
        </p:txBody>
      </p:sp>
    </p:spTree>
    <p:extLst>
      <p:ext uri="{BB962C8B-B14F-4D97-AF65-F5344CB8AC3E}">
        <p14:creationId xmlns:p14="http://schemas.microsoft.com/office/powerpoint/2010/main" val="4192111434"/>
      </p:ext>
    </p:extLst>
  </p:cSld>
  <p:clrMapOvr>
    <a:masterClrMapping/>
  </p:clrMapOvr>
  <mc:AlternateContent xmlns:mc="http://schemas.openxmlformats.org/markup-compatibility/2006" xmlns:p14="http://schemas.microsoft.com/office/powerpoint/2010/main">
    <mc:Choice Requires="p14">
      <p:transition spd="slow" p14:dur="2000" advClick="0" advTm="22712"/>
    </mc:Choice>
    <mc:Fallback xmlns="">
      <p:transition spd="slow" advClick="0" advTm="2271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THE RADIOCARBON TRACER </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36</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36</a:t>
            </a:fld>
            <a:endParaRPr lang="de-DE" dirty="0"/>
          </a:p>
        </p:txBody>
      </p:sp>
      <p:sp>
        <p:nvSpPr>
          <p:cNvPr id="3" name="TextBox 2">
            <a:extLst>
              <a:ext uri="{FF2B5EF4-FFF2-40B4-BE49-F238E27FC236}">
                <a16:creationId xmlns:a16="http://schemas.microsoft.com/office/drawing/2014/main" id="{17C0820E-E5B3-F51D-2B43-D46C5DE5A449}"/>
              </a:ext>
            </a:extLst>
          </p:cNvPr>
          <p:cNvSpPr txBox="1"/>
          <p:nvPr/>
        </p:nvSpPr>
        <p:spPr>
          <a:xfrm>
            <a:off x="1192426" y="2894207"/>
            <a:ext cx="1299210" cy="923330"/>
          </a:xfrm>
          <a:prstGeom prst="rect">
            <a:avLst/>
          </a:prstGeom>
          <a:solidFill>
            <a:schemeClr val="bg1"/>
          </a:solidFill>
        </p:spPr>
        <p:txBody>
          <a:bodyPr wrap="square" rtlCol="0">
            <a:spAutoFit/>
          </a:bodyPr>
          <a:lstStyle/>
          <a:p>
            <a:pPr>
              <a:spcAft>
                <a:spcPts val="1200"/>
              </a:spcAft>
            </a:pPr>
            <a:r>
              <a:rPr lang="en-US" sz="5400" b="1" baseline="30000" dirty="0">
                <a:latin typeface="Helvetica" pitchFamily="2" charset="0"/>
              </a:rPr>
              <a:t>14</a:t>
            </a:r>
            <a:r>
              <a:rPr lang="en-US" sz="5400" b="1" dirty="0">
                <a:latin typeface="Helvetica" pitchFamily="2" charset="0"/>
              </a:rPr>
              <a:t>C</a:t>
            </a:r>
          </a:p>
        </p:txBody>
      </p:sp>
      <p:pic>
        <p:nvPicPr>
          <p:cNvPr id="5" name="Picture 4" descr="Radioactive Warning Yellow Circle Sign Radioactivity Warning Vector Symbol  Stock Illustration - Download Image Now - iStock">
            <a:extLst>
              <a:ext uri="{FF2B5EF4-FFF2-40B4-BE49-F238E27FC236}">
                <a16:creationId xmlns:a16="http://schemas.microsoft.com/office/drawing/2014/main" id="{B499AB40-F3AF-CD8A-7718-7EF7C04F7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162" y="2449769"/>
            <a:ext cx="1812205" cy="181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268002"/>
      </p:ext>
    </p:extLst>
  </p:cSld>
  <p:clrMapOvr>
    <a:masterClrMapping/>
  </p:clrMapOvr>
  <mc:AlternateContent xmlns:mc="http://schemas.openxmlformats.org/markup-compatibility/2006" xmlns:p14="http://schemas.microsoft.com/office/powerpoint/2010/main">
    <mc:Choice Requires="p14">
      <p:transition spd="slow" p14:dur="2000" advClick="0" advTm="25595"/>
    </mc:Choice>
    <mc:Fallback xmlns="">
      <p:transition spd="slow" advClick="0" advTm="2559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THE RADIOCARBON TRACER </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37</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37</a:t>
            </a:fld>
            <a:endParaRPr lang="de-DE" dirty="0"/>
          </a:p>
        </p:txBody>
      </p:sp>
      <p:pic>
        <p:nvPicPr>
          <p:cNvPr id="8" name="Picture 7" descr="Radioactive Warning Yellow Circle Sign Radioactivity Warning Vector Symbol  Stock Illustration - Download Image Now - iStock">
            <a:extLst>
              <a:ext uri="{FF2B5EF4-FFF2-40B4-BE49-F238E27FC236}">
                <a16:creationId xmlns:a16="http://schemas.microsoft.com/office/drawing/2014/main" id="{1F77D858-07E1-FF3C-51C7-D641AE186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162" y="2449769"/>
            <a:ext cx="1812205" cy="18122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77BC2A0-4969-24AD-3474-253BCE73F574}"/>
              </a:ext>
            </a:extLst>
          </p:cNvPr>
          <p:cNvPicPr>
            <a:picLocks noChangeAspect="1"/>
          </p:cNvPicPr>
          <p:nvPr/>
        </p:nvPicPr>
        <p:blipFill>
          <a:blip r:embed="rId4"/>
          <a:stretch>
            <a:fillRect/>
          </a:stretch>
        </p:blipFill>
        <p:spPr>
          <a:xfrm>
            <a:off x="5124893" y="1987546"/>
            <a:ext cx="3561907" cy="2736652"/>
          </a:xfrm>
          <a:prstGeom prst="rect">
            <a:avLst/>
          </a:prstGeom>
        </p:spPr>
      </p:pic>
      <p:sp>
        <p:nvSpPr>
          <p:cNvPr id="5" name="TextBox 4">
            <a:extLst>
              <a:ext uri="{FF2B5EF4-FFF2-40B4-BE49-F238E27FC236}">
                <a16:creationId xmlns:a16="http://schemas.microsoft.com/office/drawing/2014/main" id="{AD44073C-2BFF-752E-0CB2-EDD938AD03D2}"/>
              </a:ext>
            </a:extLst>
          </p:cNvPr>
          <p:cNvSpPr txBox="1"/>
          <p:nvPr/>
        </p:nvSpPr>
        <p:spPr>
          <a:xfrm>
            <a:off x="1192426" y="2894207"/>
            <a:ext cx="1299210" cy="923330"/>
          </a:xfrm>
          <a:prstGeom prst="rect">
            <a:avLst/>
          </a:prstGeom>
          <a:solidFill>
            <a:schemeClr val="bg1"/>
          </a:solidFill>
        </p:spPr>
        <p:txBody>
          <a:bodyPr wrap="square" rtlCol="0">
            <a:spAutoFit/>
          </a:bodyPr>
          <a:lstStyle/>
          <a:p>
            <a:pPr>
              <a:spcAft>
                <a:spcPts val="1200"/>
              </a:spcAft>
            </a:pPr>
            <a:r>
              <a:rPr lang="en-US" sz="5400" b="1" baseline="30000" dirty="0">
                <a:latin typeface="Helvetica" pitchFamily="2" charset="0"/>
              </a:rPr>
              <a:t>14</a:t>
            </a:r>
            <a:r>
              <a:rPr lang="en-US" sz="5400" b="1" dirty="0">
                <a:latin typeface="Helvetica" pitchFamily="2" charset="0"/>
              </a:rPr>
              <a:t>C</a:t>
            </a:r>
          </a:p>
        </p:txBody>
      </p:sp>
      <p:sp>
        <p:nvSpPr>
          <p:cNvPr id="6" name="TextBox 5">
            <a:extLst>
              <a:ext uri="{FF2B5EF4-FFF2-40B4-BE49-F238E27FC236}">
                <a16:creationId xmlns:a16="http://schemas.microsoft.com/office/drawing/2014/main" id="{793C3D1E-900D-930E-5128-B5D085787638}"/>
              </a:ext>
            </a:extLst>
          </p:cNvPr>
          <p:cNvSpPr txBox="1"/>
          <p:nvPr/>
        </p:nvSpPr>
        <p:spPr>
          <a:xfrm>
            <a:off x="148262" y="5329681"/>
            <a:ext cx="2905760" cy="261610"/>
          </a:xfrm>
          <a:prstGeom prst="rect">
            <a:avLst/>
          </a:prstGeom>
          <a:noFill/>
        </p:spPr>
        <p:txBody>
          <a:bodyPr wrap="square" rtlCol="0">
            <a:spAutoFit/>
          </a:bodyPr>
          <a:lstStyle/>
          <a:p>
            <a:r>
              <a:rPr lang="en-US" sz="1100" dirty="0">
                <a:latin typeface="Helvetica" pitchFamily="2" charset="0"/>
              </a:rPr>
              <a:t>(figure from Schuur et al., 2016)</a:t>
            </a:r>
          </a:p>
        </p:txBody>
      </p:sp>
      <p:grpSp>
        <p:nvGrpSpPr>
          <p:cNvPr id="7" name="Group 6">
            <a:extLst>
              <a:ext uri="{FF2B5EF4-FFF2-40B4-BE49-F238E27FC236}">
                <a16:creationId xmlns:a16="http://schemas.microsoft.com/office/drawing/2014/main" id="{C6C771D6-3436-9263-D4D9-AC735748D7DD}"/>
              </a:ext>
            </a:extLst>
          </p:cNvPr>
          <p:cNvGrpSpPr/>
          <p:nvPr/>
        </p:nvGrpSpPr>
        <p:grpSpPr>
          <a:xfrm>
            <a:off x="3218115" y="2769016"/>
            <a:ext cx="1201564" cy="1173709"/>
            <a:chOff x="3545630" y="3678146"/>
            <a:chExt cx="1201564" cy="1173709"/>
          </a:xfrm>
        </p:grpSpPr>
        <p:grpSp>
          <p:nvGrpSpPr>
            <p:cNvPr id="9" name="Group 8">
              <a:extLst>
                <a:ext uri="{FF2B5EF4-FFF2-40B4-BE49-F238E27FC236}">
                  <a16:creationId xmlns:a16="http://schemas.microsoft.com/office/drawing/2014/main" id="{863C70AB-1535-4336-C0F5-69631CE22CD2}"/>
                </a:ext>
              </a:extLst>
            </p:cNvPr>
            <p:cNvGrpSpPr/>
            <p:nvPr/>
          </p:nvGrpSpPr>
          <p:grpSpPr>
            <a:xfrm>
              <a:off x="3545630" y="3678146"/>
              <a:ext cx="1201564" cy="1173709"/>
              <a:chOff x="5818996" y="3683484"/>
              <a:chExt cx="1201564" cy="1173709"/>
            </a:xfrm>
          </p:grpSpPr>
          <p:sp>
            <p:nvSpPr>
              <p:cNvPr id="14" name="Oval 13">
                <a:extLst>
                  <a:ext uri="{FF2B5EF4-FFF2-40B4-BE49-F238E27FC236}">
                    <a16:creationId xmlns:a16="http://schemas.microsoft.com/office/drawing/2014/main" id="{9B33F486-58FE-3142-B7AD-D947FA3D8E27}"/>
                  </a:ext>
                </a:extLst>
              </p:cNvPr>
              <p:cNvSpPr/>
              <p:nvPr/>
            </p:nvSpPr>
            <p:spPr>
              <a:xfrm>
                <a:off x="5821680" y="3683484"/>
                <a:ext cx="1170000" cy="1168971"/>
              </a:xfrm>
              <a:prstGeom prst="ellipse">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e 14">
                <a:extLst>
                  <a:ext uri="{FF2B5EF4-FFF2-40B4-BE49-F238E27FC236}">
                    <a16:creationId xmlns:a16="http://schemas.microsoft.com/office/drawing/2014/main" id="{5987119B-FF7C-D94D-1E9E-919E3B3078B8}"/>
                  </a:ext>
                </a:extLst>
              </p:cNvPr>
              <p:cNvSpPr/>
              <p:nvPr/>
            </p:nvSpPr>
            <p:spPr>
              <a:xfrm rot="16200000">
                <a:off x="5830556" y="3687193"/>
                <a:ext cx="1170000" cy="1170000"/>
              </a:xfrm>
              <a:prstGeom prst="pie">
                <a:avLst>
                  <a:gd name="adj1" fmla="val 0"/>
                  <a:gd name="adj2" fmla="val 397461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19ADAF4D-F74E-B24C-6912-BB611B656516}"/>
                  </a:ext>
                </a:extLst>
              </p:cNvPr>
              <p:cNvCxnSpPr>
                <a:cxnSpLocks/>
              </p:cNvCxnSpPr>
              <p:nvPr/>
            </p:nvCxnSpPr>
            <p:spPr>
              <a:xfrm>
                <a:off x="6410960" y="3683484"/>
                <a:ext cx="0" cy="18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BBD13D8-B6E4-6D7E-EBAB-1403EBB7A1F3}"/>
                  </a:ext>
                </a:extLst>
              </p:cNvPr>
              <p:cNvCxnSpPr/>
              <p:nvPr/>
            </p:nvCxnSpPr>
            <p:spPr>
              <a:xfrm>
                <a:off x="6421120" y="4660288"/>
                <a:ext cx="0" cy="18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C1AC4FA-F03F-AF64-6DE6-24534F68BAD4}"/>
                  </a:ext>
                </a:extLst>
              </p:cNvPr>
              <p:cNvCxnSpPr>
                <a:cxnSpLocks/>
              </p:cNvCxnSpPr>
              <p:nvPr/>
            </p:nvCxnSpPr>
            <p:spPr>
              <a:xfrm rot="5400000">
                <a:off x="6930560" y="4188044"/>
                <a:ext cx="0" cy="18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E963725-D1C4-AFC2-2DC5-47AECE441B78}"/>
                  </a:ext>
                </a:extLst>
              </p:cNvPr>
              <p:cNvCxnSpPr>
                <a:cxnSpLocks/>
              </p:cNvCxnSpPr>
              <p:nvPr/>
            </p:nvCxnSpPr>
            <p:spPr>
              <a:xfrm rot="5400000">
                <a:off x="5908996" y="4188044"/>
                <a:ext cx="0" cy="18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E777B60-89DE-D8AC-FAA4-ADDC66F3CAAC}"/>
                  </a:ext>
                </a:extLst>
              </p:cNvPr>
              <p:cNvCxnSpPr>
                <a:cxnSpLocks/>
              </p:cNvCxnSpPr>
              <p:nvPr/>
            </p:nvCxnSpPr>
            <p:spPr>
              <a:xfrm flipV="1">
                <a:off x="6406738" y="4043460"/>
                <a:ext cx="510459" cy="234584"/>
              </a:xfrm>
              <a:prstGeom prst="straightConnector1">
                <a:avLst/>
              </a:prstGeom>
              <a:ln>
                <a:solidFill>
                  <a:schemeClr val="tx1"/>
                </a:solidFill>
                <a:headEnd w="lg" len="lg"/>
                <a:tailEnd type="arrow" w="med" len="lg"/>
              </a:ln>
            </p:spPr>
            <p:style>
              <a:lnRef idx="2">
                <a:schemeClr val="accent1"/>
              </a:lnRef>
              <a:fillRef idx="0">
                <a:schemeClr val="accent1"/>
              </a:fillRef>
              <a:effectRef idx="1">
                <a:schemeClr val="accent1"/>
              </a:effectRef>
              <a:fontRef idx="minor">
                <a:schemeClr val="tx1"/>
              </a:fontRef>
            </p:style>
          </p:cxnSp>
        </p:grpSp>
        <p:cxnSp>
          <p:nvCxnSpPr>
            <p:cNvPr id="10" name="Straight Connector 9">
              <a:extLst>
                <a:ext uri="{FF2B5EF4-FFF2-40B4-BE49-F238E27FC236}">
                  <a16:creationId xmlns:a16="http://schemas.microsoft.com/office/drawing/2014/main" id="{9A931533-C42A-EE66-E17E-32B3F06B38AA}"/>
                </a:ext>
              </a:extLst>
            </p:cNvPr>
            <p:cNvCxnSpPr>
              <a:cxnSpLocks/>
            </p:cNvCxnSpPr>
            <p:nvPr/>
          </p:nvCxnSpPr>
          <p:spPr>
            <a:xfrm rot="2700000">
              <a:off x="4535890" y="3865377"/>
              <a:ext cx="0" cy="9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C372255-D068-B20A-65C1-435C7416F29D}"/>
                </a:ext>
              </a:extLst>
            </p:cNvPr>
            <p:cNvCxnSpPr>
              <a:cxnSpLocks/>
            </p:cNvCxnSpPr>
            <p:nvPr/>
          </p:nvCxnSpPr>
          <p:spPr>
            <a:xfrm rot="8100000">
              <a:off x="4528838" y="4589912"/>
              <a:ext cx="0" cy="9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202D630-A8B1-6E38-D2E8-2E4F5E2AE4E4}"/>
                </a:ext>
              </a:extLst>
            </p:cNvPr>
            <p:cNvCxnSpPr>
              <a:cxnSpLocks/>
            </p:cNvCxnSpPr>
            <p:nvPr/>
          </p:nvCxnSpPr>
          <p:spPr>
            <a:xfrm rot="18900000">
              <a:off x="3726384" y="3869331"/>
              <a:ext cx="0" cy="9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BCF085-7868-01AE-84C9-35E8983C18FF}"/>
                </a:ext>
              </a:extLst>
            </p:cNvPr>
            <p:cNvCxnSpPr>
              <a:cxnSpLocks/>
            </p:cNvCxnSpPr>
            <p:nvPr/>
          </p:nvCxnSpPr>
          <p:spPr>
            <a:xfrm rot="13500000">
              <a:off x="3749019" y="4587929"/>
              <a:ext cx="0" cy="90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3767656"/>
      </p:ext>
    </p:extLst>
  </p:cSld>
  <p:clrMapOvr>
    <a:masterClrMapping/>
  </p:clrMapOvr>
  <mc:AlternateContent xmlns:mc="http://schemas.openxmlformats.org/markup-compatibility/2006" xmlns:p14="http://schemas.microsoft.com/office/powerpoint/2010/main">
    <mc:Choice Requires="p14">
      <p:transition spd="slow" p14:dur="2000" advClick="0" advTm="42752"/>
    </mc:Choice>
    <mc:Fallback xmlns="">
      <p:transition spd="slow" advClick="0" advTm="4275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THE RADIOCARBON TRACER </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38</a:t>
            </a:fld>
            <a:endParaRPr lang="de-DE" dirty="0"/>
          </a:p>
        </p:txBody>
      </p:sp>
      <p:sp>
        <p:nvSpPr>
          <p:cNvPr id="35" name="Rectangle 34"/>
          <p:cNvSpPr/>
          <p:nvPr/>
        </p:nvSpPr>
        <p:spPr>
          <a:xfrm>
            <a:off x="3151063" y="3522567"/>
            <a:ext cx="512088" cy="1213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38</a:t>
            </a:fld>
            <a:endParaRPr lang="de-DE" dirty="0"/>
          </a:p>
        </p:txBody>
      </p:sp>
      <p:grpSp>
        <p:nvGrpSpPr>
          <p:cNvPr id="5" name="Group 4">
            <a:extLst>
              <a:ext uri="{FF2B5EF4-FFF2-40B4-BE49-F238E27FC236}">
                <a16:creationId xmlns:a16="http://schemas.microsoft.com/office/drawing/2014/main" id="{750A861C-123F-9AB6-4F95-ADA77F9FF0C6}"/>
              </a:ext>
            </a:extLst>
          </p:cNvPr>
          <p:cNvGrpSpPr/>
          <p:nvPr/>
        </p:nvGrpSpPr>
        <p:grpSpPr>
          <a:xfrm>
            <a:off x="3151063" y="1249498"/>
            <a:ext cx="5562599" cy="3733800"/>
            <a:chOff x="2057401" y="2743199"/>
            <a:chExt cx="5562599" cy="3733800"/>
          </a:xfrm>
        </p:grpSpPr>
        <p:pic>
          <p:nvPicPr>
            <p:cNvPr id="6" name="Picture 5">
              <a:extLst>
                <a:ext uri="{FF2B5EF4-FFF2-40B4-BE49-F238E27FC236}">
                  <a16:creationId xmlns:a16="http://schemas.microsoft.com/office/drawing/2014/main" id="{E556DA6A-E36E-6B8F-C7F1-508E32DCE931}"/>
                </a:ext>
              </a:extLst>
            </p:cNvPr>
            <p:cNvPicPr>
              <a:picLocks noChangeAspect="1"/>
            </p:cNvPicPr>
            <p:nvPr/>
          </p:nvPicPr>
          <p:blipFill rotWithShape="1">
            <a:blip r:embed="rId3"/>
            <a:srcRect l="19971" t="4844" r="2246" b="3827"/>
            <a:stretch/>
          </p:blipFill>
          <p:spPr>
            <a:xfrm>
              <a:off x="2057401" y="2819456"/>
              <a:ext cx="5562599" cy="3588544"/>
            </a:xfrm>
            <a:prstGeom prst="rect">
              <a:avLst/>
            </a:prstGeom>
            <a:ln w="28575">
              <a:noFill/>
            </a:ln>
          </p:spPr>
        </p:pic>
        <p:sp>
          <p:nvSpPr>
            <p:cNvPr id="7" name="Rectangle 6">
              <a:extLst>
                <a:ext uri="{FF2B5EF4-FFF2-40B4-BE49-F238E27FC236}">
                  <a16:creationId xmlns:a16="http://schemas.microsoft.com/office/drawing/2014/main" id="{98B25EDC-3BEC-CD48-0C56-67ADD993C3AF}"/>
                </a:ext>
              </a:extLst>
            </p:cNvPr>
            <p:cNvSpPr/>
            <p:nvPr/>
          </p:nvSpPr>
          <p:spPr>
            <a:xfrm>
              <a:off x="2057401" y="2743199"/>
              <a:ext cx="5562599" cy="3733800"/>
            </a:xfrm>
            <a:prstGeom prst="rect">
              <a:avLst/>
            </a:prstGeom>
            <a:solidFill>
              <a:srgbClr val="FFFFFF">
                <a:alpha val="69804"/>
              </a:srgbClr>
            </a:solidFill>
            <a:ln w="28575" cmpd="sng">
              <a:solidFill>
                <a:schemeClr val="bg1"/>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pic>
          <p:nvPicPr>
            <p:cNvPr id="9" name="Picture 8">
              <a:extLst>
                <a:ext uri="{FF2B5EF4-FFF2-40B4-BE49-F238E27FC236}">
                  <a16:creationId xmlns:a16="http://schemas.microsoft.com/office/drawing/2014/main" id="{B44EED74-9CF6-83B4-D31C-A76C5DBDED17}"/>
                </a:ext>
              </a:extLst>
            </p:cNvPr>
            <p:cNvPicPr>
              <a:picLocks noChangeAspect="1"/>
            </p:cNvPicPr>
            <p:nvPr/>
          </p:nvPicPr>
          <p:blipFill>
            <a:blip r:embed="rId4"/>
            <a:stretch>
              <a:fillRect/>
            </a:stretch>
          </p:blipFill>
          <p:spPr>
            <a:xfrm>
              <a:off x="2247901" y="2932140"/>
              <a:ext cx="4583642" cy="3437731"/>
            </a:xfrm>
            <a:prstGeom prst="rect">
              <a:avLst/>
            </a:prstGeom>
          </p:spPr>
        </p:pic>
      </p:grpSp>
      <p:sp>
        <p:nvSpPr>
          <p:cNvPr id="8" name="TextBox 7">
            <a:extLst>
              <a:ext uri="{FF2B5EF4-FFF2-40B4-BE49-F238E27FC236}">
                <a16:creationId xmlns:a16="http://schemas.microsoft.com/office/drawing/2014/main" id="{273EDD35-5446-0148-6B11-A1ECB09F32DD}"/>
              </a:ext>
            </a:extLst>
          </p:cNvPr>
          <p:cNvSpPr txBox="1"/>
          <p:nvPr/>
        </p:nvSpPr>
        <p:spPr>
          <a:xfrm>
            <a:off x="156123" y="5050160"/>
            <a:ext cx="3349752" cy="261610"/>
          </a:xfrm>
          <a:prstGeom prst="rect">
            <a:avLst/>
          </a:prstGeom>
          <a:noFill/>
        </p:spPr>
        <p:txBody>
          <a:bodyPr wrap="square" rtlCol="0">
            <a:spAutoFit/>
          </a:bodyPr>
          <a:lstStyle/>
          <a:p>
            <a:r>
              <a:rPr lang="en-US" sz="1100" dirty="0">
                <a:latin typeface="Helvetica" pitchFamily="2" charset="0"/>
              </a:rPr>
              <a:t>(figure from S. von Fromm)</a:t>
            </a:r>
          </a:p>
        </p:txBody>
      </p:sp>
    </p:spTree>
    <p:extLst>
      <p:ext uri="{BB962C8B-B14F-4D97-AF65-F5344CB8AC3E}">
        <p14:creationId xmlns:p14="http://schemas.microsoft.com/office/powerpoint/2010/main" val="1804934832"/>
      </p:ext>
    </p:extLst>
  </p:cSld>
  <p:clrMapOvr>
    <a:masterClrMapping/>
  </p:clrMapOvr>
  <mc:AlternateContent xmlns:mc="http://schemas.openxmlformats.org/markup-compatibility/2006" xmlns:p14="http://schemas.microsoft.com/office/powerpoint/2010/main">
    <mc:Choice Requires="p14">
      <p:transition spd="slow" p14:dur="2000" advClick="0" advTm="72075"/>
    </mc:Choice>
    <mc:Fallback xmlns="">
      <p:transition spd="slow" advClick="0" advTm="7207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THE RADIOCARBON TRACER </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39</a:t>
            </a:fld>
            <a:endParaRPr lang="de-DE" dirty="0"/>
          </a:p>
        </p:txBody>
      </p:sp>
      <p:sp>
        <p:nvSpPr>
          <p:cNvPr id="35" name="Rectangle 34"/>
          <p:cNvSpPr/>
          <p:nvPr/>
        </p:nvSpPr>
        <p:spPr>
          <a:xfrm>
            <a:off x="3151063" y="3522567"/>
            <a:ext cx="512088" cy="1213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39</a:t>
            </a:fld>
            <a:endParaRPr lang="de-DE" dirty="0"/>
          </a:p>
        </p:txBody>
      </p:sp>
      <p:grpSp>
        <p:nvGrpSpPr>
          <p:cNvPr id="5" name="Group 4">
            <a:extLst>
              <a:ext uri="{FF2B5EF4-FFF2-40B4-BE49-F238E27FC236}">
                <a16:creationId xmlns:a16="http://schemas.microsoft.com/office/drawing/2014/main" id="{750A861C-123F-9AB6-4F95-ADA77F9FF0C6}"/>
              </a:ext>
            </a:extLst>
          </p:cNvPr>
          <p:cNvGrpSpPr/>
          <p:nvPr/>
        </p:nvGrpSpPr>
        <p:grpSpPr>
          <a:xfrm>
            <a:off x="3151063" y="1249498"/>
            <a:ext cx="5562599" cy="3733800"/>
            <a:chOff x="2057401" y="2743199"/>
            <a:chExt cx="5562599" cy="3733800"/>
          </a:xfrm>
        </p:grpSpPr>
        <p:pic>
          <p:nvPicPr>
            <p:cNvPr id="6" name="Picture 5">
              <a:extLst>
                <a:ext uri="{FF2B5EF4-FFF2-40B4-BE49-F238E27FC236}">
                  <a16:creationId xmlns:a16="http://schemas.microsoft.com/office/drawing/2014/main" id="{E556DA6A-E36E-6B8F-C7F1-508E32DCE931}"/>
                </a:ext>
              </a:extLst>
            </p:cNvPr>
            <p:cNvPicPr>
              <a:picLocks noChangeAspect="1"/>
            </p:cNvPicPr>
            <p:nvPr/>
          </p:nvPicPr>
          <p:blipFill rotWithShape="1">
            <a:blip r:embed="rId3"/>
            <a:srcRect l="19971" t="4844" r="2246" b="3827"/>
            <a:stretch/>
          </p:blipFill>
          <p:spPr>
            <a:xfrm>
              <a:off x="2057401" y="2819456"/>
              <a:ext cx="5562599" cy="3588544"/>
            </a:xfrm>
            <a:prstGeom prst="rect">
              <a:avLst/>
            </a:prstGeom>
            <a:ln w="28575">
              <a:noFill/>
            </a:ln>
          </p:spPr>
        </p:pic>
        <p:sp>
          <p:nvSpPr>
            <p:cNvPr id="7" name="Rectangle 6">
              <a:extLst>
                <a:ext uri="{FF2B5EF4-FFF2-40B4-BE49-F238E27FC236}">
                  <a16:creationId xmlns:a16="http://schemas.microsoft.com/office/drawing/2014/main" id="{98B25EDC-3BEC-CD48-0C56-67ADD993C3AF}"/>
                </a:ext>
              </a:extLst>
            </p:cNvPr>
            <p:cNvSpPr/>
            <p:nvPr/>
          </p:nvSpPr>
          <p:spPr>
            <a:xfrm>
              <a:off x="2057401" y="2743199"/>
              <a:ext cx="5562599" cy="3733800"/>
            </a:xfrm>
            <a:prstGeom prst="rect">
              <a:avLst/>
            </a:prstGeom>
            <a:solidFill>
              <a:srgbClr val="FFFFFF">
                <a:alpha val="69804"/>
              </a:srgbClr>
            </a:solidFill>
            <a:ln w="28575" cmpd="sng">
              <a:solidFill>
                <a:schemeClr val="bg1"/>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pic>
          <p:nvPicPr>
            <p:cNvPr id="9" name="Picture 8">
              <a:extLst>
                <a:ext uri="{FF2B5EF4-FFF2-40B4-BE49-F238E27FC236}">
                  <a16:creationId xmlns:a16="http://schemas.microsoft.com/office/drawing/2014/main" id="{B44EED74-9CF6-83B4-D31C-A76C5DBDED17}"/>
                </a:ext>
              </a:extLst>
            </p:cNvPr>
            <p:cNvPicPr>
              <a:picLocks noChangeAspect="1"/>
            </p:cNvPicPr>
            <p:nvPr/>
          </p:nvPicPr>
          <p:blipFill>
            <a:blip r:embed="rId4"/>
            <a:stretch>
              <a:fillRect/>
            </a:stretch>
          </p:blipFill>
          <p:spPr>
            <a:xfrm>
              <a:off x="2247901" y="2932140"/>
              <a:ext cx="4583642" cy="3437731"/>
            </a:xfrm>
            <a:prstGeom prst="rect">
              <a:avLst/>
            </a:prstGeom>
          </p:spPr>
        </p:pic>
      </p:grpSp>
      <p:sp>
        <p:nvSpPr>
          <p:cNvPr id="3" name="TextBox 2">
            <a:extLst>
              <a:ext uri="{FF2B5EF4-FFF2-40B4-BE49-F238E27FC236}">
                <a16:creationId xmlns:a16="http://schemas.microsoft.com/office/drawing/2014/main" id="{EBF8FE90-3CED-EED0-D8A4-ADD78F0793B1}"/>
              </a:ext>
            </a:extLst>
          </p:cNvPr>
          <p:cNvSpPr txBox="1"/>
          <p:nvPr/>
        </p:nvSpPr>
        <p:spPr>
          <a:xfrm>
            <a:off x="156123" y="5050160"/>
            <a:ext cx="3349752" cy="261610"/>
          </a:xfrm>
          <a:prstGeom prst="rect">
            <a:avLst/>
          </a:prstGeom>
          <a:noFill/>
        </p:spPr>
        <p:txBody>
          <a:bodyPr wrap="square" rtlCol="0">
            <a:spAutoFit/>
          </a:bodyPr>
          <a:lstStyle/>
          <a:p>
            <a:r>
              <a:rPr lang="en-US" sz="1100" dirty="0">
                <a:latin typeface="Helvetica" pitchFamily="2" charset="0"/>
              </a:rPr>
              <a:t>(figure from S. von Fromm)</a:t>
            </a:r>
          </a:p>
        </p:txBody>
      </p:sp>
      <p:sp>
        <p:nvSpPr>
          <p:cNvPr id="12" name="Rectangle 11">
            <a:extLst>
              <a:ext uri="{FF2B5EF4-FFF2-40B4-BE49-F238E27FC236}">
                <a16:creationId xmlns:a16="http://schemas.microsoft.com/office/drawing/2014/main" id="{F84FE1AA-D75B-0586-76FC-16BD874E1334}"/>
              </a:ext>
            </a:extLst>
          </p:cNvPr>
          <p:cNvSpPr/>
          <p:nvPr/>
        </p:nvSpPr>
        <p:spPr>
          <a:xfrm>
            <a:off x="220005" y="1151198"/>
            <a:ext cx="8689975" cy="4130547"/>
          </a:xfrm>
          <a:prstGeom prst="rect">
            <a:avLst/>
          </a:prstGeom>
          <a:solidFill>
            <a:schemeClr val="bg1">
              <a:lumMod val="95000"/>
              <a:alpha val="53000"/>
            </a:schemeClr>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AE4255-4AF5-7C66-B9F3-0788D407DE3A}"/>
              </a:ext>
            </a:extLst>
          </p:cNvPr>
          <p:cNvSpPr txBox="1"/>
          <p:nvPr/>
        </p:nvSpPr>
        <p:spPr>
          <a:xfrm>
            <a:off x="156123" y="2278567"/>
            <a:ext cx="8831751" cy="1538883"/>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indent="-457200">
              <a:spcAft>
                <a:spcPts val="1200"/>
              </a:spcAft>
              <a:buFont typeface="Wingdings" pitchFamily="2" charset="2"/>
              <a:buChar char="Ø"/>
            </a:pPr>
            <a:r>
              <a:rPr lang="en-US" sz="2800" i="1" dirty="0">
                <a:latin typeface="Helvetica" pitchFamily="2" charset="0"/>
              </a:rPr>
              <a:t>“bomb-C” useful for tracing soil C cycling on short (1-10</a:t>
            </a:r>
            <a:r>
              <a:rPr lang="en-US" sz="2800" i="1" baseline="30000" dirty="0">
                <a:latin typeface="Helvetica" pitchFamily="2" charset="0"/>
              </a:rPr>
              <a:t>1</a:t>
            </a:r>
            <a:r>
              <a:rPr lang="en-US" sz="2800" i="1" dirty="0">
                <a:latin typeface="Helvetica" pitchFamily="2" charset="0"/>
              </a:rPr>
              <a:t>) time scales</a:t>
            </a:r>
          </a:p>
          <a:p>
            <a:pPr marL="457200" indent="-457200">
              <a:spcAft>
                <a:spcPts val="1200"/>
              </a:spcAft>
              <a:buFont typeface="Wingdings" pitchFamily="2" charset="2"/>
              <a:buChar char="Ø"/>
            </a:pPr>
            <a:r>
              <a:rPr lang="en-US" sz="2800" i="1" dirty="0">
                <a:latin typeface="Helvetica" pitchFamily="2" charset="0"/>
              </a:rPr>
              <a:t>cosmogenic </a:t>
            </a:r>
            <a:r>
              <a:rPr lang="en-US" sz="2800" i="1" baseline="30000" dirty="0">
                <a:latin typeface="Helvetica" pitchFamily="2" charset="0"/>
              </a:rPr>
              <a:t>14</a:t>
            </a:r>
            <a:r>
              <a:rPr lang="en-US" sz="2800" i="1" dirty="0">
                <a:latin typeface="Helvetica" pitchFamily="2" charset="0"/>
              </a:rPr>
              <a:t>C useful for time scales &gt;10</a:t>
            </a:r>
            <a:r>
              <a:rPr lang="en-US" sz="2800" i="1" baseline="30000" dirty="0">
                <a:latin typeface="Helvetica" pitchFamily="2" charset="0"/>
              </a:rPr>
              <a:t>2</a:t>
            </a:r>
            <a:r>
              <a:rPr lang="en-US" sz="2800" i="1" dirty="0">
                <a:latin typeface="Helvetica" pitchFamily="2" charset="0"/>
              </a:rPr>
              <a:t> </a:t>
            </a:r>
          </a:p>
        </p:txBody>
      </p:sp>
    </p:spTree>
    <p:extLst>
      <p:ext uri="{BB962C8B-B14F-4D97-AF65-F5344CB8AC3E}">
        <p14:creationId xmlns:p14="http://schemas.microsoft.com/office/powerpoint/2010/main" val="659379030"/>
      </p:ext>
    </p:extLst>
  </p:cSld>
  <p:clrMapOvr>
    <a:masterClrMapping/>
  </p:clrMapOvr>
  <mc:AlternateContent xmlns:mc="http://schemas.openxmlformats.org/markup-compatibility/2006" xmlns:p14="http://schemas.microsoft.com/office/powerpoint/2010/main">
    <mc:Choice Requires="p14">
      <p:transition spd="slow" p14:dur="2000" advClick="0" advTm="12944"/>
    </mc:Choice>
    <mc:Fallback xmlns="">
      <p:transition spd="slow" advClick="0" advTm="129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6E7A3-BE03-0C93-CB38-C704AC247530}"/>
              </a:ext>
            </a:extLst>
          </p:cNvPr>
          <p:cNvSpPr/>
          <p:nvPr/>
        </p:nvSpPr>
        <p:spPr>
          <a:xfrm>
            <a:off x="251519" y="1237321"/>
            <a:ext cx="8673405" cy="40753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OUTLINE</a:t>
            </a:r>
            <a:endParaRPr lang="en-US" sz="3600" b="1" baseline="-25000" dirty="0">
              <a:solidFill>
                <a:schemeClr val="bg1"/>
              </a:solidFill>
              <a:latin typeface="Verdana"/>
              <a:cs typeface="Verdana"/>
            </a:endParaRPr>
          </a:p>
        </p:txBody>
      </p:sp>
      <p:sp>
        <p:nvSpPr>
          <p:cNvPr id="4" name="Slide Number Placeholder 3"/>
          <p:cNvSpPr>
            <a:spLocks noGrp="1"/>
          </p:cNvSpPr>
          <p:nvPr>
            <p:ph type="sldNum" sz="quarter" idx="4"/>
          </p:nvPr>
        </p:nvSpPr>
        <p:spPr>
          <a:xfrm>
            <a:off x="6553200" y="5318471"/>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4</a:t>
            </a:fld>
            <a:endParaRPr lang="de-DE" dirty="0"/>
          </a:p>
        </p:txBody>
      </p:sp>
      <p:sp>
        <p:nvSpPr>
          <p:cNvPr id="28" name="Content Placeholder 2"/>
          <p:cNvSpPr txBox="1">
            <a:spLocks/>
          </p:cNvSpPr>
          <p:nvPr/>
        </p:nvSpPr>
        <p:spPr>
          <a:xfrm>
            <a:off x="251519" y="1420200"/>
            <a:ext cx="7739541" cy="3892464"/>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spcAft>
                <a:spcPts val="600"/>
              </a:spcAft>
              <a:buFont typeface="+mj-lt"/>
              <a:buAutoNum type="romanUcPeriod"/>
            </a:pPr>
            <a:r>
              <a:rPr lang="en-US" sz="2400" dirty="0">
                <a:latin typeface="Helvetica"/>
                <a:cs typeface="Helvetica"/>
              </a:rPr>
              <a:t>Parent material &amp; climate impacts on soil C cycling</a:t>
            </a:r>
          </a:p>
          <a:p>
            <a:pPr marL="914400" lvl="1" indent="-514350">
              <a:spcAft>
                <a:spcPts val="600"/>
              </a:spcAft>
            </a:pPr>
            <a:r>
              <a:rPr lang="en-US" sz="2000" dirty="0">
                <a:latin typeface="Helvetica"/>
                <a:cs typeface="Helvetica"/>
              </a:rPr>
              <a:t>Site description and research questions</a:t>
            </a:r>
          </a:p>
          <a:p>
            <a:pPr marL="914400" lvl="1" indent="-514350">
              <a:spcAft>
                <a:spcPts val="600"/>
              </a:spcAft>
            </a:pPr>
            <a:r>
              <a:rPr lang="en-US" sz="2000" dirty="0">
                <a:latin typeface="Helvetica"/>
                <a:cs typeface="Helvetica"/>
              </a:rPr>
              <a:t>Modeling results</a:t>
            </a:r>
          </a:p>
          <a:p>
            <a:pPr marL="914400" lvl="1" indent="-514350">
              <a:spcAft>
                <a:spcPts val="600"/>
              </a:spcAft>
            </a:pPr>
            <a:r>
              <a:rPr lang="en-US" sz="2000" dirty="0">
                <a:latin typeface="Helvetica"/>
                <a:cs typeface="Helvetica"/>
              </a:rPr>
              <a:t>Implications for future soil C stocks</a:t>
            </a:r>
          </a:p>
          <a:p>
            <a:pPr marL="514350" indent="-514350">
              <a:spcAft>
                <a:spcPts val="600"/>
              </a:spcAft>
              <a:buFont typeface="+mj-lt"/>
              <a:buAutoNum type="romanUcPeriod"/>
            </a:pPr>
            <a:r>
              <a:rPr lang="en-US" sz="2400" dirty="0">
                <a:latin typeface="Helvetica"/>
                <a:cs typeface="Helvetica"/>
              </a:rPr>
              <a:t>Introduction to the Soil Warming Experiment to Depth Data Integration Effort (SWEDDIE)</a:t>
            </a:r>
          </a:p>
          <a:p>
            <a:pPr marL="514350" indent="-514350">
              <a:spcAft>
                <a:spcPts val="600"/>
              </a:spcAft>
              <a:buFont typeface="+mj-lt"/>
              <a:buAutoNum type="romanUcPeriod"/>
            </a:pPr>
            <a:r>
              <a:rPr lang="en-US" sz="2400" dirty="0">
                <a:latin typeface="Helvetica"/>
                <a:cs typeface="Helvetica"/>
              </a:rPr>
              <a:t>Next steps: 14C sampling at selected soil warming sites</a:t>
            </a:r>
          </a:p>
          <a:p>
            <a:pPr marL="514350" indent="-514350">
              <a:spcAft>
                <a:spcPts val="600"/>
              </a:spcAft>
              <a:buFont typeface="+mj-lt"/>
              <a:buAutoNum type="romanUcPeriod"/>
            </a:pPr>
            <a:endParaRPr lang="en-US" sz="2400" dirty="0">
              <a:latin typeface="Helvetica"/>
              <a:cs typeface="Helvetica"/>
            </a:endParaRPr>
          </a:p>
        </p:txBody>
      </p:sp>
    </p:spTree>
    <p:extLst>
      <p:ext uri="{BB962C8B-B14F-4D97-AF65-F5344CB8AC3E}">
        <p14:creationId xmlns:p14="http://schemas.microsoft.com/office/powerpoint/2010/main" val="1132384558"/>
      </p:ext>
    </p:extLst>
  </p:cSld>
  <p:clrMapOvr>
    <a:masterClrMapping/>
  </p:clrMapOvr>
  <mc:AlternateContent xmlns:mc="http://schemas.openxmlformats.org/markup-compatibility/2006">
    <mc:Choice xmlns:p14="http://schemas.microsoft.com/office/powerpoint/2010/main" Requires="p14">
      <p:transition spd="slow" p14:dur="2000" advClick="0" advTm="5195"/>
    </mc:Choice>
    <mc:Fallback>
      <p:transition spd="slow" advClick="0" advTm="519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40</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40</a:t>
            </a:fld>
            <a:endParaRPr lang="de-DE" dirty="0"/>
          </a:p>
        </p:txBody>
      </p:sp>
      <p:sp>
        <p:nvSpPr>
          <p:cNvPr id="3" name="Right Arrow 2">
            <a:extLst>
              <a:ext uri="{FF2B5EF4-FFF2-40B4-BE49-F238E27FC236}">
                <a16:creationId xmlns:a16="http://schemas.microsoft.com/office/drawing/2014/main" id="{6128B67F-5148-6EB9-BEA4-F12B47619430}"/>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5" name="Right Arrow 4">
            <a:extLst>
              <a:ext uri="{FF2B5EF4-FFF2-40B4-BE49-F238E27FC236}">
                <a16:creationId xmlns:a16="http://schemas.microsoft.com/office/drawing/2014/main" id="{8D8C901C-4A25-F283-8A8D-E79B7AB42F2A}"/>
              </a:ext>
            </a:extLst>
          </p:cNvPr>
          <p:cNvSpPr/>
          <p:nvPr/>
        </p:nvSpPr>
        <p:spPr>
          <a:xfrm rot="3216818">
            <a:off x="3075248" y="1134889"/>
            <a:ext cx="1077528" cy="1179640"/>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IN</a:t>
            </a:r>
          </a:p>
        </p:txBody>
      </p:sp>
      <p:sp>
        <p:nvSpPr>
          <p:cNvPr id="15" name="Rectangle 14">
            <a:extLst>
              <a:ext uri="{FF2B5EF4-FFF2-40B4-BE49-F238E27FC236}">
                <a16:creationId xmlns:a16="http://schemas.microsoft.com/office/drawing/2014/main" id="{4AE81302-BC13-F352-00AE-97C3AE02EEE7}"/>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33">
            <a:extLst>
              <a:ext uri="{FF2B5EF4-FFF2-40B4-BE49-F238E27FC236}">
                <a16:creationId xmlns:a16="http://schemas.microsoft.com/office/drawing/2014/main" id="{FC0F044F-5BD1-1FE1-CD7B-596D1A01C8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121" y="1067334"/>
            <a:ext cx="835455" cy="81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a:extLst>
              <a:ext uri="{FF2B5EF4-FFF2-40B4-BE49-F238E27FC236}">
                <a16:creationId xmlns:a16="http://schemas.microsoft.com/office/drawing/2014/main" id="{95E060F5-F359-9D25-C38D-55CC820F25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66429" y="3121190"/>
            <a:ext cx="1152128" cy="815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B4DABAC0-0045-C05F-2130-0C711AE7499D}"/>
              </a:ext>
            </a:extLst>
          </p:cNvPr>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spTree>
    <p:extLst>
      <p:ext uri="{BB962C8B-B14F-4D97-AF65-F5344CB8AC3E}">
        <p14:creationId xmlns:p14="http://schemas.microsoft.com/office/powerpoint/2010/main" val="3707894957"/>
      </p:ext>
    </p:extLst>
  </p:cSld>
  <p:clrMapOvr>
    <a:masterClrMapping/>
  </p:clrMapOvr>
  <mc:AlternateContent xmlns:mc="http://schemas.openxmlformats.org/markup-compatibility/2006" xmlns:p14="http://schemas.microsoft.com/office/powerpoint/2010/main">
    <mc:Choice Requires="p14">
      <p:transition spd="slow" p14:dur="2000" advClick="0" advTm="1037"/>
    </mc:Choice>
    <mc:Fallback xmlns="">
      <p:transition spd="slow" advClick="0" advTm="103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41</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41</a:t>
            </a:fld>
            <a:endParaRPr lang="de-DE" dirty="0"/>
          </a:p>
        </p:txBody>
      </p:sp>
      <p:sp>
        <p:nvSpPr>
          <p:cNvPr id="3" name="Right Arrow 2">
            <a:extLst>
              <a:ext uri="{FF2B5EF4-FFF2-40B4-BE49-F238E27FC236}">
                <a16:creationId xmlns:a16="http://schemas.microsoft.com/office/drawing/2014/main" id="{6128B67F-5148-6EB9-BEA4-F12B47619430}"/>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5" name="Right Arrow 4">
            <a:extLst>
              <a:ext uri="{FF2B5EF4-FFF2-40B4-BE49-F238E27FC236}">
                <a16:creationId xmlns:a16="http://schemas.microsoft.com/office/drawing/2014/main" id="{8D8C901C-4A25-F283-8A8D-E79B7AB42F2A}"/>
              </a:ext>
            </a:extLst>
          </p:cNvPr>
          <p:cNvSpPr/>
          <p:nvPr/>
        </p:nvSpPr>
        <p:spPr>
          <a:xfrm rot="3216818">
            <a:off x="3075248" y="1134889"/>
            <a:ext cx="1077528" cy="1179640"/>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IN</a:t>
            </a:r>
          </a:p>
        </p:txBody>
      </p:sp>
      <p:sp>
        <p:nvSpPr>
          <p:cNvPr id="15" name="Rectangle 14">
            <a:extLst>
              <a:ext uri="{FF2B5EF4-FFF2-40B4-BE49-F238E27FC236}">
                <a16:creationId xmlns:a16="http://schemas.microsoft.com/office/drawing/2014/main" id="{4AE81302-BC13-F352-00AE-97C3AE02EEE7}"/>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33">
            <a:extLst>
              <a:ext uri="{FF2B5EF4-FFF2-40B4-BE49-F238E27FC236}">
                <a16:creationId xmlns:a16="http://schemas.microsoft.com/office/drawing/2014/main" id="{FC0F044F-5BD1-1FE1-CD7B-596D1A01C8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121" y="1067334"/>
            <a:ext cx="835455" cy="81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95E060F5-F359-9D25-C38D-55CC820F25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66429" y="3121190"/>
            <a:ext cx="1152128" cy="815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B4DABAC0-0045-C05F-2130-0C711AE7499D}"/>
              </a:ext>
            </a:extLst>
          </p:cNvPr>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pic>
        <p:nvPicPr>
          <p:cNvPr id="6" name="Picture 5" descr="ANrf_2019.JPG">
            <a:extLst>
              <a:ext uri="{FF2B5EF4-FFF2-40B4-BE49-F238E27FC236}">
                <a16:creationId xmlns:a16="http://schemas.microsoft.com/office/drawing/2014/main" id="{E4222F5D-3B0C-536A-0512-E6B710B38E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76014" y="2950541"/>
            <a:ext cx="1354667" cy="914400"/>
          </a:xfrm>
          <a:prstGeom prst="rect">
            <a:avLst/>
          </a:prstGeom>
        </p:spPr>
      </p:pic>
      <p:sp>
        <p:nvSpPr>
          <p:cNvPr id="9" name="TextBox 8">
            <a:extLst>
              <a:ext uri="{FF2B5EF4-FFF2-40B4-BE49-F238E27FC236}">
                <a16:creationId xmlns:a16="http://schemas.microsoft.com/office/drawing/2014/main" id="{300DE958-CEFE-59D8-D7F7-8C3B4B83510F}"/>
              </a:ext>
            </a:extLst>
          </p:cNvPr>
          <p:cNvSpPr txBox="1"/>
          <p:nvPr/>
        </p:nvSpPr>
        <p:spPr>
          <a:xfrm>
            <a:off x="6752366" y="1490264"/>
            <a:ext cx="2379176" cy="707886"/>
          </a:xfrm>
          <a:prstGeom prst="rect">
            <a:avLst/>
          </a:prstGeom>
          <a:noFill/>
        </p:spPr>
        <p:txBody>
          <a:bodyPr wrap="none" rtlCol="0">
            <a:spAutoFit/>
          </a:bodyPr>
          <a:lstStyle/>
          <a:p>
            <a:pPr algn="ctr"/>
            <a:r>
              <a:rPr lang="en-US" sz="2000" dirty="0">
                <a:latin typeface="Helvetica"/>
                <a:cs typeface="Helvetica"/>
              </a:rPr>
              <a:t>Respired ∆</a:t>
            </a:r>
            <a:r>
              <a:rPr lang="en-US" sz="2000" baseline="30000" dirty="0">
                <a:latin typeface="Helvetica"/>
                <a:cs typeface="Helvetica"/>
              </a:rPr>
              <a:t>14</a:t>
            </a:r>
            <a:r>
              <a:rPr lang="en-US" sz="2000" dirty="0">
                <a:latin typeface="Helvetica"/>
                <a:cs typeface="Helvetica"/>
              </a:rPr>
              <a:t>C-CO</a:t>
            </a:r>
            <a:r>
              <a:rPr lang="en-US" sz="2000" baseline="-25000" dirty="0">
                <a:latin typeface="Helvetica"/>
                <a:cs typeface="Helvetica"/>
              </a:rPr>
              <a:t>2</a:t>
            </a:r>
          </a:p>
          <a:p>
            <a:pPr algn="ctr"/>
            <a:r>
              <a:rPr lang="en-US" sz="2000" dirty="0">
                <a:solidFill>
                  <a:srgbClr val="000000"/>
                </a:solidFill>
                <a:latin typeface="Helvetica"/>
                <a:cs typeface="Helvetica"/>
              </a:rPr>
              <a:t>~</a:t>
            </a:r>
          </a:p>
        </p:txBody>
      </p:sp>
      <p:sp>
        <p:nvSpPr>
          <p:cNvPr id="11" name="TextBox 10">
            <a:extLst>
              <a:ext uri="{FF2B5EF4-FFF2-40B4-BE49-F238E27FC236}">
                <a16:creationId xmlns:a16="http://schemas.microsoft.com/office/drawing/2014/main" id="{6F0EE04D-C0C2-0B05-A618-83DF1CFBF837}"/>
              </a:ext>
            </a:extLst>
          </p:cNvPr>
          <p:cNvSpPr txBox="1"/>
          <p:nvPr/>
        </p:nvSpPr>
        <p:spPr>
          <a:xfrm>
            <a:off x="279848" y="1486846"/>
            <a:ext cx="1744387" cy="707886"/>
          </a:xfrm>
          <a:prstGeom prst="rect">
            <a:avLst/>
          </a:prstGeom>
          <a:noFill/>
        </p:spPr>
        <p:txBody>
          <a:bodyPr wrap="none" rtlCol="0">
            <a:spAutoFit/>
          </a:bodyPr>
          <a:lstStyle/>
          <a:p>
            <a:pPr algn="ctr"/>
            <a:r>
              <a:rPr lang="en-US" sz="2000" dirty="0">
                <a:solidFill>
                  <a:srgbClr val="000000"/>
                </a:solidFill>
                <a:latin typeface="Helvetica"/>
                <a:cs typeface="Helvetica"/>
              </a:rPr>
              <a:t>Bulk soil ∆</a:t>
            </a:r>
            <a:r>
              <a:rPr lang="en-US" sz="2000" baseline="30000" dirty="0">
                <a:solidFill>
                  <a:srgbClr val="000000"/>
                </a:solidFill>
                <a:latin typeface="Helvetica"/>
                <a:cs typeface="Helvetica"/>
              </a:rPr>
              <a:t>14</a:t>
            </a:r>
            <a:r>
              <a:rPr lang="en-US" sz="2000" dirty="0">
                <a:solidFill>
                  <a:srgbClr val="000000"/>
                </a:solidFill>
                <a:latin typeface="Helvetica"/>
                <a:cs typeface="Helvetica"/>
              </a:rPr>
              <a:t>C</a:t>
            </a:r>
          </a:p>
          <a:p>
            <a:pPr algn="ctr"/>
            <a:r>
              <a:rPr lang="en-US" sz="2000" dirty="0">
                <a:solidFill>
                  <a:srgbClr val="000000"/>
                </a:solidFill>
                <a:latin typeface="Helvetica"/>
                <a:cs typeface="Helvetica"/>
              </a:rPr>
              <a:t>~</a:t>
            </a:r>
          </a:p>
        </p:txBody>
      </p:sp>
      <p:sp>
        <p:nvSpPr>
          <p:cNvPr id="12" name="TextBox 11">
            <a:extLst>
              <a:ext uri="{FF2B5EF4-FFF2-40B4-BE49-F238E27FC236}">
                <a16:creationId xmlns:a16="http://schemas.microsoft.com/office/drawing/2014/main" id="{26DE4937-799E-43C9-ADDF-D3A5AB59363F}"/>
              </a:ext>
            </a:extLst>
          </p:cNvPr>
          <p:cNvSpPr txBox="1"/>
          <p:nvPr/>
        </p:nvSpPr>
        <p:spPr>
          <a:xfrm>
            <a:off x="734189" y="2137062"/>
            <a:ext cx="805029" cy="523220"/>
          </a:xfrm>
          <a:prstGeom prst="rect">
            <a:avLst/>
          </a:prstGeom>
          <a:noFill/>
        </p:spPr>
        <p:txBody>
          <a:bodyPr wrap="none" rtlCol="0">
            <a:spAutoFit/>
          </a:bodyPr>
          <a:lstStyle/>
          <a:p>
            <a:pPr algn="ctr"/>
            <a:r>
              <a:rPr lang="en-US" sz="2800" b="1" dirty="0">
                <a:solidFill>
                  <a:srgbClr val="FF0000"/>
                </a:solidFill>
                <a:latin typeface="Helvetica"/>
                <a:cs typeface="Helvetica"/>
              </a:rPr>
              <a:t>age</a:t>
            </a:r>
          </a:p>
        </p:txBody>
      </p:sp>
      <p:sp>
        <p:nvSpPr>
          <p:cNvPr id="13" name="TextBox 12">
            <a:extLst>
              <a:ext uri="{FF2B5EF4-FFF2-40B4-BE49-F238E27FC236}">
                <a16:creationId xmlns:a16="http://schemas.microsoft.com/office/drawing/2014/main" id="{C6C1132E-423B-7DF8-27ED-0E55CBFB24D4}"/>
              </a:ext>
            </a:extLst>
          </p:cNvPr>
          <p:cNvSpPr txBox="1"/>
          <p:nvPr/>
        </p:nvSpPr>
        <p:spPr>
          <a:xfrm>
            <a:off x="6880605" y="2144593"/>
            <a:ext cx="2122697" cy="523220"/>
          </a:xfrm>
          <a:prstGeom prst="rect">
            <a:avLst/>
          </a:prstGeom>
          <a:noFill/>
        </p:spPr>
        <p:txBody>
          <a:bodyPr wrap="none" rtlCol="0">
            <a:spAutoFit/>
          </a:bodyPr>
          <a:lstStyle/>
          <a:p>
            <a:pPr algn="ctr"/>
            <a:r>
              <a:rPr lang="en-US" sz="2800" b="1" dirty="0">
                <a:solidFill>
                  <a:srgbClr val="FF0000"/>
                </a:solidFill>
                <a:latin typeface="Helvetica"/>
                <a:cs typeface="Helvetica"/>
              </a:rPr>
              <a:t>transit time</a:t>
            </a:r>
          </a:p>
        </p:txBody>
      </p:sp>
      <p:sp>
        <p:nvSpPr>
          <p:cNvPr id="14" name="Content Placeholder 2">
            <a:extLst>
              <a:ext uri="{FF2B5EF4-FFF2-40B4-BE49-F238E27FC236}">
                <a16:creationId xmlns:a16="http://schemas.microsoft.com/office/drawing/2014/main" id="{EEBED472-A343-4082-675E-110AF8B3EB87}"/>
              </a:ext>
            </a:extLst>
          </p:cNvPr>
          <p:cNvSpPr txBox="1">
            <a:spLocks/>
          </p:cNvSpPr>
          <p:nvPr/>
        </p:nvSpPr>
        <p:spPr>
          <a:xfrm>
            <a:off x="117707" y="4253754"/>
            <a:ext cx="2342029" cy="752706"/>
          </a:xfrm>
          <a:prstGeom prst="rect">
            <a:avLst/>
          </a:prstGeom>
          <a:solidFill>
            <a:schemeClr val="bg1"/>
          </a:solidFill>
          <a:ln w="28575" cmpd="thinThick">
            <a:solidFill>
              <a:schemeClr val="tx1"/>
            </a:solidFill>
          </a:ln>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soil C age:</a:t>
            </a:r>
            <a:r>
              <a:rPr lang="en-US" sz="2000" b="1" i="1" dirty="0">
                <a:latin typeface="Helvetica"/>
                <a:cs typeface="Helvetica"/>
              </a:rPr>
              <a:t> </a:t>
            </a:r>
            <a:r>
              <a:rPr lang="en-US" sz="2000" dirty="0">
                <a:latin typeface="Helvetica"/>
                <a:cs typeface="Helvetica"/>
              </a:rPr>
              <a:t>age of particles in the soil</a:t>
            </a:r>
            <a:endParaRPr lang="en-US" sz="2000" i="1" baseline="-25000" dirty="0">
              <a:latin typeface="Helvetica"/>
              <a:cs typeface="Helvetica"/>
            </a:endParaRPr>
          </a:p>
        </p:txBody>
      </p:sp>
      <p:sp>
        <p:nvSpPr>
          <p:cNvPr id="16" name="Content Placeholder 2">
            <a:extLst>
              <a:ext uri="{FF2B5EF4-FFF2-40B4-BE49-F238E27FC236}">
                <a16:creationId xmlns:a16="http://schemas.microsoft.com/office/drawing/2014/main" id="{8588FFBA-625C-66AF-DE7D-B41F6C06028B}"/>
              </a:ext>
            </a:extLst>
          </p:cNvPr>
          <p:cNvSpPr txBox="1">
            <a:spLocks/>
          </p:cNvSpPr>
          <p:nvPr/>
        </p:nvSpPr>
        <p:spPr>
          <a:xfrm>
            <a:off x="5548650" y="4160065"/>
            <a:ext cx="2999268" cy="967044"/>
          </a:xfrm>
          <a:prstGeom prst="rect">
            <a:avLst/>
          </a:prstGeom>
          <a:solidFill>
            <a:schemeClr val="bg1"/>
          </a:solidFill>
          <a:ln w="28575" cmpd="thinThick">
            <a:solidFill>
              <a:schemeClr val="tx1"/>
            </a:solidFill>
          </a:ln>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soil C transit time:</a:t>
            </a:r>
            <a:r>
              <a:rPr lang="en-US" sz="2000" b="1" i="1" dirty="0">
                <a:latin typeface="Helvetica"/>
                <a:cs typeface="Helvetica"/>
              </a:rPr>
              <a:t> </a:t>
            </a:r>
            <a:r>
              <a:rPr lang="en-US" sz="2000" dirty="0">
                <a:latin typeface="Helvetica"/>
                <a:cs typeface="Helvetica"/>
              </a:rPr>
              <a:t>age of particles in the release flux</a:t>
            </a:r>
            <a:endParaRPr lang="en-US" sz="2000" i="1" dirty="0">
              <a:latin typeface="Helvetica"/>
              <a:cs typeface="Helvetica"/>
            </a:endParaRPr>
          </a:p>
        </p:txBody>
      </p:sp>
    </p:spTree>
    <p:extLst>
      <p:ext uri="{BB962C8B-B14F-4D97-AF65-F5344CB8AC3E}">
        <p14:creationId xmlns:p14="http://schemas.microsoft.com/office/powerpoint/2010/main" val="2910356232"/>
      </p:ext>
    </p:extLst>
  </p:cSld>
  <p:clrMapOvr>
    <a:masterClrMapping/>
  </p:clrMapOvr>
  <mc:AlternateContent xmlns:mc="http://schemas.openxmlformats.org/markup-compatibility/2006" xmlns:p14="http://schemas.microsoft.com/office/powerpoint/2010/main">
    <mc:Choice Requires="p14">
      <p:transition spd="slow" p14:dur="2000" advClick="0" advTm="26165"/>
    </mc:Choice>
    <mc:Fallback xmlns="">
      <p:transition spd="slow" advClick="0" advTm="2616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42</a:t>
            </a:fld>
            <a:endParaRPr lang="de-DE" dirty="0"/>
          </a:p>
        </p:txBody>
      </p:sp>
      <p:sp>
        <p:nvSpPr>
          <p:cNvPr id="10" name="Slide Number Placeholder 2">
            <a:extLst>
              <a:ext uri="{FF2B5EF4-FFF2-40B4-BE49-F238E27FC236}">
                <a16:creationId xmlns:a16="http://schemas.microsoft.com/office/drawing/2014/main" id="{BF24A239-DD23-4E77-C164-796FDBEE283D}"/>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42</a:t>
            </a:fld>
            <a:endParaRPr lang="de-DE" dirty="0"/>
          </a:p>
        </p:txBody>
      </p:sp>
      <p:pic>
        <p:nvPicPr>
          <p:cNvPr id="7" name="Picture 4">
            <a:extLst>
              <a:ext uri="{FF2B5EF4-FFF2-40B4-BE49-F238E27FC236}">
                <a16:creationId xmlns:a16="http://schemas.microsoft.com/office/drawing/2014/main" id="{775B1658-FC26-D4E3-BCFF-8DF79BF66B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6429" y="3121190"/>
            <a:ext cx="1152128" cy="815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DB4C06AF-6F88-0589-672A-618DC85A749D}"/>
              </a:ext>
            </a:extLst>
          </p:cNvPr>
          <p:cNvSpPr txBox="1"/>
          <p:nvPr/>
        </p:nvSpPr>
        <p:spPr>
          <a:xfrm>
            <a:off x="3367155" y="4708113"/>
            <a:ext cx="184666" cy="369332"/>
          </a:xfrm>
          <a:prstGeom prst="rect">
            <a:avLst/>
          </a:prstGeom>
          <a:noFill/>
        </p:spPr>
        <p:txBody>
          <a:bodyPr wrap="none" rtlCol="0">
            <a:spAutoFit/>
          </a:bodyPr>
          <a:lstStyle/>
          <a:p>
            <a:endParaRPr lang="en-US" dirty="0">
              <a:latin typeface="Arial"/>
              <a:cs typeface="Arial"/>
            </a:endParaRPr>
          </a:p>
        </p:txBody>
      </p:sp>
      <p:sp>
        <p:nvSpPr>
          <p:cNvPr id="11" name="Right Brace 10">
            <a:extLst>
              <a:ext uri="{FF2B5EF4-FFF2-40B4-BE49-F238E27FC236}">
                <a16:creationId xmlns:a16="http://schemas.microsoft.com/office/drawing/2014/main" id="{FF01DF22-773F-8E47-D99C-322977D02553}"/>
              </a:ext>
            </a:extLst>
          </p:cNvPr>
          <p:cNvSpPr/>
          <p:nvPr/>
        </p:nvSpPr>
        <p:spPr>
          <a:xfrm>
            <a:off x="6469168" y="1944569"/>
            <a:ext cx="678544" cy="2323313"/>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BDB99948-A147-64E0-A096-CD5D9F9133CB}"/>
              </a:ext>
            </a:extLst>
          </p:cNvPr>
          <p:cNvSpPr/>
          <p:nvPr/>
        </p:nvSpPr>
        <p:spPr>
          <a:xfrm rot="10800000">
            <a:off x="1677386" y="2045761"/>
            <a:ext cx="495517" cy="3248033"/>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12" descr="ANrf_2019.JPG">
            <a:extLst>
              <a:ext uri="{FF2B5EF4-FFF2-40B4-BE49-F238E27FC236}">
                <a16:creationId xmlns:a16="http://schemas.microsoft.com/office/drawing/2014/main" id="{2B556BB7-5775-315C-9DAA-EFC5ED8CA3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76014" y="2950541"/>
            <a:ext cx="1354667" cy="914400"/>
          </a:xfrm>
          <a:prstGeom prst="rect">
            <a:avLst/>
          </a:prstGeom>
        </p:spPr>
      </p:pic>
      <p:sp>
        <p:nvSpPr>
          <p:cNvPr id="2" name="TextBox 1">
            <a:extLst>
              <a:ext uri="{FF2B5EF4-FFF2-40B4-BE49-F238E27FC236}">
                <a16:creationId xmlns:a16="http://schemas.microsoft.com/office/drawing/2014/main" id="{B09586C3-9440-71EA-C3D7-A115059E287A}"/>
              </a:ext>
            </a:extLst>
          </p:cNvPr>
          <p:cNvSpPr txBox="1"/>
          <p:nvPr/>
        </p:nvSpPr>
        <p:spPr>
          <a:xfrm>
            <a:off x="6752366" y="1490264"/>
            <a:ext cx="2379176" cy="707886"/>
          </a:xfrm>
          <a:prstGeom prst="rect">
            <a:avLst/>
          </a:prstGeom>
          <a:noFill/>
        </p:spPr>
        <p:txBody>
          <a:bodyPr wrap="none" rtlCol="0">
            <a:spAutoFit/>
          </a:bodyPr>
          <a:lstStyle/>
          <a:p>
            <a:pPr algn="ctr"/>
            <a:r>
              <a:rPr lang="en-US" sz="2000" dirty="0">
                <a:latin typeface="Helvetica"/>
                <a:cs typeface="Helvetica"/>
              </a:rPr>
              <a:t>Respired ∆</a:t>
            </a:r>
            <a:r>
              <a:rPr lang="en-US" sz="2000" baseline="30000" dirty="0">
                <a:latin typeface="Helvetica"/>
                <a:cs typeface="Helvetica"/>
              </a:rPr>
              <a:t>14</a:t>
            </a:r>
            <a:r>
              <a:rPr lang="en-US" sz="2000" dirty="0">
                <a:latin typeface="Helvetica"/>
                <a:cs typeface="Helvetica"/>
              </a:rPr>
              <a:t>C-CO</a:t>
            </a:r>
            <a:r>
              <a:rPr lang="en-US" sz="2000" baseline="-25000" dirty="0">
                <a:latin typeface="Helvetica"/>
                <a:cs typeface="Helvetica"/>
              </a:rPr>
              <a:t>2</a:t>
            </a:r>
          </a:p>
          <a:p>
            <a:pPr algn="ctr"/>
            <a:r>
              <a:rPr lang="en-US" sz="2000" dirty="0">
                <a:solidFill>
                  <a:srgbClr val="000000"/>
                </a:solidFill>
                <a:latin typeface="Helvetica"/>
                <a:cs typeface="Helvetica"/>
              </a:rPr>
              <a:t>~</a:t>
            </a:r>
          </a:p>
        </p:txBody>
      </p:sp>
      <p:sp>
        <p:nvSpPr>
          <p:cNvPr id="3" name="TextBox 2">
            <a:extLst>
              <a:ext uri="{FF2B5EF4-FFF2-40B4-BE49-F238E27FC236}">
                <a16:creationId xmlns:a16="http://schemas.microsoft.com/office/drawing/2014/main" id="{640DBD02-FA18-790B-BE59-9A6D10387DD2}"/>
              </a:ext>
            </a:extLst>
          </p:cNvPr>
          <p:cNvSpPr txBox="1"/>
          <p:nvPr/>
        </p:nvSpPr>
        <p:spPr>
          <a:xfrm>
            <a:off x="279848" y="1486846"/>
            <a:ext cx="1744387" cy="707886"/>
          </a:xfrm>
          <a:prstGeom prst="rect">
            <a:avLst/>
          </a:prstGeom>
          <a:noFill/>
        </p:spPr>
        <p:txBody>
          <a:bodyPr wrap="none" rtlCol="0">
            <a:spAutoFit/>
          </a:bodyPr>
          <a:lstStyle/>
          <a:p>
            <a:pPr algn="ctr"/>
            <a:r>
              <a:rPr lang="en-US" sz="2000" dirty="0">
                <a:solidFill>
                  <a:srgbClr val="000000"/>
                </a:solidFill>
                <a:latin typeface="Helvetica"/>
                <a:cs typeface="Helvetica"/>
              </a:rPr>
              <a:t>Bulk soil ∆</a:t>
            </a:r>
            <a:r>
              <a:rPr lang="en-US" sz="2000" baseline="30000" dirty="0">
                <a:solidFill>
                  <a:srgbClr val="000000"/>
                </a:solidFill>
                <a:latin typeface="Helvetica"/>
                <a:cs typeface="Helvetica"/>
              </a:rPr>
              <a:t>14</a:t>
            </a:r>
            <a:r>
              <a:rPr lang="en-US" sz="2000" dirty="0">
                <a:solidFill>
                  <a:srgbClr val="000000"/>
                </a:solidFill>
                <a:latin typeface="Helvetica"/>
                <a:cs typeface="Helvetica"/>
              </a:rPr>
              <a:t>C</a:t>
            </a:r>
          </a:p>
          <a:p>
            <a:pPr algn="ctr"/>
            <a:r>
              <a:rPr lang="en-US" sz="2000" dirty="0">
                <a:solidFill>
                  <a:srgbClr val="000000"/>
                </a:solidFill>
                <a:latin typeface="Helvetica"/>
                <a:cs typeface="Helvetica"/>
              </a:rPr>
              <a:t>~</a:t>
            </a:r>
          </a:p>
        </p:txBody>
      </p:sp>
      <p:sp>
        <p:nvSpPr>
          <p:cNvPr id="5" name="TextBox 4">
            <a:extLst>
              <a:ext uri="{FF2B5EF4-FFF2-40B4-BE49-F238E27FC236}">
                <a16:creationId xmlns:a16="http://schemas.microsoft.com/office/drawing/2014/main" id="{E36B0C87-3F66-3A09-48CD-72D59ACB0AC8}"/>
              </a:ext>
            </a:extLst>
          </p:cNvPr>
          <p:cNvSpPr txBox="1"/>
          <p:nvPr/>
        </p:nvSpPr>
        <p:spPr>
          <a:xfrm>
            <a:off x="734189" y="2137062"/>
            <a:ext cx="805029" cy="523220"/>
          </a:xfrm>
          <a:prstGeom prst="rect">
            <a:avLst/>
          </a:prstGeom>
          <a:noFill/>
        </p:spPr>
        <p:txBody>
          <a:bodyPr wrap="none" rtlCol="0">
            <a:spAutoFit/>
          </a:bodyPr>
          <a:lstStyle/>
          <a:p>
            <a:pPr algn="ctr"/>
            <a:r>
              <a:rPr lang="en-US" sz="2800" b="1" dirty="0">
                <a:solidFill>
                  <a:srgbClr val="FF0000"/>
                </a:solidFill>
                <a:latin typeface="Helvetica"/>
                <a:cs typeface="Helvetica"/>
              </a:rPr>
              <a:t>age</a:t>
            </a:r>
          </a:p>
        </p:txBody>
      </p:sp>
      <p:sp>
        <p:nvSpPr>
          <p:cNvPr id="26" name="TextBox 25">
            <a:extLst>
              <a:ext uri="{FF2B5EF4-FFF2-40B4-BE49-F238E27FC236}">
                <a16:creationId xmlns:a16="http://schemas.microsoft.com/office/drawing/2014/main" id="{C735BB34-E1F2-7348-3FA4-F5647298ECBA}"/>
              </a:ext>
            </a:extLst>
          </p:cNvPr>
          <p:cNvSpPr txBox="1"/>
          <p:nvPr/>
        </p:nvSpPr>
        <p:spPr>
          <a:xfrm>
            <a:off x="6880605" y="2144593"/>
            <a:ext cx="2122697" cy="523220"/>
          </a:xfrm>
          <a:prstGeom prst="rect">
            <a:avLst/>
          </a:prstGeom>
          <a:noFill/>
        </p:spPr>
        <p:txBody>
          <a:bodyPr wrap="none" rtlCol="0">
            <a:spAutoFit/>
          </a:bodyPr>
          <a:lstStyle/>
          <a:p>
            <a:pPr algn="ctr"/>
            <a:r>
              <a:rPr lang="en-US" sz="2800" b="1" dirty="0">
                <a:solidFill>
                  <a:srgbClr val="FF0000"/>
                </a:solidFill>
                <a:latin typeface="Helvetica"/>
                <a:cs typeface="Helvetica"/>
              </a:rPr>
              <a:t>transit time</a:t>
            </a:r>
          </a:p>
        </p:txBody>
      </p:sp>
      <p:sp>
        <p:nvSpPr>
          <p:cNvPr id="14" name="TextBox 13">
            <a:extLst>
              <a:ext uri="{FF2B5EF4-FFF2-40B4-BE49-F238E27FC236}">
                <a16:creationId xmlns:a16="http://schemas.microsoft.com/office/drawing/2014/main" id="{87F68AB5-B23A-6E16-C35E-39D6B74B9F11}"/>
              </a:ext>
            </a:extLst>
          </p:cNvPr>
          <p:cNvSpPr txBox="1"/>
          <p:nvPr/>
        </p:nvSpPr>
        <p:spPr>
          <a:xfrm>
            <a:off x="494906" y="4202814"/>
            <a:ext cx="1314269" cy="707886"/>
          </a:xfrm>
          <a:prstGeom prst="rect">
            <a:avLst/>
          </a:prstGeom>
          <a:noFill/>
        </p:spPr>
        <p:txBody>
          <a:bodyPr wrap="square" rtlCol="0">
            <a:spAutoFit/>
          </a:bodyPr>
          <a:lstStyle/>
          <a:p>
            <a:pPr algn="ctr"/>
            <a:r>
              <a:rPr lang="en-US" sz="2000" i="1" dirty="0">
                <a:solidFill>
                  <a:srgbClr val="000000"/>
                </a:solidFill>
                <a:latin typeface="Helvetica"/>
                <a:cs typeface="Helvetica"/>
              </a:rPr>
              <a:t>C-mass weighted</a:t>
            </a:r>
          </a:p>
        </p:txBody>
      </p:sp>
      <p:sp>
        <p:nvSpPr>
          <p:cNvPr id="15" name="TextBox 14">
            <a:extLst>
              <a:ext uri="{FF2B5EF4-FFF2-40B4-BE49-F238E27FC236}">
                <a16:creationId xmlns:a16="http://schemas.microsoft.com/office/drawing/2014/main" id="{44BA3F57-FCDF-F23E-BBBA-8A3618FFE41B}"/>
              </a:ext>
            </a:extLst>
          </p:cNvPr>
          <p:cNvSpPr txBox="1"/>
          <p:nvPr/>
        </p:nvSpPr>
        <p:spPr>
          <a:xfrm>
            <a:off x="6894401" y="4196995"/>
            <a:ext cx="1952779" cy="400110"/>
          </a:xfrm>
          <a:prstGeom prst="rect">
            <a:avLst/>
          </a:prstGeom>
          <a:noFill/>
        </p:spPr>
        <p:txBody>
          <a:bodyPr wrap="none" rtlCol="0">
            <a:spAutoFit/>
          </a:bodyPr>
          <a:lstStyle/>
          <a:p>
            <a:pPr algn="ctr"/>
            <a:r>
              <a:rPr lang="en-US" sz="2000" i="1" dirty="0">
                <a:solidFill>
                  <a:srgbClr val="000000"/>
                </a:solidFill>
                <a:latin typeface="Helvetica"/>
                <a:cs typeface="Helvetica"/>
              </a:rPr>
              <a:t>C-flux weighted</a:t>
            </a:r>
          </a:p>
        </p:txBody>
      </p:sp>
      <p:grpSp>
        <p:nvGrpSpPr>
          <p:cNvPr id="35" name="Group 34">
            <a:extLst>
              <a:ext uri="{FF2B5EF4-FFF2-40B4-BE49-F238E27FC236}">
                <a16:creationId xmlns:a16="http://schemas.microsoft.com/office/drawing/2014/main" id="{A8855D6D-A695-7592-59BE-BD3FE8A69931}"/>
              </a:ext>
            </a:extLst>
          </p:cNvPr>
          <p:cNvGrpSpPr/>
          <p:nvPr/>
        </p:nvGrpSpPr>
        <p:grpSpPr>
          <a:xfrm>
            <a:off x="2232878" y="1373286"/>
            <a:ext cx="4310647" cy="3847512"/>
            <a:chOff x="2232878" y="1373286"/>
            <a:chExt cx="4310647" cy="3847512"/>
          </a:xfrm>
        </p:grpSpPr>
        <p:sp>
          <p:nvSpPr>
            <p:cNvPr id="17" name="Right Arrow 16">
              <a:extLst>
                <a:ext uri="{FF2B5EF4-FFF2-40B4-BE49-F238E27FC236}">
                  <a16:creationId xmlns:a16="http://schemas.microsoft.com/office/drawing/2014/main" id="{18157365-CF16-1658-B0C0-EFA2FFE24D61}"/>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18" name="Right Arrow 17">
              <a:extLst>
                <a:ext uri="{FF2B5EF4-FFF2-40B4-BE49-F238E27FC236}">
                  <a16:creationId xmlns:a16="http://schemas.microsoft.com/office/drawing/2014/main" id="{458EB94C-75E2-26CE-8511-83EE93C6DA89}"/>
                </a:ext>
              </a:extLst>
            </p:cNvPr>
            <p:cNvSpPr/>
            <p:nvPr/>
          </p:nvSpPr>
          <p:spPr>
            <a:xfrm>
              <a:off x="5442859" y="3392196"/>
              <a:ext cx="1100666" cy="330660"/>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latin typeface="Helvetica"/>
                  <a:cs typeface="Helvetica"/>
                </a:rPr>
                <a:t>out</a:t>
              </a:r>
            </a:p>
          </p:txBody>
        </p:sp>
        <p:grpSp>
          <p:nvGrpSpPr>
            <p:cNvPr id="6" name="Group 5">
              <a:extLst>
                <a:ext uri="{FF2B5EF4-FFF2-40B4-BE49-F238E27FC236}">
                  <a16:creationId xmlns:a16="http://schemas.microsoft.com/office/drawing/2014/main" id="{5164A2F3-BDBE-156B-3B0C-414B012885A8}"/>
                </a:ext>
              </a:extLst>
            </p:cNvPr>
            <p:cNvGrpSpPr/>
            <p:nvPr/>
          </p:nvGrpSpPr>
          <p:grpSpPr>
            <a:xfrm>
              <a:off x="2232878" y="1373286"/>
              <a:ext cx="3067153" cy="3847512"/>
              <a:chOff x="2232878" y="1373286"/>
              <a:chExt cx="3067153" cy="3847512"/>
            </a:xfrm>
          </p:grpSpPr>
          <p:sp>
            <p:nvSpPr>
              <p:cNvPr id="27" name="Right Arrow 26">
                <a:extLst>
                  <a:ext uri="{FF2B5EF4-FFF2-40B4-BE49-F238E27FC236}">
                    <a16:creationId xmlns:a16="http://schemas.microsoft.com/office/drawing/2014/main" id="{CBE9497C-A23A-3D77-78B7-AD1164724EC4}"/>
                  </a:ext>
                </a:extLst>
              </p:cNvPr>
              <p:cNvSpPr/>
              <p:nvPr/>
            </p:nvSpPr>
            <p:spPr>
              <a:xfrm rot="5400000">
                <a:off x="3025511" y="1446491"/>
                <a:ext cx="547104" cy="40069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grpSp>
            <p:nvGrpSpPr>
              <p:cNvPr id="28" name="Group 27">
                <a:extLst>
                  <a:ext uri="{FF2B5EF4-FFF2-40B4-BE49-F238E27FC236}">
                    <a16:creationId xmlns:a16="http://schemas.microsoft.com/office/drawing/2014/main" id="{4A16FCA4-CAC7-48F8-D4F9-4C236933CFBA}"/>
                  </a:ext>
                </a:extLst>
              </p:cNvPr>
              <p:cNvGrpSpPr/>
              <p:nvPr/>
            </p:nvGrpSpPr>
            <p:grpSpPr>
              <a:xfrm>
                <a:off x="2708355" y="1953518"/>
                <a:ext cx="2591676" cy="3267280"/>
                <a:chOff x="2708355" y="1953518"/>
                <a:chExt cx="2591676" cy="3267280"/>
              </a:xfrm>
            </p:grpSpPr>
            <p:sp>
              <p:nvSpPr>
                <p:cNvPr id="32" name="Rectangle 31">
                  <a:extLst>
                    <a:ext uri="{FF2B5EF4-FFF2-40B4-BE49-F238E27FC236}">
                      <a16:creationId xmlns:a16="http://schemas.microsoft.com/office/drawing/2014/main" id="{73A89424-E135-0816-8586-67230A214EA0}"/>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B64ED09-D50F-5612-8A49-961265D65291}"/>
                    </a:ext>
                  </a:extLst>
                </p:cNvPr>
                <p:cNvSpPr/>
                <p:nvPr/>
              </p:nvSpPr>
              <p:spPr bwMode="auto">
                <a:xfrm>
                  <a:off x="2736947" y="1953910"/>
                  <a:ext cx="2540243" cy="728892"/>
                </a:xfrm>
                <a:prstGeom prst="rect">
                  <a:avLst/>
                </a:prstGeom>
                <a:solidFill>
                  <a:srgbClr val="E41F88"/>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chemeClr val="bg1"/>
                      </a:solidFill>
                      <a:latin typeface="Helvetica"/>
                      <a:cs typeface="Helvetica"/>
                    </a:rPr>
                    <a:t>FAST</a:t>
                  </a:r>
                  <a:endParaRPr lang="en-US" b="1" dirty="0">
                    <a:solidFill>
                      <a:schemeClr val="bg1"/>
                    </a:solidFill>
                    <a:latin typeface="Helvetica"/>
                    <a:cs typeface="Helvetica"/>
                  </a:endParaRPr>
                </a:p>
              </p:txBody>
            </p:sp>
            <p:sp>
              <p:nvSpPr>
                <p:cNvPr id="34" name="Rectangle 33">
                  <a:extLst>
                    <a:ext uri="{FF2B5EF4-FFF2-40B4-BE49-F238E27FC236}">
                      <a16:creationId xmlns:a16="http://schemas.microsoft.com/office/drawing/2014/main" id="{71502394-B660-9B53-B83B-C9D9A78144FD}"/>
                    </a:ext>
                  </a:extLst>
                </p:cNvPr>
                <p:cNvSpPr/>
                <p:nvPr/>
              </p:nvSpPr>
              <p:spPr bwMode="auto">
                <a:xfrm>
                  <a:off x="2736451" y="2652322"/>
                  <a:ext cx="2541600" cy="2537996"/>
                </a:xfrm>
                <a:prstGeom prst="rect">
                  <a:avLst/>
                </a:prstGeom>
                <a:solidFill>
                  <a:srgbClr val="1F88E4"/>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rgbClr val="FFFFFF"/>
                      </a:solidFill>
                      <a:latin typeface="Helvetica"/>
                      <a:cs typeface="Helvetica"/>
                    </a:rPr>
                    <a:t>SLOW</a:t>
                  </a:r>
                  <a:endParaRPr lang="en-US" b="1" dirty="0">
                    <a:solidFill>
                      <a:srgbClr val="FFFFFF"/>
                    </a:solidFill>
                    <a:latin typeface="Helvetica"/>
                    <a:cs typeface="Helvetica"/>
                  </a:endParaRPr>
                </a:p>
              </p:txBody>
            </p:sp>
          </p:grpSp>
          <p:sp>
            <p:nvSpPr>
              <p:cNvPr id="29" name="Right Arrow 28">
                <a:extLst>
                  <a:ext uri="{FF2B5EF4-FFF2-40B4-BE49-F238E27FC236}">
                    <a16:creationId xmlns:a16="http://schemas.microsoft.com/office/drawing/2014/main" id="{53717771-59E8-C5BE-1FA9-439D925CD75B}"/>
                  </a:ext>
                </a:extLst>
              </p:cNvPr>
              <p:cNvSpPr/>
              <p:nvPr/>
            </p:nvSpPr>
            <p:spPr>
              <a:xfrm>
                <a:off x="2368515" y="2815622"/>
                <a:ext cx="625092" cy="297594"/>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084B90A-EECB-D53C-BD3F-BB17A2E9CF17}"/>
                  </a:ext>
                </a:extLst>
              </p:cNvPr>
              <p:cNvSpPr/>
              <p:nvPr/>
            </p:nvSpPr>
            <p:spPr>
              <a:xfrm>
                <a:off x="2233076" y="1376219"/>
                <a:ext cx="986431" cy="25056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pitchFamily="2" charset="0"/>
                  </a:rPr>
                  <a:t>IN</a:t>
                </a:r>
              </a:p>
            </p:txBody>
          </p:sp>
          <p:sp>
            <p:nvSpPr>
              <p:cNvPr id="31" name="Rectangle 30">
                <a:extLst>
                  <a:ext uri="{FF2B5EF4-FFF2-40B4-BE49-F238E27FC236}">
                    <a16:creationId xmlns:a16="http://schemas.microsoft.com/office/drawing/2014/main" id="{F9041CF7-C71C-5820-822F-41535F3D4A88}"/>
                  </a:ext>
                </a:extLst>
              </p:cNvPr>
              <p:cNvSpPr/>
              <p:nvPr/>
            </p:nvSpPr>
            <p:spPr>
              <a:xfrm rot="16200000">
                <a:off x="1474745" y="2140162"/>
                <a:ext cx="1654665" cy="13839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8" name="Title 1">
            <a:extLst>
              <a:ext uri="{FF2B5EF4-FFF2-40B4-BE49-F238E27FC236}">
                <a16:creationId xmlns:a16="http://schemas.microsoft.com/office/drawing/2014/main" id="{1C5F1CC4-BD72-78C5-2523-D3C04567011F}"/>
              </a:ext>
            </a:extLst>
          </p:cNvPr>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spTree>
    <p:extLst>
      <p:ext uri="{BB962C8B-B14F-4D97-AF65-F5344CB8AC3E}">
        <p14:creationId xmlns:p14="http://schemas.microsoft.com/office/powerpoint/2010/main" val="1110038465"/>
      </p:ext>
    </p:extLst>
  </p:cSld>
  <p:clrMapOvr>
    <a:masterClrMapping/>
  </p:clrMapOvr>
  <mc:AlternateContent xmlns:mc="http://schemas.openxmlformats.org/markup-compatibility/2006" xmlns:p14="http://schemas.microsoft.com/office/powerpoint/2010/main">
    <mc:Choice Requires="p14">
      <p:transition spd="slow" p14:dur="2000" advClick="0" advTm="23557"/>
    </mc:Choice>
    <mc:Fallback xmlns="">
      <p:transition spd="slow" advClick="0" advTm="2355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43</a:t>
            </a:fld>
            <a:endParaRPr lang="de-DE" dirty="0"/>
          </a:p>
        </p:txBody>
      </p:sp>
      <p:grpSp>
        <p:nvGrpSpPr>
          <p:cNvPr id="28" name="Group 27">
            <a:extLst>
              <a:ext uri="{FF2B5EF4-FFF2-40B4-BE49-F238E27FC236}">
                <a16:creationId xmlns:a16="http://schemas.microsoft.com/office/drawing/2014/main" id="{D3B6757E-CB3B-2745-A034-7F0AF86E43A5}"/>
              </a:ext>
            </a:extLst>
          </p:cNvPr>
          <p:cNvGrpSpPr/>
          <p:nvPr/>
        </p:nvGrpSpPr>
        <p:grpSpPr>
          <a:xfrm>
            <a:off x="367803" y="1258978"/>
            <a:ext cx="4310647" cy="3847512"/>
            <a:chOff x="2232878" y="1373286"/>
            <a:chExt cx="4310647" cy="3847512"/>
          </a:xfrm>
        </p:grpSpPr>
        <p:sp>
          <p:nvSpPr>
            <p:cNvPr id="29" name="Right Arrow 28">
              <a:extLst>
                <a:ext uri="{FF2B5EF4-FFF2-40B4-BE49-F238E27FC236}">
                  <a16:creationId xmlns:a16="http://schemas.microsoft.com/office/drawing/2014/main" id="{395F0502-D786-178A-0183-00B09CF29EAA}"/>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30" name="Right Arrow 29">
              <a:extLst>
                <a:ext uri="{FF2B5EF4-FFF2-40B4-BE49-F238E27FC236}">
                  <a16:creationId xmlns:a16="http://schemas.microsoft.com/office/drawing/2014/main" id="{A32BB83E-8848-54D2-54E7-100DB7B15E84}"/>
                </a:ext>
              </a:extLst>
            </p:cNvPr>
            <p:cNvSpPr/>
            <p:nvPr/>
          </p:nvSpPr>
          <p:spPr>
            <a:xfrm>
              <a:off x="5442859" y="3392196"/>
              <a:ext cx="1100666" cy="330660"/>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latin typeface="Helvetica"/>
                  <a:cs typeface="Helvetica"/>
                </a:rPr>
                <a:t>out</a:t>
              </a:r>
            </a:p>
          </p:txBody>
        </p:sp>
        <p:grpSp>
          <p:nvGrpSpPr>
            <p:cNvPr id="31" name="Group 30">
              <a:extLst>
                <a:ext uri="{FF2B5EF4-FFF2-40B4-BE49-F238E27FC236}">
                  <a16:creationId xmlns:a16="http://schemas.microsoft.com/office/drawing/2014/main" id="{9FBECAC9-5DD0-09CA-2DF1-B8F3853F6459}"/>
                </a:ext>
              </a:extLst>
            </p:cNvPr>
            <p:cNvGrpSpPr/>
            <p:nvPr/>
          </p:nvGrpSpPr>
          <p:grpSpPr>
            <a:xfrm>
              <a:off x="2232878" y="1373286"/>
              <a:ext cx="3067153" cy="3847512"/>
              <a:chOff x="2232878" y="1373286"/>
              <a:chExt cx="3067153" cy="3847512"/>
            </a:xfrm>
          </p:grpSpPr>
          <p:sp>
            <p:nvSpPr>
              <p:cNvPr id="32" name="Right Arrow 31">
                <a:extLst>
                  <a:ext uri="{FF2B5EF4-FFF2-40B4-BE49-F238E27FC236}">
                    <a16:creationId xmlns:a16="http://schemas.microsoft.com/office/drawing/2014/main" id="{30BCF982-2E1E-D1EB-3CE7-10044E124316}"/>
                  </a:ext>
                </a:extLst>
              </p:cNvPr>
              <p:cNvSpPr/>
              <p:nvPr/>
            </p:nvSpPr>
            <p:spPr>
              <a:xfrm rot="5400000">
                <a:off x="3025511" y="1446491"/>
                <a:ext cx="547104" cy="40069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grpSp>
            <p:nvGrpSpPr>
              <p:cNvPr id="33" name="Group 32">
                <a:extLst>
                  <a:ext uri="{FF2B5EF4-FFF2-40B4-BE49-F238E27FC236}">
                    <a16:creationId xmlns:a16="http://schemas.microsoft.com/office/drawing/2014/main" id="{E750A4A6-E58F-BF71-A85A-9278CA876E36}"/>
                  </a:ext>
                </a:extLst>
              </p:cNvPr>
              <p:cNvGrpSpPr/>
              <p:nvPr/>
            </p:nvGrpSpPr>
            <p:grpSpPr>
              <a:xfrm>
                <a:off x="2708355" y="1953518"/>
                <a:ext cx="2591676" cy="3267280"/>
                <a:chOff x="2708355" y="1953518"/>
                <a:chExt cx="2591676" cy="3267280"/>
              </a:xfrm>
            </p:grpSpPr>
            <p:sp>
              <p:nvSpPr>
                <p:cNvPr id="37" name="Rectangle 36">
                  <a:extLst>
                    <a:ext uri="{FF2B5EF4-FFF2-40B4-BE49-F238E27FC236}">
                      <a16:creationId xmlns:a16="http://schemas.microsoft.com/office/drawing/2014/main" id="{5889E207-BCCC-9552-BD92-4E6F80F61186}"/>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61A034-AE1F-6B8D-7751-E53FB3EB4250}"/>
                    </a:ext>
                  </a:extLst>
                </p:cNvPr>
                <p:cNvSpPr/>
                <p:nvPr/>
              </p:nvSpPr>
              <p:spPr bwMode="auto">
                <a:xfrm>
                  <a:off x="2736947" y="1953910"/>
                  <a:ext cx="2540243" cy="728892"/>
                </a:xfrm>
                <a:prstGeom prst="rect">
                  <a:avLst/>
                </a:prstGeom>
                <a:solidFill>
                  <a:srgbClr val="E41F88"/>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chemeClr val="bg1"/>
                      </a:solidFill>
                      <a:latin typeface="Helvetica"/>
                      <a:cs typeface="Helvetica"/>
                    </a:rPr>
                    <a:t>FAST</a:t>
                  </a:r>
                  <a:endParaRPr lang="en-US" b="1" dirty="0">
                    <a:solidFill>
                      <a:schemeClr val="bg1"/>
                    </a:solidFill>
                    <a:latin typeface="Helvetica"/>
                    <a:cs typeface="Helvetica"/>
                  </a:endParaRPr>
                </a:p>
              </p:txBody>
            </p:sp>
            <p:sp>
              <p:nvSpPr>
                <p:cNvPr id="39" name="Rectangle 38">
                  <a:extLst>
                    <a:ext uri="{FF2B5EF4-FFF2-40B4-BE49-F238E27FC236}">
                      <a16:creationId xmlns:a16="http://schemas.microsoft.com/office/drawing/2014/main" id="{9ACE16DE-0CDB-EB2E-9001-6AC3A4C9C804}"/>
                    </a:ext>
                  </a:extLst>
                </p:cNvPr>
                <p:cNvSpPr/>
                <p:nvPr/>
              </p:nvSpPr>
              <p:spPr bwMode="auto">
                <a:xfrm>
                  <a:off x="2736451" y="2652322"/>
                  <a:ext cx="2541600" cy="2537996"/>
                </a:xfrm>
                <a:prstGeom prst="rect">
                  <a:avLst/>
                </a:prstGeom>
                <a:solidFill>
                  <a:srgbClr val="1F88E4"/>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rgbClr val="FFFFFF"/>
                      </a:solidFill>
                      <a:latin typeface="Helvetica"/>
                      <a:cs typeface="Helvetica"/>
                    </a:rPr>
                    <a:t>SLOW</a:t>
                  </a:r>
                  <a:endParaRPr lang="en-US" b="1" dirty="0">
                    <a:solidFill>
                      <a:srgbClr val="FFFFFF"/>
                    </a:solidFill>
                    <a:latin typeface="Helvetica"/>
                    <a:cs typeface="Helvetica"/>
                  </a:endParaRPr>
                </a:p>
              </p:txBody>
            </p:sp>
          </p:grpSp>
          <p:sp>
            <p:nvSpPr>
              <p:cNvPr id="34" name="Right Arrow 33">
                <a:extLst>
                  <a:ext uri="{FF2B5EF4-FFF2-40B4-BE49-F238E27FC236}">
                    <a16:creationId xmlns:a16="http://schemas.microsoft.com/office/drawing/2014/main" id="{5275B8B9-A508-8564-6113-5AE01AE0F564}"/>
                  </a:ext>
                </a:extLst>
              </p:cNvPr>
              <p:cNvSpPr/>
              <p:nvPr/>
            </p:nvSpPr>
            <p:spPr>
              <a:xfrm>
                <a:off x="2368515" y="2815622"/>
                <a:ext cx="625092" cy="297594"/>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20BDA34-B05B-BDF7-CABA-F565C885DE6E}"/>
                  </a:ext>
                </a:extLst>
              </p:cNvPr>
              <p:cNvSpPr/>
              <p:nvPr/>
            </p:nvSpPr>
            <p:spPr>
              <a:xfrm>
                <a:off x="2233076" y="1376219"/>
                <a:ext cx="986431" cy="25056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pitchFamily="2" charset="0"/>
                  </a:rPr>
                  <a:t>IN</a:t>
                </a:r>
              </a:p>
            </p:txBody>
          </p:sp>
          <p:sp>
            <p:nvSpPr>
              <p:cNvPr id="36" name="Rectangle 35">
                <a:extLst>
                  <a:ext uri="{FF2B5EF4-FFF2-40B4-BE49-F238E27FC236}">
                    <a16:creationId xmlns:a16="http://schemas.microsoft.com/office/drawing/2014/main" id="{9836E713-1E41-45E8-D7D9-6D0B9A8255EA}"/>
                  </a:ext>
                </a:extLst>
              </p:cNvPr>
              <p:cNvSpPr/>
              <p:nvPr/>
            </p:nvSpPr>
            <p:spPr>
              <a:xfrm rot="16200000">
                <a:off x="1474745" y="2140162"/>
                <a:ext cx="1654665" cy="13839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734627418"/>
      </p:ext>
    </p:extLst>
  </p:cSld>
  <p:clrMapOvr>
    <a:masterClrMapping/>
  </p:clrMapOvr>
  <mc:AlternateContent xmlns:mc="http://schemas.openxmlformats.org/markup-compatibility/2006" xmlns:p14="http://schemas.microsoft.com/office/powerpoint/2010/main">
    <mc:Choice Requires="p14">
      <p:transition spd="slow" p14:dur="2000" advClick="0" advTm="9138"/>
    </mc:Choice>
    <mc:Fallback xmlns="">
      <p:transition spd="slow" advClick="0" advTm="913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44</a:t>
            </a:fld>
            <a:endParaRPr lang="de-DE" dirty="0"/>
          </a:p>
        </p:txBody>
      </p:sp>
      <p:grpSp>
        <p:nvGrpSpPr>
          <p:cNvPr id="28" name="Group 27">
            <a:extLst>
              <a:ext uri="{FF2B5EF4-FFF2-40B4-BE49-F238E27FC236}">
                <a16:creationId xmlns:a16="http://schemas.microsoft.com/office/drawing/2014/main" id="{D3B6757E-CB3B-2745-A034-7F0AF86E43A5}"/>
              </a:ext>
            </a:extLst>
          </p:cNvPr>
          <p:cNvGrpSpPr/>
          <p:nvPr/>
        </p:nvGrpSpPr>
        <p:grpSpPr>
          <a:xfrm>
            <a:off x="367803" y="1258978"/>
            <a:ext cx="4310647" cy="3847512"/>
            <a:chOff x="2232878" y="1373286"/>
            <a:chExt cx="4310647" cy="3847512"/>
          </a:xfrm>
        </p:grpSpPr>
        <p:sp>
          <p:nvSpPr>
            <p:cNvPr id="29" name="Right Arrow 28">
              <a:extLst>
                <a:ext uri="{FF2B5EF4-FFF2-40B4-BE49-F238E27FC236}">
                  <a16:creationId xmlns:a16="http://schemas.microsoft.com/office/drawing/2014/main" id="{395F0502-D786-178A-0183-00B09CF29EAA}"/>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30" name="Right Arrow 29">
              <a:extLst>
                <a:ext uri="{FF2B5EF4-FFF2-40B4-BE49-F238E27FC236}">
                  <a16:creationId xmlns:a16="http://schemas.microsoft.com/office/drawing/2014/main" id="{A32BB83E-8848-54D2-54E7-100DB7B15E84}"/>
                </a:ext>
              </a:extLst>
            </p:cNvPr>
            <p:cNvSpPr/>
            <p:nvPr/>
          </p:nvSpPr>
          <p:spPr>
            <a:xfrm>
              <a:off x="5442859" y="3392196"/>
              <a:ext cx="1100666" cy="330660"/>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latin typeface="Helvetica"/>
                  <a:cs typeface="Helvetica"/>
                </a:rPr>
                <a:t>out</a:t>
              </a:r>
            </a:p>
          </p:txBody>
        </p:sp>
        <p:grpSp>
          <p:nvGrpSpPr>
            <p:cNvPr id="31" name="Group 30">
              <a:extLst>
                <a:ext uri="{FF2B5EF4-FFF2-40B4-BE49-F238E27FC236}">
                  <a16:creationId xmlns:a16="http://schemas.microsoft.com/office/drawing/2014/main" id="{9FBECAC9-5DD0-09CA-2DF1-B8F3853F6459}"/>
                </a:ext>
              </a:extLst>
            </p:cNvPr>
            <p:cNvGrpSpPr/>
            <p:nvPr/>
          </p:nvGrpSpPr>
          <p:grpSpPr>
            <a:xfrm>
              <a:off x="2232878" y="1373286"/>
              <a:ext cx="3067153" cy="3847512"/>
              <a:chOff x="2232878" y="1373286"/>
              <a:chExt cx="3067153" cy="3847512"/>
            </a:xfrm>
          </p:grpSpPr>
          <p:sp>
            <p:nvSpPr>
              <p:cNvPr id="32" name="Right Arrow 31">
                <a:extLst>
                  <a:ext uri="{FF2B5EF4-FFF2-40B4-BE49-F238E27FC236}">
                    <a16:creationId xmlns:a16="http://schemas.microsoft.com/office/drawing/2014/main" id="{30BCF982-2E1E-D1EB-3CE7-10044E124316}"/>
                  </a:ext>
                </a:extLst>
              </p:cNvPr>
              <p:cNvSpPr/>
              <p:nvPr/>
            </p:nvSpPr>
            <p:spPr>
              <a:xfrm rot="5400000">
                <a:off x="3025511" y="1446491"/>
                <a:ext cx="547104" cy="40069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grpSp>
            <p:nvGrpSpPr>
              <p:cNvPr id="33" name="Group 32">
                <a:extLst>
                  <a:ext uri="{FF2B5EF4-FFF2-40B4-BE49-F238E27FC236}">
                    <a16:creationId xmlns:a16="http://schemas.microsoft.com/office/drawing/2014/main" id="{E750A4A6-E58F-BF71-A85A-9278CA876E36}"/>
                  </a:ext>
                </a:extLst>
              </p:cNvPr>
              <p:cNvGrpSpPr/>
              <p:nvPr/>
            </p:nvGrpSpPr>
            <p:grpSpPr>
              <a:xfrm>
                <a:off x="2708355" y="1953518"/>
                <a:ext cx="2591676" cy="3267280"/>
                <a:chOff x="2708355" y="1953518"/>
                <a:chExt cx="2591676" cy="3267280"/>
              </a:xfrm>
            </p:grpSpPr>
            <p:sp>
              <p:nvSpPr>
                <p:cNvPr id="37" name="Rectangle 36">
                  <a:extLst>
                    <a:ext uri="{FF2B5EF4-FFF2-40B4-BE49-F238E27FC236}">
                      <a16:creationId xmlns:a16="http://schemas.microsoft.com/office/drawing/2014/main" id="{5889E207-BCCC-9552-BD92-4E6F80F61186}"/>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61A034-AE1F-6B8D-7751-E53FB3EB4250}"/>
                    </a:ext>
                  </a:extLst>
                </p:cNvPr>
                <p:cNvSpPr/>
                <p:nvPr/>
              </p:nvSpPr>
              <p:spPr bwMode="auto">
                <a:xfrm>
                  <a:off x="2736947" y="1953910"/>
                  <a:ext cx="2540243" cy="728892"/>
                </a:xfrm>
                <a:prstGeom prst="rect">
                  <a:avLst/>
                </a:prstGeom>
                <a:solidFill>
                  <a:srgbClr val="E41F88"/>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chemeClr val="bg1"/>
                      </a:solidFill>
                      <a:latin typeface="Helvetica"/>
                      <a:cs typeface="Helvetica"/>
                    </a:rPr>
                    <a:t>FAST</a:t>
                  </a:r>
                  <a:endParaRPr lang="en-US" b="1" dirty="0">
                    <a:solidFill>
                      <a:schemeClr val="bg1"/>
                    </a:solidFill>
                    <a:latin typeface="Helvetica"/>
                    <a:cs typeface="Helvetica"/>
                  </a:endParaRPr>
                </a:p>
              </p:txBody>
            </p:sp>
            <p:sp>
              <p:nvSpPr>
                <p:cNvPr id="39" name="Rectangle 38">
                  <a:extLst>
                    <a:ext uri="{FF2B5EF4-FFF2-40B4-BE49-F238E27FC236}">
                      <a16:creationId xmlns:a16="http://schemas.microsoft.com/office/drawing/2014/main" id="{9ACE16DE-0CDB-EB2E-9001-6AC3A4C9C804}"/>
                    </a:ext>
                  </a:extLst>
                </p:cNvPr>
                <p:cNvSpPr/>
                <p:nvPr/>
              </p:nvSpPr>
              <p:spPr bwMode="auto">
                <a:xfrm>
                  <a:off x="2736451" y="2652322"/>
                  <a:ext cx="2541600" cy="2537996"/>
                </a:xfrm>
                <a:prstGeom prst="rect">
                  <a:avLst/>
                </a:prstGeom>
                <a:solidFill>
                  <a:srgbClr val="1F88E4"/>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rgbClr val="FFFFFF"/>
                      </a:solidFill>
                      <a:latin typeface="Helvetica"/>
                      <a:cs typeface="Helvetica"/>
                    </a:rPr>
                    <a:t>SLOW</a:t>
                  </a:r>
                  <a:endParaRPr lang="en-US" b="1" dirty="0">
                    <a:solidFill>
                      <a:srgbClr val="FFFFFF"/>
                    </a:solidFill>
                    <a:latin typeface="Helvetica"/>
                    <a:cs typeface="Helvetica"/>
                  </a:endParaRPr>
                </a:p>
              </p:txBody>
            </p:sp>
          </p:grpSp>
          <p:sp>
            <p:nvSpPr>
              <p:cNvPr id="34" name="Right Arrow 33">
                <a:extLst>
                  <a:ext uri="{FF2B5EF4-FFF2-40B4-BE49-F238E27FC236}">
                    <a16:creationId xmlns:a16="http://schemas.microsoft.com/office/drawing/2014/main" id="{5275B8B9-A508-8564-6113-5AE01AE0F564}"/>
                  </a:ext>
                </a:extLst>
              </p:cNvPr>
              <p:cNvSpPr/>
              <p:nvPr/>
            </p:nvSpPr>
            <p:spPr>
              <a:xfrm>
                <a:off x="2368515" y="2815622"/>
                <a:ext cx="625092" cy="297594"/>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20BDA34-B05B-BDF7-CABA-F565C885DE6E}"/>
                  </a:ext>
                </a:extLst>
              </p:cNvPr>
              <p:cNvSpPr/>
              <p:nvPr/>
            </p:nvSpPr>
            <p:spPr>
              <a:xfrm>
                <a:off x="2233076" y="1376219"/>
                <a:ext cx="986431" cy="25056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pitchFamily="2" charset="0"/>
                  </a:rPr>
                  <a:t>IN</a:t>
                </a:r>
              </a:p>
            </p:txBody>
          </p:sp>
          <p:sp>
            <p:nvSpPr>
              <p:cNvPr id="36" name="Rectangle 35">
                <a:extLst>
                  <a:ext uri="{FF2B5EF4-FFF2-40B4-BE49-F238E27FC236}">
                    <a16:creationId xmlns:a16="http://schemas.microsoft.com/office/drawing/2014/main" id="{9836E713-1E41-45E8-D7D9-6D0B9A8255EA}"/>
                  </a:ext>
                </a:extLst>
              </p:cNvPr>
              <p:cNvSpPr/>
              <p:nvPr/>
            </p:nvSpPr>
            <p:spPr>
              <a:xfrm rot="16200000">
                <a:off x="1474745" y="2140162"/>
                <a:ext cx="1654665" cy="13839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6FCCA703-50B6-D8E8-3468-AD1ACE8DAFA0}"/>
              </a:ext>
            </a:extLst>
          </p:cNvPr>
          <p:cNvSpPr/>
          <p:nvPr/>
        </p:nvSpPr>
        <p:spPr>
          <a:xfrm>
            <a:off x="4985594" y="1146490"/>
            <a:ext cx="3701206" cy="40724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D594616-F3F1-B01C-4C2A-AC1CCBAA469C}"/>
              </a:ext>
            </a:extLst>
          </p:cNvPr>
          <p:cNvGrpSpPr>
            <a:grpSpLocks noChangeAspect="1"/>
          </p:cNvGrpSpPr>
          <p:nvPr/>
        </p:nvGrpSpPr>
        <p:grpSpPr>
          <a:xfrm>
            <a:off x="5048642" y="2052941"/>
            <a:ext cx="3477220" cy="1916734"/>
            <a:chOff x="710874" y="1384709"/>
            <a:chExt cx="2514596" cy="1386111"/>
          </a:xfrm>
        </p:grpSpPr>
        <p:cxnSp>
          <p:nvCxnSpPr>
            <p:cNvPr id="11" name="Straight Arrow Connector 10">
              <a:extLst>
                <a:ext uri="{FF2B5EF4-FFF2-40B4-BE49-F238E27FC236}">
                  <a16:creationId xmlns:a16="http://schemas.microsoft.com/office/drawing/2014/main" id="{CA347B7A-B5F3-3C65-60DB-1037A8095EF0}"/>
                </a:ext>
              </a:extLst>
            </p:cNvPr>
            <p:cNvCxnSpPr>
              <a:cxnSpLocks/>
              <a:stCxn id="12" idx="3"/>
              <a:endCxn id="16" idx="1"/>
            </p:cNvCxnSpPr>
            <p:nvPr/>
          </p:nvCxnSpPr>
          <p:spPr>
            <a:xfrm flipV="1">
              <a:off x="1043805" y="1998980"/>
              <a:ext cx="345478" cy="3153"/>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EC26CA-83D5-B05F-09B2-84ACDC6C234A}"/>
                </a:ext>
              </a:extLst>
            </p:cNvPr>
            <p:cNvSpPr txBox="1"/>
            <p:nvPr/>
          </p:nvSpPr>
          <p:spPr>
            <a:xfrm>
              <a:off x="710874" y="1868590"/>
              <a:ext cx="332931" cy="267087"/>
            </a:xfrm>
            <a:prstGeom prst="rect">
              <a:avLst/>
            </a:prstGeom>
            <a:noFill/>
          </p:spPr>
          <p:txBody>
            <a:bodyPr wrap="none" rtlCol="0">
              <a:spAutoFit/>
            </a:bodyPr>
            <a:lstStyle/>
            <a:p>
              <a:r>
                <a:rPr lang="en-US" b="1" dirty="0">
                  <a:latin typeface="Courier" pitchFamily="2" charset="0"/>
                  <a:ea typeface="Verdana" panose="020B0604030504040204" pitchFamily="34" charset="0"/>
                  <a:cs typeface="Verdana" panose="020B0604030504040204" pitchFamily="34" charset="0"/>
                </a:rPr>
                <a:t>In</a:t>
              </a:r>
              <a:endParaRPr lang="en-US" sz="1400" b="1" dirty="0">
                <a:latin typeface="Courier" pitchFamily="2" charset="0"/>
                <a:ea typeface="Verdana" panose="020B0604030504040204" pitchFamily="34" charset="0"/>
                <a:cs typeface="Verdana" panose="020B0604030504040204" pitchFamily="34" charset="0"/>
              </a:endParaRPr>
            </a:p>
          </p:txBody>
        </p:sp>
        <p:cxnSp>
          <p:nvCxnSpPr>
            <p:cNvPr id="13" name="Curved Connector 12">
              <a:extLst>
                <a:ext uri="{FF2B5EF4-FFF2-40B4-BE49-F238E27FC236}">
                  <a16:creationId xmlns:a16="http://schemas.microsoft.com/office/drawing/2014/main" id="{C392C7ED-DB3C-7801-6379-08FF706872CC}"/>
                </a:ext>
              </a:extLst>
            </p:cNvPr>
            <p:cNvCxnSpPr>
              <a:cxnSpLocks/>
              <a:stCxn id="17" idx="3"/>
              <a:endCxn id="15" idx="4"/>
            </p:cNvCxnSpPr>
            <p:nvPr/>
          </p:nvCxnSpPr>
          <p:spPr>
            <a:xfrm flipV="1">
              <a:off x="2075418" y="2385501"/>
              <a:ext cx="762386" cy="302998"/>
            </a:xfrm>
            <a:prstGeom prst="curved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ACEC9BDA-0229-316F-A879-856BC73547DD}"/>
                </a:ext>
              </a:extLst>
            </p:cNvPr>
            <p:cNvCxnSpPr>
              <a:cxnSpLocks/>
              <a:stCxn id="16" idx="3"/>
              <a:endCxn id="15" idx="2"/>
            </p:cNvCxnSpPr>
            <p:nvPr/>
          </p:nvCxnSpPr>
          <p:spPr>
            <a:xfrm flipV="1">
              <a:off x="2075418" y="1997906"/>
              <a:ext cx="374720" cy="1075"/>
            </a:xfrm>
            <a:prstGeom prst="curvedConnector3">
              <a:avLst>
                <a:gd name="adj1" fmla="val 50000"/>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EE37222-4DDB-50A0-5BCE-8BE15F7405B4}"/>
                </a:ext>
              </a:extLst>
            </p:cNvPr>
            <p:cNvSpPr/>
            <p:nvPr/>
          </p:nvSpPr>
          <p:spPr>
            <a:xfrm>
              <a:off x="2450138" y="1610311"/>
              <a:ext cx="775332" cy="775191"/>
            </a:xfrm>
            <a:prstGeom prst="ellipse">
              <a:avLst/>
            </a:prstGeom>
            <a:solidFill>
              <a:srgbClr val="E47B1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6" name="Rectangle 15">
              <a:extLst>
                <a:ext uri="{FF2B5EF4-FFF2-40B4-BE49-F238E27FC236}">
                  <a16:creationId xmlns:a16="http://schemas.microsoft.com/office/drawing/2014/main" id="{7C26013C-02FF-B3BF-4B00-6DA1EE63ED5B}"/>
                </a:ext>
              </a:extLst>
            </p:cNvPr>
            <p:cNvSpPr>
              <a:spLocks/>
            </p:cNvSpPr>
            <p:nvPr/>
          </p:nvSpPr>
          <p:spPr>
            <a:xfrm>
              <a:off x="1389283" y="1741100"/>
              <a:ext cx="686135" cy="515761"/>
            </a:xfrm>
            <a:prstGeom prst="rect">
              <a:avLst/>
            </a:prstGeom>
            <a:solidFill>
              <a:srgbClr val="E41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7" name="Rectangle 16">
              <a:extLst>
                <a:ext uri="{FF2B5EF4-FFF2-40B4-BE49-F238E27FC236}">
                  <a16:creationId xmlns:a16="http://schemas.microsoft.com/office/drawing/2014/main" id="{CADEF850-20FC-891F-4002-F8CCB9BD84C9}"/>
                </a:ext>
              </a:extLst>
            </p:cNvPr>
            <p:cNvSpPr/>
            <p:nvPr/>
          </p:nvSpPr>
          <p:spPr>
            <a:xfrm>
              <a:off x="1389283" y="2606178"/>
              <a:ext cx="686135" cy="164642"/>
            </a:xfrm>
            <a:prstGeom prst="rect">
              <a:avLst/>
            </a:prstGeom>
            <a:solidFill>
              <a:srgbClr val="1F8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 name="TextBox 17">
              <a:extLst>
                <a:ext uri="{FF2B5EF4-FFF2-40B4-BE49-F238E27FC236}">
                  <a16:creationId xmlns:a16="http://schemas.microsoft.com/office/drawing/2014/main" id="{2D755DC4-1E28-B18B-625F-EAF9BE951C0B}"/>
                </a:ext>
              </a:extLst>
            </p:cNvPr>
            <p:cNvSpPr txBox="1"/>
            <p:nvPr/>
          </p:nvSpPr>
          <p:spPr>
            <a:xfrm>
              <a:off x="2613352" y="1384709"/>
              <a:ext cx="432626" cy="267087"/>
            </a:xfrm>
            <a:prstGeom prst="rect">
              <a:avLst/>
            </a:prstGeom>
            <a:noFill/>
          </p:spPr>
          <p:txBody>
            <a:bodyPr wrap="none" rtlCol="0">
              <a:spAutoFit/>
            </a:bodyPr>
            <a:lstStyle/>
            <a:p>
              <a:r>
                <a:rPr lang="en-US" b="1" dirty="0">
                  <a:latin typeface="Courier" pitchFamily="2" charset="0"/>
                  <a:ea typeface="Verdana" panose="020B0604030504040204" pitchFamily="34" charset="0"/>
                  <a:cs typeface="Verdana" panose="020B0604030504040204" pitchFamily="34" charset="0"/>
                </a:rPr>
                <a:t>Out</a:t>
              </a:r>
              <a:endParaRPr lang="en-US" sz="1600" b="1" dirty="0">
                <a:latin typeface="Courier" pitchFamily="2" charset="0"/>
                <a:ea typeface="Verdana" panose="020B0604030504040204" pitchFamily="34" charset="0"/>
                <a:cs typeface="Verdana" panose="020B0604030504040204" pitchFamily="34" charset="0"/>
              </a:endParaRPr>
            </a:p>
          </p:txBody>
        </p:sp>
        <p:cxnSp>
          <p:nvCxnSpPr>
            <p:cNvPr id="19" name="Elbow Connector 18">
              <a:extLst>
                <a:ext uri="{FF2B5EF4-FFF2-40B4-BE49-F238E27FC236}">
                  <a16:creationId xmlns:a16="http://schemas.microsoft.com/office/drawing/2014/main" id="{AFDFFA83-872E-633A-B319-1E152CE7E5DA}"/>
                </a:ext>
              </a:extLst>
            </p:cNvPr>
            <p:cNvCxnSpPr>
              <a:cxnSpLocks/>
              <a:stCxn id="12" idx="2"/>
              <a:endCxn id="17" idx="1"/>
            </p:cNvCxnSpPr>
            <p:nvPr/>
          </p:nvCxnSpPr>
          <p:spPr>
            <a:xfrm rot="16200000" flipH="1">
              <a:off x="856900" y="2156116"/>
              <a:ext cx="552822" cy="511943"/>
            </a:xfrm>
            <a:prstGeom prst="bent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5ECB352-ACA7-A63F-9480-7165A8E9C703}"/>
              </a:ext>
            </a:extLst>
          </p:cNvPr>
          <p:cNvSpPr txBox="1"/>
          <p:nvPr/>
        </p:nvSpPr>
        <p:spPr>
          <a:xfrm>
            <a:off x="5659432" y="1273296"/>
            <a:ext cx="2353529" cy="461665"/>
          </a:xfrm>
          <a:prstGeom prst="rect">
            <a:avLst/>
          </a:prstGeom>
          <a:noFill/>
        </p:spPr>
        <p:txBody>
          <a:bodyPr wrap="none" rtlCol="0">
            <a:spAutoFit/>
          </a:bodyPr>
          <a:lstStyle/>
          <a:p>
            <a:pPr algn="ctr"/>
            <a:r>
              <a:rPr lang="en-US" sz="2400" b="1" dirty="0">
                <a:latin typeface="Helvetica" pitchFamily="2" charset="0"/>
                <a:ea typeface="Verdana" panose="020B0604030504040204" pitchFamily="34" charset="0"/>
                <a:cs typeface="Verdana" panose="020B0604030504040204" pitchFamily="34" charset="0"/>
              </a:rPr>
              <a:t>2-pool parallel</a:t>
            </a:r>
          </a:p>
        </p:txBody>
      </p:sp>
      <p:sp>
        <p:nvSpPr>
          <p:cNvPr id="21" name="TextBox 20">
            <a:extLst>
              <a:ext uri="{FF2B5EF4-FFF2-40B4-BE49-F238E27FC236}">
                <a16:creationId xmlns:a16="http://schemas.microsoft.com/office/drawing/2014/main" id="{B70C1528-5F51-B499-8FCB-E0562E162717}"/>
              </a:ext>
            </a:extLst>
          </p:cNvPr>
          <p:cNvSpPr txBox="1"/>
          <p:nvPr/>
        </p:nvSpPr>
        <p:spPr>
          <a:xfrm>
            <a:off x="5463760" y="3082846"/>
            <a:ext cx="306494"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𝛾</a:t>
            </a:r>
          </a:p>
        </p:txBody>
      </p:sp>
      <p:sp>
        <p:nvSpPr>
          <p:cNvPr id="22" name="TextBox 21">
            <a:extLst>
              <a:ext uri="{FF2B5EF4-FFF2-40B4-BE49-F238E27FC236}">
                <a16:creationId xmlns:a16="http://schemas.microsoft.com/office/drawing/2014/main" id="{0A0111F0-6683-8F32-EE95-BC117CD336EE}"/>
              </a:ext>
            </a:extLst>
          </p:cNvPr>
          <p:cNvSpPr txBox="1"/>
          <p:nvPr/>
        </p:nvSpPr>
        <p:spPr>
          <a:xfrm>
            <a:off x="6156769" y="2040100"/>
            <a:ext cx="460382"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k1</a:t>
            </a:r>
          </a:p>
        </p:txBody>
      </p:sp>
      <p:sp>
        <p:nvSpPr>
          <p:cNvPr id="23" name="TextBox 22">
            <a:extLst>
              <a:ext uri="{FF2B5EF4-FFF2-40B4-BE49-F238E27FC236}">
                <a16:creationId xmlns:a16="http://schemas.microsoft.com/office/drawing/2014/main" id="{C8E38BD0-9CA4-FDB9-EB82-07791DE014F6}"/>
              </a:ext>
            </a:extLst>
          </p:cNvPr>
          <p:cNvSpPr txBox="1"/>
          <p:nvPr/>
        </p:nvSpPr>
        <p:spPr>
          <a:xfrm>
            <a:off x="6156769" y="4053987"/>
            <a:ext cx="460382"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k2</a:t>
            </a:r>
          </a:p>
        </p:txBody>
      </p:sp>
    </p:spTree>
    <p:extLst>
      <p:ext uri="{BB962C8B-B14F-4D97-AF65-F5344CB8AC3E}">
        <p14:creationId xmlns:p14="http://schemas.microsoft.com/office/powerpoint/2010/main" val="312025547"/>
      </p:ext>
    </p:extLst>
  </p:cSld>
  <p:clrMapOvr>
    <a:masterClrMapping/>
  </p:clrMapOvr>
  <mc:AlternateContent xmlns:mc="http://schemas.openxmlformats.org/markup-compatibility/2006" xmlns:p14="http://schemas.microsoft.com/office/powerpoint/2010/main">
    <mc:Choice Requires="p14">
      <p:transition spd="slow" p14:dur="2000" advClick="0" advTm="28780"/>
    </mc:Choice>
    <mc:Fallback xmlns="">
      <p:transition spd="slow" advClick="0" advTm="2878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COMPARTMENTAL MODELS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45</a:t>
            </a:fld>
            <a:endParaRPr lang="de-DE" dirty="0"/>
          </a:p>
        </p:txBody>
      </p:sp>
      <p:grpSp>
        <p:nvGrpSpPr>
          <p:cNvPr id="28" name="Group 27">
            <a:extLst>
              <a:ext uri="{FF2B5EF4-FFF2-40B4-BE49-F238E27FC236}">
                <a16:creationId xmlns:a16="http://schemas.microsoft.com/office/drawing/2014/main" id="{D3B6757E-CB3B-2745-A034-7F0AF86E43A5}"/>
              </a:ext>
            </a:extLst>
          </p:cNvPr>
          <p:cNvGrpSpPr/>
          <p:nvPr/>
        </p:nvGrpSpPr>
        <p:grpSpPr>
          <a:xfrm>
            <a:off x="367803" y="1258978"/>
            <a:ext cx="4310647" cy="3847512"/>
            <a:chOff x="2232878" y="1373286"/>
            <a:chExt cx="4310647" cy="3847512"/>
          </a:xfrm>
        </p:grpSpPr>
        <p:sp>
          <p:nvSpPr>
            <p:cNvPr id="29" name="Right Arrow 28">
              <a:extLst>
                <a:ext uri="{FF2B5EF4-FFF2-40B4-BE49-F238E27FC236}">
                  <a16:creationId xmlns:a16="http://schemas.microsoft.com/office/drawing/2014/main" id="{395F0502-D786-178A-0183-00B09CF29EAA}"/>
                </a:ext>
              </a:extLst>
            </p:cNvPr>
            <p:cNvSpPr/>
            <p:nvPr/>
          </p:nvSpPr>
          <p:spPr>
            <a:xfrm>
              <a:off x="5454954" y="1784854"/>
              <a:ext cx="1088571" cy="945554"/>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a:cs typeface="Helvetica"/>
                </a:rPr>
                <a:t>OUT</a:t>
              </a:r>
            </a:p>
          </p:txBody>
        </p:sp>
        <p:sp>
          <p:nvSpPr>
            <p:cNvPr id="30" name="Right Arrow 29">
              <a:extLst>
                <a:ext uri="{FF2B5EF4-FFF2-40B4-BE49-F238E27FC236}">
                  <a16:creationId xmlns:a16="http://schemas.microsoft.com/office/drawing/2014/main" id="{A32BB83E-8848-54D2-54E7-100DB7B15E84}"/>
                </a:ext>
              </a:extLst>
            </p:cNvPr>
            <p:cNvSpPr/>
            <p:nvPr/>
          </p:nvSpPr>
          <p:spPr>
            <a:xfrm>
              <a:off x="5442859" y="3392196"/>
              <a:ext cx="1100666" cy="330660"/>
            </a:xfrm>
            <a:prstGeom prst="rightArrow">
              <a:avLst/>
            </a:prstGeom>
            <a:solidFill>
              <a:srgbClr val="FFC1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latin typeface="Helvetica"/>
                  <a:cs typeface="Helvetica"/>
                </a:rPr>
                <a:t>out</a:t>
              </a:r>
            </a:p>
          </p:txBody>
        </p:sp>
        <p:grpSp>
          <p:nvGrpSpPr>
            <p:cNvPr id="31" name="Group 30">
              <a:extLst>
                <a:ext uri="{FF2B5EF4-FFF2-40B4-BE49-F238E27FC236}">
                  <a16:creationId xmlns:a16="http://schemas.microsoft.com/office/drawing/2014/main" id="{9FBECAC9-5DD0-09CA-2DF1-B8F3853F6459}"/>
                </a:ext>
              </a:extLst>
            </p:cNvPr>
            <p:cNvGrpSpPr/>
            <p:nvPr/>
          </p:nvGrpSpPr>
          <p:grpSpPr>
            <a:xfrm>
              <a:off x="2232878" y="1373286"/>
              <a:ext cx="3067153" cy="3847512"/>
              <a:chOff x="2232878" y="1373286"/>
              <a:chExt cx="3067153" cy="3847512"/>
            </a:xfrm>
          </p:grpSpPr>
          <p:sp>
            <p:nvSpPr>
              <p:cNvPr id="32" name="Right Arrow 31">
                <a:extLst>
                  <a:ext uri="{FF2B5EF4-FFF2-40B4-BE49-F238E27FC236}">
                    <a16:creationId xmlns:a16="http://schemas.microsoft.com/office/drawing/2014/main" id="{30BCF982-2E1E-D1EB-3CE7-10044E124316}"/>
                  </a:ext>
                </a:extLst>
              </p:cNvPr>
              <p:cNvSpPr/>
              <p:nvPr/>
            </p:nvSpPr>
            <p:spPr>
              <a:xfrm rot="5400000">
                <a:off x="3025511" y="1446491"/>
                <a:ext cx="547104" cy="40069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grpSp>
            <p:nvGrpSpPr>
              <p:cNvPr id="33" name="Group 32">
                <a:extLst>
                  <a:ext uri="{FF2B5EF4-FFF2-40B4-BE49-F238E27FC236}">
                    <a16:creationId xmlns:a16="http://schemas.microsoft.com/office/drawing/2014/main" id="{E750A4A6-E58F-BF71-A85A-9278CA876E36}"/>
                  </a:ext>
                </a:extLst>
              </p:cNvPr>
              <p:cNvGrpSpPr/>
              <p:nvPr/>
            </p:nvGrpSpPr>
            <p:grpSpPr>
              <a:xfrm>
                <a:off x="2708355" y="1953518"/>
                <a:ext cx="2591676" cy="3267280"/>
                <a:chOff x="2708355" y="1953518"/>
                <a:chExt cx="2591676" cy="3267280"/>
              </a:xfrm>
            </p:grpSpPr>
            <p:sp>
              <p:nvSpPr>
                <p:cNvPr id="37" name="Rectangle 36">
                  <a:extLst>
                    <a:ext uri="{FF2B5EF4-FFF2-40B4-BE49-F238E27FC236}">
                      <a16:creationId xmlns:a16="http://schemas.microsoft.com/office/drawing/2014/main" id="{5889E207-BCCC-9552-BD92-4E6F80F61186}"/>
                    </a:ext>
                  </a:extLst>
                </p:cNvPr>
                <p:cNvSpPr/>
                <p:nvPr/>
              </p:nvSpPr>
              <p:spPr>
                <a:xfrm>
                  <a:off x="2708355" y="1953518"/>
                  <a:ext cx="2591676" cy="3267280"/>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61A034-AE1F-6B8D-7751-E53FB3EB4250}"/>
                    </a:ext>
                  </a:extLst>
                </p:cNvPr>
                <p:cNvSpPr/>
                <p:nvPr/>
              </p:nvSpPr>
              <p:spPr bwMode="auto">
                <a:xfrm>
                  <a:off x="2736947" y="1953910"/>
                  <a:ext cx="2540243" cy="728892"/>
                </a:xfrm>
                <a:prstGeom prst="rect">
                  <a:avLst/>
                </a:prstGeom>
                <a:solidFill>
                  <a:srgbClr val="E41F88"/>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chemeClr val="bg1"/>
                      </a:solidFill>
                      <a:latin typeface="Helvetica"/>
                      <a:cs typeface="Helvetica"/>
                    </a:rPr>
                    <a:t>FAST</a:t>
                  </a:r>
                  <a:endParaRPr lang="en-US" b="1" dirty="0">
                    <a:solidFill>
                      <a:schemeClr val="bg1"/>
                    </a:solidFill>
                    <a:latin typeface="Helvetica"/>
                    <a:cs typeface="Helvetica"/>
                  </a:endParaRPr>
                </a:p>
              </p:txBody>
            </p:sp>
            <p:sp>
              <p:nvSpPr>
                <p:cNvPr id="39" name="Rectangle 38">
                  <a:extLst>
                    <a:ext uri="{FF2B5EF4-FFF2-40B4-BE49-F238E27FC236}">
                      <a16:creationId xmlns:a16="http://schemas.microsoft.com/office/drawing/2014/main" id="{9ACE16DE-0CDB-EB2E-9001-6AC3A4C9C804}"/>
                    </a:ext>
                  </a:extLst>
                </p:cNvPr>
                <p:cNvSpPr/>
                <p:nvPr/>
              </p:nvSpPr>
              <p:spPr bwMode="auto">
                <a:xfrm>
                  <a:off x="2736451" y="2652322"/>
                  <a:ext cx="2541600" cy="2537996"/>
                </a:xfrm>
                <a:prstGeom prst="rect">
                  <a:avLst/>
                </a:prstGeom>
                <a:solidFill>
                  <a:srgbClr val="1F88E4"/>
                </a:solidFill>
                <a:ln w="12700" cap="flat" cmpd="sng" algn="ctr">
                  <a:solidFill>
                    <a:schemeClr val="tx1"/>
                  </a:solidFill>
                  <a:prstDash val="solid"/>
                  <a:round/>
                  <a:headEnd type="none" w="med" len="med"/>
                  <a:tailEnd type="none" w="med" len="med"/>
                </a:ln>
                <a:effectLst/>
              </p:spPr>
              <p:txBody>
                <a:bodyPr anchor="ctr"/>
                <a:lstStyle/>
                <a:p>
                  <a:pPr algn="ctr">
                    <a:defRPr/>
                  </a:pPr>
                  <a:r>
                    <a:rPr lang="en-US" sz="2000" b="1" dirty="0">
                      <a:solidFill>
                        <a:srgbClr val="FFFFFF"/>
                      </a:solidFill>
                      <a:latin typeface="Helvetica"/>
                      <a:cs typeface="Helvetica"/>
                    </a:rPr>
                    <a:t>SLOW</a:t>
                  </a:r>
                  <a:endParaRPr lang="en-US" b="1" dirty="0">
                    <a:solidFill>
                      <a:srgbClr val="FFFFFF"/>
                    </a:solidFill>
                    <a:latin typeface="Helvetica"/>
                    <a:cs typeface="Helvetica"/>
                  </a:endParaRPr>
                </a:p>
              </p:txBody>
            </p:sp>
          </p:grpSp>
          <p:sp>
            <p:nvSpPr>
              <p:cNvPr id="34" name="Right Arrow 33">
                <a:extLst>
                  <a:ext uri="{FF2B5EF4-FFF2-40B4-BE49-F238E27FC236}">
                    <a16:creationId xmlns:a16="http://schemas.microsoft.com/office/drawing/2014/main" id="{5275B8B9-A508-8564-6113-5AE01AE0F564}"/>
                  </a:ext>
                </a:extLst>
              </p:cNvPr>
              <p:cNvSpPr/>
              <p:nvPr/>
            </p:nvSpPr>
            <p:spPr>
              <a:xfrm>
                <a:off x="2368515" y="2815622"/>
                <a:ext cx="625092" cy="297594"/>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20BDA34-B05B-BDF7-CABA-F565C885DE6E}"/>
                  </a:ext>
                </a:extLst>
              </p:cNvPr>
              <p:cNvSpPr/>
              <p:nvPr/>
            </p:nvSpPr>
            <p:spPr>
              <a:xfrm>
                <a:off x="2233076" y="1376219"/>
                <a:ext cx="986431" cy="25056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Helvetica" pitchFamily="2" charset="0"/>
                  </a:rPr>
                  <a:t>IN</a:t>
                </a:r>
              </a:p>
            </p:txBody>
          </p:sp>
          <p:sp>
            <p:nvSpPr>
              <p:cNvPr id="36" name="Rectangle 35">
                <a:extLst>
                  <a:ext uri="{FF2B5EF4-FFF2-40B4-BE49-F238E27FC236}">
                    <a16:creationId xmlns:a16="http://schemas.microsoft.com/office/drawing/2014/main" id="{9836E713-1E41-45E8-D7D9-6D0B9A8255EA}"/>
                  </a:ext>
                </a:extLst>
              </p:cNvPr>
              <p:cNvSpPr/>
              <p:nvPr/>
            </p:nvSpPr>
            <p:spPr>
              <a:xfrm rot="16200000">
                <a:off x="1474745" y="2140162"/>
                <a:ext cx="1654665" cy="13839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6FCCA703-50B6-D8E8-3468-AD1ACE8DAFA0}"/>
              </a:ext>
            </a:extLst>
          </p:cNvPr>
          <p:cNvSpPr/>
          <p:nvPr/>
        </p:nvSpPr>
        <p:spPr>
          <a:xfrm>
            <a:off x="4985594" y="1146490"/>
            <a:ext cx="3701206" cy="40724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D594616-F3F1-B01C-4C2A-AC1CCBAA469C}"/>
              </a:ext>
            </a:extLst>
          </p:cNvPr>
          <p:cNvGrpSpPr>
            <a:grpSpLocks noChangeAspect="1"/>
          </p:cNvGrpSpPr>
          <p:nvPr/>
        </p:nvGrpSpPr>
        <p:grpSpPr>
          <a:xfrm>
            <a:off x="5048642" y="2052941"/>
            <a:ext cx="3477220" cy="1916734"/>
            <a:chOff x="710874" y="1384709"/>
            <a:chExt cx="2514596" cy="1386111"/>
          </a:xfrm>
        </p:grpSpPr>
        <p:cxnSp>
          <p:nvCxnSpPr>
            <p:cNvPr id="11" name="Straight Arrow Connector 10">
              <a:extLst>
                <a:ext uri="{FF2B5EF4-FFF2-40B4-BE49-F238E27FC236}">
                  <a16:creationId xmlns:a16="http://schemas.microsoft.com/office/drawing/2014/main" id="{CA347B7A-B5F3-3C65-60DB-1037A8095EF0}"/>
                </a:ext>
              </a:extLst>
            </p:cNvPr>
            <p:cNvCxnSpPr>
              <a:cxnSpLocks/>
              <a:stCxn id="12" idx="3"/>
              <a:endCxn id="16" idx="1"/>
            </p:cNvCxnSpPr>
            <p:nvPr/>
          </p:nvCxnSpPr>
          <p:spPr>
            <a:xfrm flipV="1">
              <a:off x="1043805" y="1998980"/>
              <a:ext cx="345478" cy="3153"/>
            </a:xfrm>
            <a:prstGeom prst="straightConnector1">
              <a:avLst/>
            </a:prstGeom>
            <a:ln w="50800">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EC26CA-83D5-B05F-09B2-84ACDC6C234A}"/>
                </a:ext>
              </a:extLst>
            </p:cNvPr>
            <p:cNvSpPr txBox="1"/>
            <p:nvPr/>
          </p:nvSpPr>
          <p:spPr>
            <a:xfrm>
              <a:off x="710874" y="1868590"/>
              <a:ext cx="332931" cy="267087"/>
            </a:xfrm>
            <a:prstGeom prst="rect">
              <a:avLst/>
            </a:prstGeom>
            <a:noFill/>
          </p:spPr>
          <p:txBody>
            <a:bodyPr wrap="none" rtlCol="0">
              <a:spAutoFit/>
            </a:bodyPr>
            <a:lstStyle/>
            <a:p>
              <a:r>
                <a:rPr lang="en-US" b="1" dirty="0">
                  <a:latin typeface="Courier" pitchFamily="2" charset="0"/>
                  <a:ea typeface="Verdana" panose="020B0604030504040204" pitchFamily="34" charset="0"/>
                  <a:cs typeface="Verdana" panose="020B0604030504040204" pitchFamily="34" charset="0"/>
                </a:rPr>
                <a:t>In</a:t>
              </a:r>
              <a:endParaRPr lang="en-US" sz="1400" b="1" dirty="0">
                <a:latin typeface="Courier" pitchFamily="2" charset="0"/>
                <a:ea typeface="Verdana" panose="020B0604030504040204" pitchFamily="34" charset="0"/>
                <a:cs typeface="Verdana" panose="020B0604030504040204" pitchFamily="34" charset="0"/>
              </a:endParaRPr>
            </a:p>
          </p:txBody>
        </p:sp>
        <p:cxnSp>
          <p:nvCxnSpPr>
            <p:cNvPr id="13" name="Curved Connector 12">
              <a:extLst>
                <a:ext uri="{FF2B5EF4-FFF2-40B4-BE49-F238E27FC236}">
                  <a16:creationId xmlns:a16="http://schemas.microsoft.com/office/drawing/2014/main" id="{C392C7ED-DB3C-7801-6379-08FF706872CC}"/>
                </a:ext>
              </a:extLst>
            </p:cNvPr>
            <p:cNvCxnSpPr>
              <a:cxnSpLocks/>
              <a:stCxn id="17" idx="3"/>
              <a:endCxn id="15" idx="4"/>
            </p:cNvCxnSpPr>
            <p:nvPr/>
          </p:nvCxnSpPr>
          <p:spPr>
            <a:xfrm flipV="1">
              <a:off x="2075418" y="2385501"/>
              <a:ext cx="762386" cy="302998"/>
            </a:xfrm>
            <a:prstGeom prst="curved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ACEC9BDA-0229-316F-A879-856BC73547DD}"/>
                </a:ext>
              </a:extLst>
            </p:cNvPr>
            <p:cNvCxnSpPr>
              <a:cxnSpLocks/>
              <a:stCxn id="16" idx="3"/>
              <a:endCxn id="15" idx="2"/>
            </p:cNvCxnSpPr>
            <p:nvPr/>
          </p:nvCxnSpPr>
          <p:spPr>
            <a:xfrm flipV="1">
              <a:off x="2075418" y="1997906"/>
              <a:ext cx="374720" cy="1075"/>
            </a:xfrm>
            <a:prstGeom prst="curvedConnector3">
              <a:avLst>
                <a:gd name="adj1" fmla="val 50000"/>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EE37222-4DDB-50A0-5BCE-8BE15F7405B4}"/>
                </a:ext>
              </a:extLst>
            </p:cNvPr>
            <p:cNvSpPr/>
            <p:nvPr/>
          </p:nvSpPr>
          <p:spPr>
            <a:xfrm>
              <a:off x="2450138" y="1610311"/>
              <a:ext cx="775332" cy="775191"/>
            </a:xfrm>
            <a:prstGeom prst="ellipse">
              <a:avLst/>
            </a:prstGeom>
            <a:solidFill>
              <a:srgbClr val="E47B1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6" name="Rectangle 15">
              <a:extLst>
                <a:ext uri="{FF2B5EF4-FFF2-40B4-BE49-F238E27FC236}">
                  <a16:creationId xmlns:a16="http://schemas.microsoft.com/office/drawing/2014/main" id="{7C26013C-02FF-B3BF-4B00-6DA1EE63ED5B}"/>
                </a:ext>
              </a:extLst>
            </p:cNvPr>
            <p:cNvSpPr>
              <a:spLocks/>
            </p:cNvSpPr>
            <p:nvPr/>
          </p:nvSpPr>
          <p:spPr>
            <a:xfrm>
              <a:off x="1389283" y="1741100"/>
              <a:ext cx="686135" cy="515761"/>
            </a:xfrm>
            <a:prstGeom prst="rect">
              <a:avLst/>
            </a:prstGeom>
            <a:solidFill>
              <a:srgbClr val="E41F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7" name="Rectangle 16">
              <a:extLst>
                <a:ext uri="{FF2B5EF4-FFF2-40B4-BE49-F238E27FC236}">
                  <a16:creationId xmlns:a16="http://schemas.microsoft.com/office/drawing/2014/main" id="{CADEF850-20FC-891F-4002-F8CCB9BD84C9}"/>
                </a:ext>
              </a:extLst>
            </p:cNvPr>
            <p:cNvSpPr/>
            <p:nvPr/>
          </p:nvSpPr>
          <p:spPr>
            <a:xfrm>
              <a:off x="1389283" y="2606178"/>
              <a:ext cx="686135" cy="164642"/>
            </a:xfrm>
            <a:prstGeom prst="rect">
              <a:avLst/>
            </a:prstGeom>
            <a:solidFill>
              <a:srgbClr val="1F8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8" name="TextBox 17">
              <a:extLst>
                <a:ext uri="{FF2B5EF4-FFF2-40B4-BE49-F238E27FC236}">
                  <a16:creationId xmlns:a16="http://schemas.microsoft.com/office/drawing/2014/main" id="{2D755DC4-1E28-B18B-625F-EAF9BE951C0B}"/>
                </a:ext>
              </a:extLst>
            </p:cNvPr>
            <p:cNvSpPr txBox="1"/>
            <p:nvPr/>
          </p:nvSpPr>
          <p:spPr>
            <a:xfrm>
              <a:off x="2613352" y="1384709"/>
              <a:ext cx="432626" cy="267087"/>
            </a:xfrm>
            <a:prstGeom prst="rect">
              <a:avLst/>
            </a:prstGeom>
            <a:noFill/>
          </p:spPr>
          <p:txBody>
            <a:bodyPr wrap="none" rtlCol="0">
              <a:spAutoFit/>
            </a:bodyPr>
            <a:lstStyle/>
            <a:p>
              <a:r>
                <a:rPr lang="en-US" b="1" dirty="0">
                  <a:latin typeface="Courier" pitchFamily="2" charset="0"/>
                  <a:ea typeface="Verdana" panose="020B0604030504040204" pitchFamily="34" charset="0"/>
                  <a:cs typeface="Verdana" panose="020B0604030504040204" pitchFamily="34" charset="0"/>
                </a:rPr>
                <a:t>Out</a:t>
              </a:r>
              <a:endParaRPr lang="en-US" sz="1600" b="1" dirty="0">
                <a:latin typeface="Courier" pitchFamily="2" charset="0"/>
                <a:ea typeface="Verdana" panose="020B0604030504040204" pitchFamily="34" charset="0"/>
                <a:cs typeface="Verdana" panose="020B0604030504040204" pitchFamily="34" charset="0"/>
              </a:endParaRPr>
            </a:p>
          </p:txBody>
        </p:sp>
        <p:cxnSp>
          <p:nvCxnSpPr>
            <p:cNvPr id="19" name="Elbow Connector 18">
              <a:extLst>
                <a:ext uri="{FF2B5EF4-FFF2-40B4-BE49-F238E27FC236}">
                  <a16:creationId xmlns:a16="http://schemas.microsoft.com/office/drawing/2014/main" id="{AFDFFA83-872E-633A-B319-1E152CE7E5DA}"/>
                </a:ext>
              </a:extLst>
            </p:cNvPr>
            <p:cNvCxnSpPr>
              <a:cxnSpLocks/>
              <a:stCxn id="12" idx="2"/>
              <a:endCxn id="17" idx="1"/>
            </p:cNvCxnSpPr>
            <p:nvPr/>
          </p:nvCxnSpPr>
          <p:spPr>
            <a:xfrm rot="16200000" flipH="1">
              <a:off x="856900" y="2156116"/>
              <a:ext cx="552822" cy="511943"/>
            </a:xfrm>
            <a:prstGeom prst="bentConnector2">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5ECB352-ACA7-A63F-9480-7165A8E9C703}"/>
              </a:ext>
            </a:extLst>
          </p:cNvPr>
          <p:cNvSpPr txBox="1"/>
          <p:nvPr/>
        </p:nvSpPr>
        <p:spPr>
          <a:xfrm>
            <a:off x="5659432" y="1273296"/>
            <a:ext cx="2353529" cy="461665"/>
          </a:xfrm>
          <a:prstGeom prst="rect">
            <a:avLst/>
          </a:prstGeom>
          <a:noFill/>
        </p:spPr>
        <p:txBody>
          <a:bodyPr wrap="none" rtlCol="0">
            <a:spAutoFit/>
          </a:bodyPr>
          <a:lstStyle/>
          <a:p>
            <a:pPr algn="ctr"/>
            <a:r>
              <a:rPr lang="en-US" sz="2400" b="1" dirty="0">
                <a:latin typeface="Helvetica" pitchFamily="2" charset="0"/>
                <a:ea typeface="Verdana" panose="020B0604030504040204" pitchFamily="34" charset="0"/>
                <a:cs typeface="Verdana" panose="020B0604030504040204" pitchFamily="34" charset="0"/>
              </a:rPr>
              <a:t>2-pool parallel</a:t>
            </a:r>
          </a:p>
        </p:txBody>
      </p:sp>
      <p:sp>
        <p:nvSpPr>
          <p:cNvPr id="21" name="TextBox 20">
            <a:extLst>
              <a:ext uri="{FF2B5EF4-FFF2-40B4-BE49-F238E27FC236}">
                <a16:creationId xmlns:a16="http://schemas.microsoft.com/office/drawing/2014/main" id="{B70C1528-5F51-B499-8FCB-E0562E162717}"/>
              </a:ext>
            </a:extLst>
          </p:cNvPr>
          <p:cNvSpPr txBox="1"/>
          <p:nvPr/>
        </p:nvSpPr>
        <p:spPr>
          <a:xfrm>
            <a:off x="5463760" y="3082846"/>
            <a:ext cx="306494"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𝛾</a:t>
            </a:r>
          </a:p>
        </p:txBody>
      </p:sp>
      <p:sp>
        <p:nvSpPr>
          <p:cNvPr id="22" name="TextBox 21">
            <a:extLst>
              <a:ext uri="{FF2B5EF4-FFF2-40B4-BE49-F238E27FC236}">
                <a16:creationId xmlns:a16="http://schemas.microsoft.com/office/drawing/2014/main" id="{0A0111F0-6683-8F32-EE95-BC117CD336EE}"/>
              </a:ext>
            </a:extLst>
          </p:cNvPr>
          <p:cNvSpPr txBox="1"/>
          <p:nvPr/>
        </p:nvSpPr>
        <p:spPr>
          <a:xfrm>
            <a:off x="6156769" y="2040100"/>
            <a:ext cx="460382"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k1</a:t>
            </a:r>
          </a:p>
        </p:txBody>
      </p:sp>
      <p:sp>
        <p:nvSpPr>
          <p:cNvPr id="23" name="TextBox 22">
            <a:extLst>
              <a:ext uri="{FF2B5EF4-FFF2-40B4-BE49-F238E27FC236}">
                <a16:creationId xmlns:a16="http://schemas.microsoft.com/office/drawing/2014/main" id="{C8E38BD0-9CA4-FDB9-EB82-07791DE014F6}"/>
              </a:ext>
            </a:extLst>
          </p:cNvPr>
          <p:cNvSpPr txBox="1"/>
          <p:nvPr/>
        </p:nvSpPr>
        <p:spPr>
          <a:xfrm>
            <a:off x="6156769" y="4053987"/>
            <a:ext cx="460382"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k2</a:t>
            </a:r>
          </a:p>
        </p:txBody>
      </p:sp>
      <p:sp>
        <p:nvSpPr>
          <p:cNvPr id="24" name="TextBox 23">
            <a:extLst>
              <a:ext uri="{FF2B5EF4-FFF2-40B4-BE49-F238E27FC236}">
                <a16:creationId xmlns:a16="http://schemas.microsoft.com/office/drawing/2014/main" id="{FAFCC89C-E919-FFFE-FC6E-F9A74781E9FB}"/>
              </a:ext>
            </a:extLst>
          </p:cNvPr>
          <p:cNvSpPr txBox="1"/>
          <p:nvPr/>
        </p:nvSpPr>
        <p:spPr>
          <a:xfrm>
            <a:off x="5949981" y="4758811"/>
            <a:ext cx="873957" cy="369332"/>
          </a:xfrm>
          <a:prstGeom prst="rect">
            <a:avLst/>
          </a:prstGeom>
          <a:noFill/>
        </p:spPr>
        <p:txBody>
          <a:bodyPr wrap="none" rtlCol="0">
            <a:spAutoFit/>
          </a:bodyPr>
          <a:lstStyle/>
          <a:p>
            <a:r>
              <a:rPr lang="en-US" b="1" dirty="0">
                <a:solidFill>
                  <a:srgbClr val="FF0000"/>
                </a:solidFill>
                <a:latin typeface="Courier" pitchFamily="2" charset="0"/>
                <a:ea typeface="Verdana" panose="020B0604030504040204" pitchFamily="34" charset="0"/>
                <a:cs typeface="Verdana" panose="020B0604030504040204" pitchFamily="34" charset="0"/>
              </a:rPr>
              <a:t>+ Lag</a:t>
            </a:r>
          </a:p>
        </p:txBody>
      </p:sp>
    </p:spTree>
    <p:extLst>
      <p:ext uri="{BB962C8B-B14F-4D97-AF65-F5344CB8AC3E}">
        <p14:creationId xmlns:p14="http://schemas.microsoft.com/office/powerpoint/2010/main" val="1694178093"/>
      </p:ext>
    </p:extLst>
  </p:cSld>
  <p:clrMapOvr>
    <a:masterClrMapping/>
  </p:clrMapOvr>
  <mc:AlternateContent xmlns:mc="http://schemas.openxmlformats.org/markup-compatibility/2006" xmlns:p14="http://schemas.microsoft.com/office/powerpoint/2010/main">
    <mc:Choice Requires="p14">
      <p:transition spd="slow" p14:dur="2000" advClick="0" advTm="22539"/>
    </mc:Choice>
    <mc:Fallback xmlns="">
      <p:transition spd="slow" advClick="0" advTm="2253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PARAMETER OPTIMIZATION</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46</a:t>
            </a:fld>
            <a:endParaRPr lang="de-DE" dirty="0"/>
          </a:p>
        </p:txBody>
      </p:sp>
      <p:sp>
        <p:nvSpPr>
          <p:cNvPr id="2" name="TextBox 1">
            <a:extLst>
              <a:ext uri="{FF2B5EF4-FFF2-40B4-BE49-F238E27FC236}">
                <a16:creationId xmlns:a16="http://schemas.microsoft.com/office/drawing/2014/main" id="{609B14BE-8310-E04B-3B45-7C82C37CEF26}"/>
              </a:ext>
            </a:extLst>
          </p:cNvPr>
          <p:cNvSpPr txBox="1"/>
          <p:nvPr/>
        </p:nvSpPr>
        <p:spPr>
          <a:xfrm>
            <a:off x="1205910" y="1194937"/>
            <a:ext cx="3666388" cy="1015663"/>
          </a:xfrm>
          <a:prstGeom prst="rect">
            <a:avLst/>
          </a:prstGeom>
          <a:noFill/>
        </p:spPr>
        <p:txBody>
          <a:bodyPr wrap="none" rtlCol="0">
            <a:spAutoFit/>
          </a:bodyPr>
          <a:lstStyle/>
          <a:p>
            <a:r>
              <a:rPr lang="en-US" sz="2000" b="1" dirty="0">
                <a:latin typeface="Helvetica" pitchFamily="2" charset="0"/>
              </a:rPr>
              <a:t>Approach:</a:t>
            </a:r>
          </a:p>
          <a:p>
            <a:pPr marL="285750" indent="-285750">
              <a:buFont typeface="Arial" panose="020B0604020202020204" pitchFamily="34" charset="0"/>
              <a:buChar char="•"/>
            </a:pPr>
            <a:r>
              <a:rPr lang="en-US" sz="2000" dirty="0" err="1">
                <a:latin typeface="Helvetica" pitchFamily="2" charset="0"/>
              </a:rPr>
              <a:t>SoilR</a:t>
            </a:r>
            <a:endParaRPr lang="en-US" sz="2000" dirty="0">
              <a:latin typeface="Helvetica" pitchFamily="2" charset="0"/>
            </a:endParaRPr>
          </a:p>
          <a:p>
            <a:pPr marL="285750" indent="-285750">
              <a:buFont typeface="Arial" panose="020B0604020202020204" pitchFamily="34" charset="0"/>
              <a:buChar char="•"/>
            </a:pPr>
            <a:r>
              <a:rPr lang="en-US" sz="2000" dirty="0">
                <a:latin typeface="Helvetica" pitchFamily="2" charset="0"/>
              </a:rPr>
              <a:t>steady-state (input = output)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85E3477-A46A-03C5-B179-C3BFCBCF3E9A}"/>
                  </a:ext>
                </a:extLst>
              </p:cNvPr>
              <p:cNvSpPr txBox="1"/>
              <p:nvPr/>
            </p:nvSpPr>
            <p:spPr>
              <a:xfrm>
                <a:off x="6134857" y="1925288"/>
                <a:ext cx="17958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𝐂</m:t>
                      </m:r>
                      <m:r>
                        <a:rPr lang="en-US" b="0" i="0">
                          <a:latin typeface="Cambria Math" panose="02040503050406030204" pitchFamily="18" charset="0"/>
                        </a:rPr>
                        <m:t>=</m:t>
                      </m:r>
                      <m:sSup>
                        <m:sSupPr>
                          <m:ctrlPr>
                            <a:rPr lang="en-US" b="0" i="1">
                              <a:solidFill>
                                <a:srgbClr val="836967"/>
                              </a:solidFill>
                              <a:latin typeface="Cambria Math" panose="02040503050406030204" pitchFamily="18" charset="0"/>
                            </a:rPr>
                          </m:ctrlPr>
                        </m:sSupPr>
                        <m:e>
                          <m:r>
                            <a:rPr lang="en-US" b="0" i="0">
                              <a:latin typeface="Cambria Math" panose="02040503050406030204" pitchFamily="18" charset="0"/>
                            </a:rPr>
                            <m:t>−</m:t>
                          </m:r>
                          <m:r>
                            <a:rPr lang="en-US" b="1" i="0">
                              <a:latin typeface="Cambria Math" panose="02040503050406030204" pitchFamily="18" charset="0"/>
                            </a:rPr>
                            <m:t>𝐁</m:t>
                          </m:r>
                        </m:e>
                        <m:sup>
                          <m:r>
                            <a:rPr lang="en-US" b="0" i="0">
                              <a:latin typeface="Cambria Math" panose="02040503050406030204" pitchFamily="18" charset="0"/>
                            </a:rPr>
                            <m:t>−1</m:t>
                          </m:r>
                        </m:sup>
                      </m:sSup>
                      <m:r>
                        <a:rPr lang="en-US" b="0" i="0">
                          <a:latin typeface="Cambria Math" panose="02040503050406030204" pitchFamily="18" charset="0"/>
                        </a:rPr>
                        <m:t> ∙</m:t>
                      </m:r>
                      <m:r>
                        <a:rPr lang="en-US" b="1" i="0">
                          <a:latin typeface="Cambria Math" panose="02040503050406030204" pitchFamily="18" charset="0"/>
                        </a:rPr>
                        <m:t>𝐮</m:t>
                      </m:r>
                    </m:oMath>
                  </m:oMathPara>
                </a14:m>
                <a:endParaRPr lang="en-US" dirty="0"/>
              </a:p>
            </p:txBody>
          </p:sp>
        </mc:Choice>
        <mc:Fallback xmlns="">
          <p:sp>
            <p:nvSpPr>
              <p:cNvPr id="10" name="TextBox 9">
                <a:extLst>
                  <a:ext uri="{FF2B5EF4-FFF2-40B4-BE49-F238E27FC236}">
                    <a16:creationId xmlns:a16="http://schemas.microsoft.com/office/drawing/2014/main" id="{085E3477-A46A-03C5-B179-C3BFCBCF3E9A}"/>
                  </a:ext>
                </a:extLst>
              </p:cNvPr>
              <p:cNvSpPr txBox="1">
                <a:spLocks noRot="1" noChangeAspect="1" noMove="1" noResize="1" noEditPoints="1" noAdjustHandles="1" noChangeArrowheads="1" noChangeShapeType="1" noTextEdit="1"/>
              </p:cNvSpPr>
              <p:nvPr/>
            </p:nvSpPr>
            <p:spPr>
              <a:xfrm>
                <a:off x="6134857" y="1925288"/>
                <a:ext cx="1795806"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4C62130-78F0-EFA2-5A20-468E98929721}"/>
                  </a:ext>
                </a:extLst>
              </p:cNvPr>
              <p:cNvSpPr txBox="1"/>
              <p:nvPr/>
            </p:nvSpPr>
            <p:spPr>
              <a:xfrm>
                <a:off x="5005408" y="1034023"/>
                <a:ext cx="3775436" cy="6641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i="1">
                              <a:latin typeface="Cambria Math" panose="02040503050406030204" pitchFamily="18" charset="0"/>
                            </a:rPr>
                            <m:t>𝑑</m:t>
                          </m:r>
                          <m:sPre>
                            <m:sPrePr>
                              <m:ctrlPr>
                                <a:rPr lang="en-US" i="1">
                                  <a:solidFill>
                                    <a:srgbClr val="836967"/>
                                  </a:solidFill>
                                  <a:latin typeface="Cambria Math" panose="02040503050406030204" pitchFamily="18" charset="0"/>
                                </a:rPr>
                              </m:ctrlPr>
                            </m:sPrePr>
                            <m:sub/>
                            <m:sup>
                              <m:r>
                                <a:rPr lang="en-US" i="0">
                                  <a:latin typeface="Cambria Math" panose="02040503050406030204" pitchFamily="18" charset="0"/>
                                </a:rPr>
                                <m:t>14</m:t>
                              </m:r>
                            </m:sup>
                            <m:e>
                              <m:r>
                                <a:rPr lang="en-US" i="1">
                                  <a:latin typeface="Cambria Math" panose="02040503050406030204" pitchFamily="18" charset="0"/>
                                </a:rPr>
                                <m:t>𝐶</m:t>
                              </m:r>
                            </m:e>
                          </m:sPre>
                        </m:num>
                        <m:den>
                          <m:r>
                            <a:rPr lang="en-US" i="1">
                              <a:latin typeface="Cambria Math" panose="02040503050406030204" pitchFamily="18" charset="0"/>
                            </a:rPr>
                            <m:t>𝑑𝑡</m:t>
                          </m:r>
                        </m:den>
                      </m:f>
                      <m:r>
                        <a:rPr lang="en-US" i="0">
                          <a:latin typeface="Cambria Math" panose="02040503050406030204" pitchFamily="18" charset="0"/>
                        </a:rPr>
                        <m:t>=</m:t>
                      </m:r>
                      <m:r>
                        <a:rPr lang="en-US" b="1" i="0">
                          <a:latin typeface="Cambria Math" panose="02040503050406030204" pitchFamily="18" charset="0"/>
                        </a:rPr>
                        <m:t>𝐮</m:t>
                      </m:r>
                      <m:r>
                        <a:rPr lang="en-US" b="0" i="0">
                          <a:latin typeface="Cambria Math" panose="02040503050406030204" pitchFamily="18" charset="0"/>
                        </a:rPr>
                        <m:t>+</m:t>
                      </m:r>
                      <m:r>
                        <a:rPr lang="en-US" b="1" i="0">
                          <a:latin typeface="Cambria Math" panose="02040503050406030204" pitchFamily="18" charset="0"/>
                        </a:rPr>
                        <m:t>𝐁</m:t>
                      </m:r>
                      <m:r>
                        <a:rPr lang="en-US" b="0" i="0">
                          <a:latin typeface="Cambria Math" panose="02040503050406030204" pitchFamily="18" charset="0"/>
                        </a:rPr>
                        <m:t>∙</m:t>
                      </m:r>
                      <m:sPre>
                        <m:sPrePr>
                          <m:ctrlPr>
                            <a:rPr lang="en-US" b="0" i="1">
                              <a:solidFill>
                                <a:srgbClr val="836967"/>
                              </a:solidFill>
                              <a:latin typeface="Cambria Math" panose="02040503050406030204" pitchFamily="18" charset="0"/>
                            </a:rPr>
                          </m:ctrlPr>
                        </m:sPrePr>
                        <m:sub/>
                        <m:sup>
                          <m:r>
                            <a:rPr lang="en-US" b="0" i="0">
                              <a:latin typeface="Cambria Math" panose="02040503050406030204" pitchFamily="18" charset="0"/>
                            </a:rPr>
                            <m:t>14</m:t>
                          </m:r>
                        </m:sup>
                        <m:e>
                          <m:r>
                            <a:rPr lang="en-US" b="1" i="0">
                              <a:latin typeface="Cambria Math" panose="02040503050406030204" pitchFamily="18" charset="0"/>
                            </a:rPr>
                            <m:t>𝐂</m:t>
                          </m:r>
                        </m:e>
                      </m:sPre>
                      <m:r>
                        <a:rPr lang="en-US" b="0" i="0">
                          <a:latin typeface="Cambria Math" panose="02040503050406030204" pitchFamily="18" charset="0"/>
                        </a:rPr>
                        <m:t> </m:t>
                      </m:r>
                      <m:d>
                        <m:dPr>
                          <m:ctrlPr>
                            <a:rPr lang="en-US" b="0" i="1">
                              <a:solidFill>
                                <a:srgbClr val="836967"/>
                              </a:solidFill>
                              <a:latin typeface="Cambria Math" panose="02040503050406030204" pitchFamily="18" charset="0"/>
                            </a:rPr>
                          </m:ctrlPr>
                        </m:dPr>
                        <m:e>
                          <m:r>
                            <a:rPr lang="en-US" b="0" i="1">
                              <a:latin typeface="Cambria Math" panose="02040503050406030204" pitchFamily="18" charset="0"/>
                            </a:rPr>
                            <m:t>𝑡</m:t>
                          </m:r>
                        </m:e>
                      </m:d>
                      <m:r>
                        <a:rPr lang="en-US" b="0" i="0">
                          <a:latin typeface="Cambria Math" panose="02040503050406030204" pitchFamily="18" charset="0"/>
                        </a:rPr>
                        <m:t> − </m:t>
                      </m:r>
                      <m:r>
                        <a:rPr lang="en-US" b="0" i="1">
                          <a:latin typeface="Cambria Math" panose="02040503050406030204" pitchFamily="18" charset="0"/>
                        </a:rPr>
                        <m:t>𝜆</m:t>
                      </m:r>
                      <m:sPre>
                        <m:sPrePr>
                          <m:ctrlPr>
                            <a:rPr lang="en-US" b="0" i="1">
                              <a:solidFill>
                                <a:srgbClr val="836967"/>
                              </a:solidFill>
                              <a:latin typeface="Cambria Math" panose="02040503050406030204" pitchFamily="18" charset="0"/>
                            </a:rPr>
                          </m:ctrlPr>
                        </m:sPrePr>
                        <m:sub/>
                        <m:sup>
                          <m:r>
                            <a:rPr lang="en-US" b="0" i="0">
                              <a:latin typeface="Cambria Math" panose="02040503050406030204" pitchFamily="18" charset="0"/>
                            </a:rPr>
                            <m:t>14</m:t>
                          </m:r>
                        </m:sup>
                        <m:e>
                          <m:r>
                            <a:rPr lang="en-US" b="0" i="1">
                              <a:latin typeface="Cambria Math" panose="02040503050406030204" pitchFamily="18" charset="0"/>
                            </a:rPr>
                            <m:t>𝐶</m:t>
                          </m:r>
                          <m:d>
                            <m:dPr>
                              <m:ctrlPr>
                                <a:rPr lang="en-US" b="0" i="1">
                                  <a:solidFill>
                                    <a:srgbClr val="836967"/>
                                  </a:solidFill>
                                  <a:latin typeface="Cambria Math" panose="02040503050406030204" pitchFamily="18" charset="0"/>
                                </a:rPr>
                              </m:ctrlPr>
                            </m:dPr>
                            <m:e>
                              <m:r>
                                <a:rPr lang="en-US" b="0" i="1">
                                  <a:latin typeface="Cambria Math" panose="02040503050406030204" pitchFamily="18" charset="0"/>
                                </a:rPr>
                                <m:t>𝑡</m:t>
                              </m:r>
                            </m:e>
                          </m:d>
                        </m:e>
                      </m:sPre>
                    </m:oMath>
                  </m:oMathPara>
                </a14:m>
                <a:endParaRPr lang="en-US" dirty="0"/>
              </a:p>
            </p:txBody>
          </p:sp>
        </mc:Choice>
        <mc:Fallback xmlns="">
          <p:sp>
            <p:nvSpPr>
              <p:cNvPr id="16" name="TextBox 15">
                <a:extLst>
                  <a:ext uri="{FF2B5EF4-FFF2-40B4-BE49-F238E27FC236}">
                    <a16:creationId xmlns:a16="http://schemas.microsoft.com/office/drawing/2014/main" id="{A4C62130-78F0-EFA2-5A20-468E98929721}"/>
                  </a:ext>
                </a:extLst>
              </p:cNvPr>
              <p:cNvSpPr txBox="1">
                <a:spLocks noRot="1" noChangeAspect="1" noMove="1" noResize="1" noEditPoints="1" noAdjustHandles="1" noChangeArrowheads="1" noChangeShapeType="1" noTextEdit="1"/>
              </p:cNvSpPr>
              <p:nvPr/>
            </p:nvSpPr>
            <p:spPr>
              <a:xfrm>
                <a:off x="5005408" y="1034023"/>
                <a:ext cx="3775436" cy="664156"/>
              </a:xfrm>
              <a:prstGeom prst="rect">
                <a:avLst/>
              </a:prstGeom>
              <a:blipFill>
                <a:blip r:embed="rId4"/>
                <a:stretch>
                  <a:fillRect b="-377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7D676A8-F748-4C7A-64AE-7DB1D0548B29}"/>
              </a:ext>
            </a:extLst>
          </p:cNvPr>
          <p:cNvSpPr txBox="1"/>
          <p:nvPr/>
        </p:nvSpPr>
        <p:spPr>
          <a:xfrm>
            <a:off x="76188" y="5211501"/>
            <a:ext cx="1784510" cy="261610"/>
          </a:xfrm>
          <a:prstGeom prst="rect">
            <a:avLst/>
          </a:prstGeom>
          <a:noFill/>
        </p:spPr>
        <p:txBody>
          <a:bodyPr wrap="square" rtlCol="0">
            <a:spAutoFit/>
          </a:bodyPr>
          <a:lstStyle/>
          <a:p>
            <a:r>
              <a:rPr lang="en-US" sz="1100" i="1" dirty="0" err="1">
                <a:latin typeface="Helvetica" pitchFamily="2" charset="0"/>
              </a:rPr>
              <a:t>SoilR</a:t>
            </a:r>
            <a:r>
              <a:rPr lang="en-US" sz="1100" i="1" dirty="0">
                <a:latin typeface="Helvetica" pitchFamily="2" charset="0"/>
              </a:rPr>
              <a:t>: Sierra et al., 2014</a:t>
            </a:r>
          </a:p>
        </p:txBody>
      </p:sp>
    </p:spTree>
    <p:extLst>
      <p:ext uri="{BB962C8B-B14F-4D97-AF65-F5344CB8AC3E}">
        <p14:creationId xmlns:p14="http://schemas.microsoft.com/office/powerpoint/2010/main" val="1743400897"/>
      </p:ext>
    </p:extLst>
  </p:cSld>
  <p:clrMapOvr>
    <a:masterClrMapping/>
  </p:clrMapOvr>
  <mc:AlternateContent xmlns:mc="http://schemas.openxmlformats.org/markup-compatibility/2006" xmlns:p14="http://schemas.microsoft.com/office/powerpoint/2010/main">
    <mc:Choice Requires="p14">
      <p:transition spd="slow" p14:dur="2000" advClick="0" advTm="3784"/>
    </mc:Choice>
    <mc:Fallback xmlns="">
      <p:transition spd="slow" advClick="0" advTm="3784"/>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PARAMETER OPTIMIZATION</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47</a:t>
            </a:fld>
            <a:endParaRPr lang="de-DE" dirty="0"/>
          </a:p>
        </p:txBody>
      </p:sp>
      <p:sp>
        <p:nvSpPr>
          <p:cNvPr id="2" name="TextBox 1">
            <a:extLst>
              <a:ext uri="{FF2B5EF4-FFF2-40B4-BE49-F238E27FC236}">
                <a16:creationId xmlns:a16="http://schemas.microsoft.com/office/drawing/2014/main" id="{609B14BE-8310-E04B-3B45-7C82C37CEF26}"/>
              </a:ext>
            </a:extLst>
          </p:cNvPr>
          <p:cNvSpPr txBox="1"/>
          <p:nvPr/>
        </p:nvSpPr>
        <p:spPr>
          <a:xfrm>
            <a:off x="1205910" y="1194937"/>
            <a:ext cx="5320687" cy="1938992"/>
          </a:xfrm>
          <a:prstGeom prst="rect">
            <a:avLst/>
          </a:prstGeom>
          <a:noFill/>
        </p:spPr>
        <p:txBody>
          <a:bodyPr wrap="none" rtlCol="0">
            <a:spAutoFit/>
          </a:bodyPr>
          <a:lstStyle/>
          <a:p>
            <a:r>
              <a:rPr lang="en-US" sz="2000" b="1" dirty="0">
                <a:latin typeface="Helvetica" pitchFamily="2" charset="0"/>
              </a:rPr>
              <a:t>Approach:</a:t>
            </a:r>
          </a:p>
          <a:p>
            <a:pPr marL="285750" indent="-285750">
              <a:buFont typeface="Arial" panose="020B0604020202020204" pitchFamily="34" charset="0"/>
              <a:buChar char="•"/>
            </a:pPr>
            <a:r>
              <a:rPr lang="en-US" sz="2000" dirty="0" err="1">
                <a:latin typeface="Helvetica" pitchFamily="2" charset="0"/>
              </a:rPr>
              <a:t>SoilR</a:t>
            </a:r>
            <a:endParaRPr lang="en-US" sz="2000" dirty="0">
              <a:latin typeface="Helvetica" pitchFamily="2" charset="0"/>
            </a:endParaRPr>
          </a:p>
          <a:p>
            <a:pPr marL="285750" indent="-285750">
              <a:buFont typeface="Arial" panose="020B0604020202020204" pitchFamily="34" charset="0"/>
              <a:buChar char="•"/>
            </a:pPr>
            <a:r>
              <a:rPr lang="en-US" sz="2000" dirty="0">
                <a:latin typeface="Helvetica" pitchFamily="2" charset="0"/>
              </a:rPr>
              <a:t>steady-state (input = output)</a:t>
            </a:r>
          </a:p>
          <a:p>
            <a:endParaRPr lang="en-US" sz="2000" dirty="0">
              <a:latin typeface="Helvetica" pitchFamily="2" charset="0"/>
            </a:endParaRPr>
          </a:p>
          <a:p>
            <a:r>
              <a:rPr lang="en-US" sz="2000" b="1" dirty="0">
                <a:latin typeface="Helvetica" pitchFamily="2" charset="0"/>
              </a:rPr>
              <a:t>Constraints:</a:t>
            </a:r>
          </a:p>
          <a:p>
            <a:pPr marL="285750" indent="-285750">
              <a:buFont typeface="Arial" panose="020B0604020202020204" pitchFamily="34" charset="0"/>
              <a:buChar char="•"/>
            </a:pPr>
            <a:r>
              <a:rPr lang="en-US" sz="2000" dirty="0">
                <a:latin typeface="Helvetica" pitchFamily="2" charset="0"/>
              </a:rPr>
              <a:t>∆</a:t>
            </a:r>
            <a:r>
              <a:rPr lang="en-US" sz="2000" baseline="30000" dirty="0">
                <a:latin typeface="Helvetica" pitchFamily="2" charset="0"/>
              </a:rPr>
              <a:t>14</a:t>
            </a:r>
            <a:r>
              <a:rPr lang="en-US" sz="2000" dirty="0">
                <a:latin typeface="Helvetica" pitchFamily="2" charset="0"/>
              </a:rPr>
              <a:t>C time series (bulk soil &amp; respired CO</a:t>
            </a:r>
            <a:r>
              <a:rPr lang="en-US" sz="2000" baseline="-25000" dirty="0">
                <a:latin typeface="Helvetica" pitchFamily="2" charset="0"/>
              </a:rPr>
              <a:t>2</a:t>
            </a:r>
            <a:r>
              <a:rPr lang="en-US" sz="2000" dirty="0">
                <a:latin typeface="Helvetica" pitchFamily="2" charset="0"/>
              </a:rPr>
              <a:t>)</a:t>
            </a:r>
          </a:p>
        </p:txBody>
      </p:sp>
    </p:spTree>
    <p:extLst>
      <p:ext uri="{BB962C8B-B14F-4D97-AF65-F5344CB8AC3E}">
        <p14:creationId xmlns:p14="http://schemas.microsoft.com/office/powerpoint/2010/main" val="407005222"/>
      </p:ext>
    </p:extLst>
  </p:cSld>
  <p:clrMapOvr>
    <a:masterClrMapping/>
  </p:clrMapOvr>
  <mc:AlternateContent xmlns:mc="http://schemas.openxmlformats.org/markup-compatibility/2006" xmlns:p14="http://schemas.microsoft.com/office/powerpoint/2010/main">
    <mc:Choice Requires="p14">
      <p:transition spd="slow" p14:dur="2000" advClick="0" advTm="11669"/>
    </mc:Choice>
    <mc:Fallback xmlns="">
      <p:transition spd="slow" advClick="0" advTm="1166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PARAMETER OPTIMIZATION</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48</a:t>
            </a:fld>
            <a:endParaRPr lang="de-DE" dirty="0"/>
          </a:p>
        </p:txBody>
      </p:sp>
      <p:sp>
        <p:nvSpPr>
          <p:cNvPr id="2" name="TextBox 1">
            <a:extLst>
              <a:ext uri="{FF2B5EF4-FFF2-40B4-BE49-F238E27FC236}">
                <a16:creationId xmlns:a16="http://schemas.microsoft.com/office/drawing/2014/main" id="{609B14BE-8310-E04B-3B45-7C82C37CEF26}"/>
              </a:ext>
            </a:extLst>
          </p:cNvPr>
          <p:cNvSpPr txBox="1"/>
          <p:nvPr/>
        </p:nvSpPr>
        <p:spPr>
          <a:xfrm>
            <a:off x="1205910" y="1194937"/>
            <a:ext cx="5272597" cy="1938992"/>
          </a:xfrm>
          <a:prstGeom prst="rect">
            <a:avLst/>
          </a:prstGeom>
          <a:noFill/>
        </p:spPr>
        <p:txBody>
          <a:bodyPr wrap="none" rtlCol="0">
            <a:spAutoFit/>
          </a:bodyPr>
          <a:lstStyle/>
          <a:p>
            <a:r>
              <a:rPr lang="en-US" sz="2000" b="1" dirty="0">
                <a:latin typeface="Helvetica" pitchFamily="2" charset="0"/>
              </a:rPr>
              <a:t>Approach:</a:t>
            </a:r>
          </a:p>
          <a:p>
            <a:pPr marL="285750" indent="-285750">
              <a:buFont typeface="Arial" panose="020B0604020202020204" pitchFamily="34" charset="0"/>
              <a:buChar char="•"/>
            </a:pPr>
            <a:r>
              <a:rPr lang="en-US" sz="2000" dirty="0" err="1">
                <a:latin typeface="Helvetica" pitchFamily="2" charset="0"/>
              </a:rPr>
              <a:t>SoilR</a:t>
            </a:r>
            <a:endParaRPr lang="en-US" sz="2000" dirty="0">
              <a:latin typeface="Helvetica" pitchFamily="2" charset="0"/>
            </a:endParaRPr>
          </a:p>
          <a:p>
            <a:pPr marL="285750" indent="-285750">
              <a:buFont typeface="Arial" panose="020B0604020202020204" pitchFamily="34" charset="0"/>
              <a:buChar char="•"/>
            </a:pPr>
            <a:r>
              <a:rPr lang="en-US" sz="2000" dirty="0">
                <a:latin typeface="Helvetica" pitchFamily="2" charset="0"/>
              </a:rPr>
              <a:t>steady-state (input = output)</a:t>
            </a:r>
          </a:p>
          <a:p>
            <a:endParaRPr lang="en-US" sz="2000" dirty="0">
              <a:latin typeface="Helvetica" pitchFamily="2" charset="0"/>
            </a:endParaRPr>
          </a:p>
          <a:p>
            <a:r>
              <a:rPr lang="en-US" sz="2000" b="1" dirty="0">
                <a:latin typeface="Helvetica" pitchFamily="2" charset="0"/>
              </a:rPr>
              <a:t>Constraints:</a:t>
            </a:r>
          </a:p>
          <a:p>
            <a:pPr marL="285750" indent="-285750">
              <a:buFont typeface="Arial" panose="020B0604020202020204" pitchFamily="34" charset="0"/>
              <a:buChar char="•"/>
            </a:pPr>
            <a:r>
              <a:rPr lang="en-US" sz="2000" dirty="0">
                <a:latin typeface="Helvetica" pitchFamily="2" charset="0"/>
              </a:rPr>
              <a:t>∆</a:t>
            </a:r>
            <a:r>
              <a:rPr lang="en-US" sz="2000" baseline="30000" dirty="0">
                <a:latin typeface="Helvetica" pitchFamily="2" charset="0"/>
              </a:rPr>
              <a:t>14</a:t>
            </a:r>
            <a:r>
              <a:rPr lang="en-US" sz="2000" dirty="0">
                <a:latin typeface="Helvetica" pitchFamily="2" charset="0"/>
              </a:rPr>
              <a:t>C time series (bulk soil &amp; respired CO</a:t>
            </a:r>
            <a:r>
              <a:rPr lang="en-US" sz="2000" baseline="-25000" dirty="0">
                <a:latin typeface="Helvetica" pitchFamily="2" charset="0"/>
              </a:rPr>
              <a:t>2</a:t>
            </a:r>
            <a:r>
              <a:rPr lang="en-US" sz="2000" dirty="0">
                <a:latin typeface="Helvetica" pitchFamily="2" charset="0"/>
              </a:rPr>
              <a:t>)</a:t>
            </a:r>
          </a:p>
        </p:txBody>
      </p:sp>
      <p:sp>
        <p:nvSpPr>
          <p:cNvPr id="3" name="TextBox 2">
            <a:extLst>
              <a:ext uri="{FF2B5EF4-FFF2-40B4-BE49-F238E27FC236}">
                <a16:creationId xmlns:a16="http://schemas.microsoft.com/office/drawing/2014/main" id="{A6AFCDDB-4929-B51F-5CE4-FDAFA2BF1744}"/>
              </a:ext>
            </a:extLst>
          </p:cNvPr>
          <p:cNvSpPr txBox="1"/>
          <p:nvPr/>
        </p:nvSpPr>
        <p:spPr>
          <a:xfrm>
            <a:off x="1205910" y="3536561"/>
            <a:ext cx="5509842" cy="1631216"/>
          </a:xfrm>
          <a:prstGeom prst="rect">
            <a:avLst/>
          </a:prstGeom>
          <a:noFill/>
        </p:spPr>
        <p:txBody>
          <a:bodyPr wrap="none" rtlCol="0">
            <a:spAutoFit/>
          </a:bodyPr>
          <a:lstStyle/>
          <a:p>
            <a:r>
              <a:rPr lang="en-US" sz="2000" b="1" dirty="0">
                <a:latin typeface="Helvetica" pitchFamily="2" charset="0"/>
              </a:rPr>
              <a:t>Optimization:</a:t>
            </a:r>
          </a:p>
          <a:p>
            <a:pPr marL="285750" indent="-285750">
              <a:buFont typeface="Arial" panose="020B0604020202020204" pitchFamily="34" charset="0"/>
              <a:buChar char="•"/>
            </a:pPr>
            <a:r>
              <a:rPr lang="en-US" sz="2000" dirty="0">
                <a:latin typeface="Helvetica" pitchFamily="2" charset="0"/>
              </a:rPr>
              <a:t>initial analytical algorithm fit</a:t>
            </a:r>
          </a:p>
          <a:p>
            <a:pPr marL="285750" indent="-285750">
              <a:buFont typeface="Arial" panose="020B0604020202020204" pitchFamily="34" charset="0"/>
              <a:buChar char="•"/>
            </a:pPr>
            <a:r>
              <a:rPr lang="en-US" sz="2000" dirty="0">
                <a:latin typeface="Helvetica" pitchFamily="2" charset="0"/>
              </a:rPr>
              <a:t>10,000 MCMC runs</a:t>
            </a:r>
          </a:p>
          <a:p>
            <a:pPr marL="285750" indent="-285750">
              <a:buFont typeface="Arial" panose="020B0604020202020204" pitchFamily="34" charset="0"/>
              <a:buChar char="•"/>
            </a:pPr>
            <a:r>
              <a:rPr lang="en-US" sz="2000" dirty="0">
                <a:latin typeface="Helvetica" pitchFamily="2" charset="0"/>
              </a:rPr>
              <a:t>AIC to select best-fit model </a:t>
            </a:r>
            <a:r>
              <a:rPr lang="en-US" sz="2000" b="1" dirty="0">
                <a:latin typeface="Helvetica" pitchFamily="2" charset="0"/>
              </a:rPr>
              <a:t>(2-pool parallel)</a:t>
            </a:r>
          </a:p>
          <a:p>
            <a:pPr marL="285750" indent="-285750">
              <a:buFont typeface="Arial" panose="020B0604020202020204" pitchFamily="34" charset="0"/>
              <a:buChar char="•"/>
            </a:pPr>
            <a:r>
              <a:rPr lang="en-US" sz="2000" dirty="0">
                <a:latin typeface="Helvetica" pitchFamily="2" charset="0"/>
              </a:rPr>
              <a:t>solve for inputs with known stocks</a:t>
            </a:r>
          </a:p>
        </p:txBody>
      </p:sp>
    </p:spTree>
    <p:extLst>
      <p:ext uri="{BB962C8B-B14F-4D97-AF65-F5344CB8AC3E}">
        <p14:creationId xmlns:p14="http://schemas.microsoft.com/office/powerpoint/2010/main" val="2834996097"/>
      </p:ext>
    </p:extLst>
  </p:cSld>
  <p:clrMapOvr>
    <a:masterClrMapping/>
  </p:clrMapOvr>
  <mc:AlternateContent xmlns:mc="http://schemas.openxmlformats.org/markup-compatibility/2006" xmlns:p14="http://schemas.microsoft.com/office/powerpoint/2010/main">
    <mc:Choice Requires="p14">
      <p:transition spd="slow" p14:dur="2000" advClick="0" advTm="63692"/>
    </mc:Choice>
    <mc:Fallback xmlns="">
      <p:transition spd="slow" advClick="0" advTm="6369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B67653-61E8-005C-6EE6-12D1729EA7C0}"/>
                  </a:ext>
                </a:extLst>
              </p:cNvPr>
              <p:cNvSpPr txBox="1"/>
              <p:nvPr/>
            </p:nvSpPr>
            <p:spPr>
              <a:xfrm>
                <a:off x="1805940" y="1963271"/>
                <a:ext cx="6334106" cy="658065"/>
              </a:xfrm>
              <a:prstGeom prst="rect">
                <a:avLst/>
              </a:prstGeom>
              <a:solidFill>
                <a:schemeClr val="bg1"/>
              </a:solidFill>
            </p:spPr>
            <p:txBody>
              <a:bodyPr wrap="square">
                <a:spAutoFit/>
              </a:bodyPr>
              <a:lstStyle/>
              <a:p>
                <a:pPr/>
                <a14:m>
                  <m:oMathPara xmlns:m="http://schemas.openxmlformats.org/officeDocument/2006/math">
                    <m:oMathParaPr>
                      <m:jc m:val="right"/>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𝑎</m:t>
                          </m:r>
                        </m:e>
                      </m:d>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m:t>
                          </m:r>
                        </m:e>
                        <m:sup>
                          <m:r>
                            <a:rPr lang="en-US" i="1">
                              <a:latin typeface="Cambria Math" panose="02040503050406030204" pitchFamily="18" charset="0"/>
                            </a:rPr>
                            <m:t>𝑇</m:t>
                          </m:r>
                        </m:sup>
                      </m:sSup>
                      <m:r>
                        <a:rPr lang="en-US" i="0">
                          <a:latin typeface="Cambria Math" panose="02040503050406030204" pitchFamily="18" charset="0"/>
                        </a:rPr>
                        <m:t>∙</m:t>
                      </m:r>
                      <m:r>
                        <a:rPr lang="en-US" b="1" i="0">
                          <a:latin typeface="Cambria Math" panose="02040503050406030204" pitchFamily="18" charset="0"/>
                        </a:rPr>
                        <m:t>𝐁</m:t>
                      </m:r>
                      <m:r>
                        <a:rPr lang="en-US" b="0" i="0">
                          <a:latin typeface="Cambria Math" panose="02040503050406030204" pitchFamily="18" charset="0"/>
                        </a:rPr>
                        <m:t> ∙ </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r>
                            <a:rPr lang="en-US" b="0" i="1">
                              <a:latin typeface="Cambria Math" panose="02040503050406030204" pitchFamily="18" charset="0"/>
                            </a:rPr>
                            <m:t>𝑎</m:t>
                          </m:r>
                          <m:r>
                            <a:rPr lang="en-US" b="0" i="0">
                              <a:latin typeface="Cambria Math" panose="02040503050406030204" pitchFamily="18" charset="0"/>
                            </a:rPr>
                            <m:t>∙</m:t>
                          </m:r>
                          <m:r>
                            <a:rPr lang="en-US" b="1" i="0">
                              <a:latin typeface="Cambria Math" panose="02040503050406030204" pitchFamily="18" charset="0"/>
                            </a:rPr>
                            <m:t>𝐁</m:t>
                          </m:r>
                        </m:sup>
                      </m:sSup>
                      <m:r>
                        <a:rPr lang="en-US" b="0" i="0">
                          <a:latin typeface="Cambria Math" panose="02040503050406030204" pitchFamily="18" charset="0"/>
                        </a:rPr>
                        <m:t>∙ </m:t>
                      </m:r>
                      <m:f>
                        <m:fPr>
                          <m:ctrlPr>
                            <a:rPr lang="en-US" b="0" i="1">
                              <a:solidFill>
                                <a:srgbClr val="836967"/>
                              </a:solidFill>
                              <a:latin typeface="Cambria Math" panose="02040503050406030204" pitchFamily="18" charset="0"/>
                            </a:rPr>
                          </m:ctrlPr>
                        </m:fPr>
                        <m:num>
                          <m:r>
                            <a:rPr lang="en-US" b="1" i="0">
                              <a:latin typeface="Cambria Math" panose="02040503050406030204" pitchFamily="18" charset="0"/>
                            </a:rPr>
                            <m:t>𝐂</m:t>
                          </m:r>
                        </m:num>
                        <m:den>
                          <m:nary>
                            <m:naryPr>
                              <m:chr m:val="∑"/>
                              <m:subHide m:val="on"/>
                              <m:supHide m:val="on"/>
                              <m:ctrlPr>
                                <a:rPr lang="en-US" b="1" i="1">
                                  <a:latin typeface="Cambria Math" panose="02040503050406030204" pitchFamily="18" charset="0"/>
                                </a:rPr>
                              </m:ctrlPr>
                            </m:naryPr>
                            <m:sub/>
                            <m:sup/>
                            <m:e>
                              <m:r>
                                <a:rPr lang="en-US" b="1" i="0">
                                  <a:latin typeface="Cambria Math" panose="02040503050406030204" pitchFamily="18" charset="0"/>
                                </a:rPr>
                                <m:t>𝐂</m:t>
                              </m:r>
                            </m:e>
                          </m:nary>
                        </m:den>
                      </m:f>
                    </m:oMath>
                  </m:oMathPara>
                </a14:m>
                <a:endParaRPr lang="en-US" dirty="0"/>
              </a:p>
            </p:txBody>
          </p:sp>
        </mc:Choice>
        <mc:Fallback xmlns="">
          <p:sp>
            <p:nvSpPr>
              <p:cNvPr id="6" name="TextBox 5">
                <a:extLst>
                  <a:ext uri="{FF2B5EF4-FFF2-40B4-BE49-F238E27FC236}">
                    <a16:creationId xmlns:a16="http://schemas.microsoft.com/office/drawing/2014/main" id="{E9B67653-61E8-005C-6EE6-12D1729EA7C0}"/>
                  </a:ext>
                </a:extLst>
              </p:cNvPr>
              <p:cNvSpPr txBox="1">
                <a:spLocks noRot="1" noChangeAspect="1" noMove="1" noResize="1" noEditPoints="1" noAdjustHandles="1" noChangeArrowheads="1" noChangeShapeType="1" noTextEdit="1"/>
              </p:cNvSpPr>
              <p:nvPr/>
            </p:nvSpPr>
            <p:spPr>
              <a:xfrm>
                <a:off x="1805940" y="1963271"/>
                <a:ext cx="6334106" cy="658065"/>
              </a:xfrm>
              <a:prstGeom prst="rect">
                <a:avLst/>
              </a:prstGeom>
              <a:blipFill>
                <a:blip r:embed="rId3"/>
                <a:stretch>
                  <a:fillRect t="-18868" b="-94340"/>
                </a:stretch>
              </a:blipFill>
            </p:spPr>
            <p:txBody>
              <a:bodyPr/>
              <a:lstStyle/>
              <a:p>
                <a:r>
                  <a:rPr lang="en-US">
                    <a:noFill/>
                  </a:rPr>
                  <a:t> </a:t>
                </a:r>
              </a:p>
            </p:txBody>
          </p:sp>
        </mc:Fallback>
      </mc:AlternateContent>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AGES &amp; TRANSIT TIMES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49</a:t>
            </a:fld>
            <a:endParaRPr lang="de-DE"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9FEBE7B-D3F0-1D1B-A359-C02BA1895429}"/>
                  </a:ext>
                </a:extLst>
              </p:cNvPr>
              <p:cNvSpPr txBox="1"/>
              <p:nvPr/>
            </p:nvSpPr>
            <p:spPr>
              <a:xfrm>
                <a:off x="1805940" y="2930580"/>
                <a:ext cx="6334106" cy="614207"/>
              </a:xfrm>
              <a:prstGeom prst="rect">
                <a:avLst/>
              </a:prstGeom>
              <a:solidFill>
                <a:schemeClr val="bg1"/>
              </a:solidFill>
            </p:spPr>
            <p:txBody>
              <a:bodyPr wrap="square">
                <a:spAutoFit/>
              </a:bodyPr>
              <a:lstStyle/>
              <a:p>
                <a:pPr/>
                <a14:m>
                  <m:oMathPara xmlns:m="http://schemas.openxmlformats.org/officeDocument/2006/math">
                    <m:oMathParaPr>
                      <m:jc m:val="right"/>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𝜏</m:t>
                          </m:r>
                        </m:e>
                      </m:d>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m:t>
                          </m:r>
                        </m:e>
                        <m:sup>
                          <m:r>
                            <a:rPr lang="en-US" i="1">
                              <a:latin typeface="Cambria Math" panose="02040503050406030204" pitchFamily="18" charset="0"/>
                            </a:rPr>
                            <m:t>𝑇</m:t>
                          </m:r>
                        </m:sup>
                      </m:sSup>
                      <m:r>
                        <a:rPr lang="en-US" i="0">
                          <a:latin typeface="Cambria Math" panose="02040503050406030204" pitchFamily="18" charset="0"/>
                        </a:rPr>
                        <m:t>∙</m:t>
                      </m:r>
                      <m:r>
                        <a:rPr lang="en-US" b="1" i="0">
                          <a:latin typeface="Cambria Math" panose="02040503050406030204" pitchFamily="18" charset="0"/>
                        </a:rPr>
                        <m:t>𝐁</m:t>
                      </m:r>
                      <m:r>
                        <a:rPr lang="en-US" b="0" i="0">
                          <a:latin typeface="Cambria Math" panose="02040503050406030204" pitchFamily="18" charset="0"/>
                        </a:rPr>
                        <m:t> ∙ </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r>
                            <a:rPr lang="en-US" b="0" i="1">
                              <a:latin typeface="Cambria Math" panose="02040503050406030204" pitchFamily="18" charset="0"/>
                            </a:rPr>
                            <m:t>𝜏</m:t>
                          </m:r>
                          <m:r>
                            <a:rPr lang="en-US" b="0" i="0">
                              <a:latin typeface="Cambria Math" panose="02040503050406030204" pitchFamily="18" charset="0"/>
                            </a:rPr>
                            <m:t>∙</m:t>
                          </m:r>
                          <m:r>
                            <a:rPr lang="en-US" b="1" i="0">
                              <a:latin typeface="Cambria Math" panose="02040503050406030204" pitchFamily="18" charset="0"/>
                            </a:rPr>
                            <m:t>𝐁</m:t>
                          </m:r>
                        </m:sup>
                      </m:sSup>
                      <m:r>
                        <a:rPr lang="en-US" b="0" i="0">
                          <a:latin typeface="Cambria Math" panose="02040503050406030204" pitchFamily="18" charset="0"/>
                        </a:rPr>
                        <m:t>∙ </m:t>
                      </m:r>
                      <m:f>
                        <m:fPr>
                          <m:ctrlPr>
                            <a:rPr lang="en-US" b="0" i="1">
                              <a:solidFill>
                                <a:srgbClr val="836967"/>
                              </a:solidFill>
                              <a:latin typeface="Cambria Math" panose="02040503050406030204" pitchFamily="18" charset="0"/>
                            </a:rPr>
                          </m:ctrlPr>
                        </m:fPr>
                        <m:num>
                          <m:r>
                            <a:rPr lang="en-US" b="1" i="0">
                              <a:latin typeface="Cambria Math" panose="02040503050406030204" pitchFamily="18" charset="0"/>
                            </a:rPr>
                            <m:t>𝐮</m:t>
                          </m:r>
                        </m:num>
                        <m:den>
                          <m:nary>
                            <m:naryPr>
                              <m:chr m:val="∑"/>
                              <m:subHide m:val="on"/>
                              <m:supHide m:val="on"/>
                              <m:ctrlPr>
                                <a:rPr lang="en-US" b="1" i="1">
                                  <a:latin typeface="Cambria Math" panose="02040503050406030204" pitchFamily="18" charset="0"/>
                                </a:rPr>
                              </m:ctrlPr>
                            </m:naryPr>
                            <m:sub/>
                            <m:sup/>
                            <m:e>
                              <m:r>
                                <a:rPr lang="en-US" b="1" i="0">
                                  <a:latin typeface="Cambria Math" panose="02040503050406030204" pitchFamily="18" charset="0"/>
                                </a:rPr>
                                <m:t>𝐮</m:t>
                              </m:r>
                            </m:e>
                          </m:nary>
                        </m:den>
                      </m:f>
                    </m:oMath>
                  </m:oMathPara>
                </a14:m>
                <a:endParaRPr lang="en-US" dirty="0"/>
              </a:p>
            </p:txBody>
          </p:sp>
        </mc:Choice>
        <mc:Fallback xmlns="">
          <p:sp>
            <p:nvSpPr>
              <p:cNvPr id="3" name="TextBox 2">
                <a:extLst>
                  <a:ext uri="{FF2B5EF4-FFF2-40B4-BE49-F238E27FC236}">
                    <a16:creationId xmlns:a16="http://schemas.microsoft.com/office/drawing/2014/main" id="{59FEBE7B-D3F0-1D1B-A359-C02BA1895429}"/>
                  </a:ext>
                </a:extLst>
              </p:cNvPr>
              <p:cNvSpPr txBox="1">
                <a:spLocks noRot="1" noChangeAspect="1" noMove="1" noResize="1" noEditPoints="1" noAdjustHandles="1" noChangeArrowheads="1" noChangeShapeType="1" noTextEdit="1"/>
              </p:cNvSpPr>
              <p:nvPr/>
            </p:nvSpPr>
            <p:spPr>
              <a:xfrm>
                <a:off x="1805940" y="2930580"/>
                <a:ext cx="6334106" cy="614207"/>
              </a:xfrm>
              <a:prstGeom prst="rect">
                <a:avLst/>
              </a:prstGeom>
              <a:blipFill>
                <a:blip r:embed="rId4"/>
                <a:stretch>
                  <a:fillRect t="-26531" b="-1040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9D498CC-3872-39D0-7CCA-FCA7AE3151E1}"/>
              </a:ext>
            </a:extLst>
          </p:cNvPr>
          <p:cNvSpPr txBox="1"/>
          <p:nvPr/>
        </p:nvSpPr>
        <p:spPr>
          <a:xfrm>
            <a:off x="511082" y="1194937"/>
            <a:ext cx="4297971" cy="2862322"/>
          </a:xfrm>
          <a:prstGeom prst="rect">
            <a:avLst/>
          </a:prstGeom>
          <a:noFill/>
        </p:spPr>
        <p:txBody>
          <a:bodyPr wrap="none" rtlCol="0">
            <a:spAutoFit/>
          </a:bodyPr>
          <a:lstStyle/>
          <a:p>
            <a:r>
              <a:rPr lang="en-US" sz="2000" b="1" dirty="0">
                <a:latin typeface="Helvetica" pitchFamily="2" charset="0"/>
              </a:rPr>
              <a:t>Probability distribution functions:</a:t>
            </a:r>
          </a:p>
          <a:p>
            <a:endParaRPr lang="en-US" sz="2000" b="1" dirty="0">
              <a:latin typeface="Helvetica" pitchFamily="2" charset="0"/>
            </a:endParaRPr>
          </a:p>
          <a:p>
            <a:endParaRPr lang="en-US" sz="2000" b="1" dirty="0">
              <a:latin typeface="Helvetica" pitchFamily="2" charset="0"/>
            </a:endParaRPr>
          </a:p>
          <a:p>
            <a:r>
              <a:rPr lang="en-US" sz="2000" b="1" dirty="0">
                <a:latin typeface="Helvetica" pitchFamily="2" charset="0"/>
              </a:rPr>
              <a:t>				Age</a:t>
            </a:r>
          </a:p>
          <a:p>
            <a:endParaRPr lang="en-US" sz="2000" b="1" dirty="0">
              <a:latin typeface="Helvetica" pitchFamily="2" charset="0"/>
            </a:endParaRPr>
          </a:p>
          <a:p>
            <a:endParaRPr lang="en-US" sz="2000" b="1" dirty="0">
              <a:latin typeface="Helvetica" pitchFamily="2" charset="0"/>
            </a:endParaRPr>
          </a:p>
          <a:p>
            <a:r>
              <a:rPr lang="en-US" sz="2000" b="1" dirty="0">
                <a:latin typeface="Helvetica" pitchFamily="2" charset="0"/>
              </a:rPr>
              <a:t>			Transit time</a:t>
            </a:r>
          </a:p>
          <a:p>
            <a:endParaRPr lang="en-US" sz="2000" b="1" dirty="0">
              <a:latin typeface="Helvetica" pitchFamily="2" charset="0"/>
            </a:endParaRPr>
          </a:p>
          <a:p>
            <a:endParaRPr lang="en-US" sz="2000" b="1" dirty="0">
              <a:latin typeface="Helvetica" pitchFamily="2" charset="0"/>
            </a:endParaRPr>
          </a:p>
        </p:txBody>
      </p:sp>
      <p:sp>
        <p:nvSpPr>
          <p:cNvPr id="7" name="TextBox 6">
            <a:extLst>
              <a:ext uri="{FF2B5EF4-FFF2-40B4-BE49-F238E27FC236}">
                <a16:creationId xmlns:a16="http://schemas.microsoft.com/office/drawing/2014/main" id="{B8C6299A-8BC1-2D02-6E50-C292B2027D64}"/>
              </a:ext>
            </a:extLst>
          </p:cNvPr>
          <p:cNvSpPr txBox="1"/>
          <p:nvPr/>
        </p:nvSpPr>
        <p:spPr>
          <a:xfrm>
            <a:off x="76188" y="5211501"/>
            <a:ext cx="3622052" cy="261610"/>
          </a:xfrm>
          <a:prstGeom prst="rect">
            <a:avLst/>
          </a:prstGeom>
          <a:noFill/>
        </p:spPr>
        <p:txBody>
          <a:bodyPr wrap="square" rtlCol="0">
            <a:spAutoFit/>
          </a:bodyPr>
          <a:lstStyle/>
          <a:p>
            <a:r>
              <a:rPr lang="en-US" sz="1100" i="1" dirty="0">
                <a:latin typeface="Helvetica" pitchFamily="2" charset="0"/>
              </a:rPr>
              <a:t>See Metzler et al., 2018 for derivation of these formulae</a:t>
            </a:r>
          </a:p>
        </p:txBody>
      </p:sp>
    </p:spTree>
    <p:extLst>
      <p:ext uri="{BB962C8B-B14F-4D97-AF65-F5344CB8AC3E}">
        <p14:creationId xmlns:p14="http://schemas.microsoft.com/office/powerpoint/2010/main" val="1297519334"/>
      </p:ext>
    </p:extLst>
  </p:cSld>
  <p:clrMapOvr>
    <a:masterClrMapping/>
  </p:clrMapOvr>
  <mc:AlternateContent xmlns:mc="http://schemas.openxmlformats.org/markup-compatibility/2006" xmlns:p14="http://schemas.microsoft.com/office/powerpoint/2010/main">
    <mc:Choice Requires="p14">
      <p:transition spd="slow" p14:dur="2000" advClick="0" advTm="24676"/>
    </mc:Choice>
    <mc:Fallback xmlns="">
      <p:transition spd="slow" advClick="0" advTm="246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CLIMATE CHANGE AND SOIL C</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5</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a:t>
            </a:fld>
            <a:endParaRPr lang="de-DE" dirty="0"/>
          </a:p>
        </p:txBody>
      </p:sp>
      <p:sp>
        <p:nvSpPr>
          <p:cNvPr id="7" name="TextBox 6">
            <a:extLst>
              <a:ext uri="{FF2B5EF4-FFF2-40B4-BE49-F238E27FC236}">
                <a16:creationId xmlns:a16="http://schemas.microsoft.com/office/drawing/2014/main" id="{F3B50B13-C5D5-64D9-DF2B-F7A7E6D326B7}"/>
              </a:ext>
            </a:extLst>
          </p:cNvPr>
          <p:cNvSpPr txBox="1"/>
          <p:nvPr/>
        </p:nvSpPr>
        <p:spPr>
          <a:xfrm>
            <a:off x="2232741" y="2001873"/>
            <a:ext cx="4678518" cy="1077218"/>
          </a:xfrm>
          <a:prstGeom prst="rect">
            <a:avLst/>
          </a:prstGeom>
          <a:noFill/>
        </p:spPr>
        <p:txBody>
          <a:bodyPr wrap="square" rtlCol="0">
            <a:spAutoFit/>
          </a:bodyPr>
          <a:lstStyle/>
          <a:p>
            <a:pPr algn="ctr"/>
            <a:r>
              <a:rPr lang="en-US" sz="3200" b="1" dirty="0">
                <a:latin typeface="Helvetica" pitchFamily="2" charset="0"/>
              </a:rPr>
              <a:t>What drives soil C stock changes?</a:t>
            </a:r>
          </a:p>
        </p:txBody>
      </p:sp>
    </p:spTree>
    <p:extLst>
      <p:ext uri="{BB962C8B-B14F-4D97-AF65-F5344CB8AC3E}">
        <p14:creationId xmlns:p14="http://schemas.microsoft.com/office/powerpoint/2010/main" val="3928650044"/>
      </p:ext>
    </p:extLst>
  </p:cSld>
  <p:clrMapOvr>
    <a:masterClrMapping/>
  </p:clrMapOvr>
  <mc:AlternateContent xmlns:mc="http://schemas.openxmlformats.org/markup-compatibility/2006" xmlns:p14="http://schemas.microsoft.com/office/powerpoint/2010/main">
    <mc:Choice Requires="p14">
      <p:transition spd="slow" p14:dur="2000" advClick="0" advTm="12200"/>
    </mc:Choice>
    <mc:Fallback xmlns="">
      <p:transition spd="slow" advClick="0" advTm="122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8AAB83-F642-6E2B-98BB-8F1615E46305}"/>
                  </a:ext>
                </a:extLst>
              </p:cNvPr>
              <p:cNvSpPr txBox="1"/>
              <p:nvPr/>
            </p:nvSpPr>
            <p:spPr>
              <a:xfrm>
                <a:off x="511082" y="3908834"/>
                <a:ext cx="5208310" cy="1332288"/>
              </a:xfrm>
              <a:prstGeom prst="rect">
                <a:avLst/>
              </a:prstGeom>
              <a:solidFill>
                <a:schemeClr val="bg1"/>
              </a:solidFill>
            </p:spPr>
            <p:txBody>
              <a:bodyPr wrap="square">
                <a:spAutoFit/>
              </a:bodyPr>
              <a:lstStyle/>
              <a:p>
                <a:pPr>
                  <a:spcAft>
                    <a:spcPts val="1800"/>
                  </a:spcAft>
                </a:pPr>
                <a:endParaRPr lang="en-US" i="1" dirty="0">
                  <a:solidFill>
                    <a:srgbClr val="836967"/>
                  </a:solidFill>
                  <a:latin typeface="Cambria Math" panose="02040503050406030204" pitchFamily="18" charset="0"/>
                </a:endParaRPr>
              </a:p>
              <a:p>
                <a:pPr>
                  <a:spcAft>
                    <a:spcPts val="1200"/>
                  </a:spcAft>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𝑖𝑗</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0</m:t>
                              </m:r>
                            </m:e>
                            <m:sub>
                              <m:r>
                                <a:rPr lang="en-US" i="1">
                                  <a:latin typeface="Cambria Math" panose="02040503050406030204" pitchFamily="18" charset="0"/>
                                </a:rPr>
                                <m:t>𝑗</m:t>
                              </m:r>
                            </m:sub>
                          </m:sSub>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𝑑</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𝑇</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m:oMathPara>
                </a14:m>
                <a:endParaRPr lang="en-US" dirty="0"/>
              </a:p>
              <a:p>
                <a:pPr>
                  <a:spcAft>
                    <a:spcPts val="1200"/>
                  </a:spcAft>
                </a:pPr>
                <a:r>
                  <a:rPr lang="en-US" sz="1600" dirty="0">
                    <a:latin typeface="Helvetica"/>
                    <a:cs typeface="Helvetica"/>
                  </a:rPr>
                  <a:t>µ = mean or median age or transit time</a:t>
                </a:r>
              </a:p>
            </p:txBody>
          </p:sp>
        </mc:Choice>
        <mc:Fallback xmlns="">
          <p:sp>
            <p:nvSpPr>
              <p:cNvPr id="13" name="TextBox 12">
                <a:extLst>
                  <a:ext uri="{FF2B5EF4-FFF2-40B4-BE49-F238E27FC236}">
                    <a16:creationId xmlns:a16="http://schemas.microsoft.com/office/drawing/2014/main" id="{128AAB83-F642-6E2B-98BB-8F1615E46305}"/>
                  </a:ext>
                </a:extLst>
              </p:cNvPr>
              <p:cNvSpPr txBox="1">
                <a:spLocks noRot="1" noChangeAspect="1" noMove="1" noResize="1" noEditPoints="1" noAdjustHandles="1" noChangeArrowheads="1" noChangeShapeType="1" noTextEdit="1"/>
              </p:cNvSpPr>
              <p:nvPr/>
            </p:nvSpPr>
            <p:spPr>
              <a:xfrm>
                <a:off x="511082" y="3908834"/>
                <a:ext cx="5208310" cy="1332288"/>
              </a:xfrm>
              <a:prstGeom prst="rect">
                <a:avLst/>
              </a:prstGeom>
              <a:blipFill>
                <a:blip r:embed="rId3"/>
                <a:stretch>
                  <a:fillRect l="-730" b="-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F15D3C-B5D0-4BA2-003D-86A1AF5F16A2}"/>
                  </a:ext>
                </a:extLst>
              </p:cNvPr>
              <p:cNvSpPr txBox="1"/>
              <p:nvPr/>
            </p:nvSpPr>
            <p:spPr>
              <a:xfrm>
                <a:off x="1805940" y="2930580"/>
                <a:ext cx="6334106" cy="614207"/>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𝜏</m:t>
                          </m:r>
                        </m:e>
                      </m:d>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m:t>
                          </m:r>
                        </m:e>
                        <m:sup>
                          <m:r>
                            <a:rPr lang="en-US" i="1">
                              <a:latin typeface="Cambria Math" panose="02040503050406030204" pitchFamily="18" charset="0"/>
                            </a:rPr>
                            <m:t>𝑇</m:t>
                          </m:r>
                        </m:sup>
                      </m:sSup>
                      <m:r>
                        <a:rPr lang="en-US" i="0">
                          <a:latin typeface="Cambria Math" panose="02040503050406030204" pitchFamily="18" charset="0"/>
                        </a:rPr>
                        <m:t>∙</m:t>
                      </m:r>
                      <m:r>
                        <a:rPr lang="en-US" b="1" i="0">
                          <a:latin typeface="Cambria Math" panose="02040503050406030204" pitchFamily="18" charset="0"/>
                        </a:rPr>
                        <m:t>𝐁</m:t>
                      </m:r>
                      <m:r>
                        <a:rPr lang="en-US" b="0" i="0">
                          <a:latin typeface="Cambria Math" panose="02040503050406030204" pitchFamily="18" charset="0"/>
                        </a:rPr>
                        <m:t> ∙ </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r>
                            <a:rPr lang="en-US" b="0" i="1">
                              <a:latin typeface="Cambria Math" panose="02040503050406030204" pitchFamily="18" charset="0"/>
                            </a:rPr>
                            <m:t>𝜏</m:t>
                          </m:r>
                          <m:r>
                            <a:rPr lang="en-US" b="0" i="0">
                              <a:latin typeface="Cambria Math" panose="02040503050406030204" pitchFamily="18" charset="0"/>
                            </a:rPr>
                            <m:t>∙</m:t>
                          </m:r>
                          <m:r>
                            <a:rPr lang="en-US" b="1" i="0">
                              <a:latin typeface="Cambria Math" panose="02040503050406030204" pitchFamily="18" charset="0"/>
                            </a:rPr>
                            <m:t>𝐁</m:t>
                          </m:r>
                        </m:sup>
                      </m:sSup>
                      <m:r>
                        <a:rPr lang="en-US" b="0" i="0">
                          <a:latin typeface="Cambria Math" panose="02040503050406030204" pitchFamily="18" charset="0"/>
                        </a:rPr>
                        <m:t>∙ </m:t>
                      </m:r>
                      <m:f>
                        <m:fPr>
                          <m:ctrlPr>
                            <a:rPr lang="en-US" b="0" i="1">
                              <a:solidFill>
                                <a:srgbClr val="836967"/>
                              </a:solidFill>
                              <a:latin typeface="Cambria Math" panose="02040503050406030204" pitchFamily="18" charset="0"/>
                            </a:rPr>
                          </m:ctrlPr>
                        </m:fPr>
                        <m:num>
                          <m:r>
                            <a:rPr lang="en-US" b="1" i="0">
                              <a:latin typeface="Cambria Math" panose="02040503050406030204" pitchFamily="18" charset="0"/>
                            </a:rPr>
                            <m:t>𝐮</m:t>
                          </m:r>
                        </m:num>
                        <m:den>
                          <m:nary>
                            <m:naryPr>
                              <m:chr m:val="∑"/>
                              <m:subHide m:val="on"/>
                              <m:supHide m:val="on"/>
                              <m:ctrlPr>
                                <a:rPr lang="en-US" b="1" i="1">
                                  <a:latin typeface="Cambria Math" panose="02040503050406030204" pitchFamily="18" charset="0"/>
                                </a:rPr>
                              </m:ctrlPr>
                            </m:naryPr>
                            <m:sub/>
                            <m:sup/>
                            <m:e>
                              <m:r>
                                <a:rPr lang="en-US" b="1" i="0">
                                  <a:latin typeface="Cambria Math" panose="02040503050406030204" pitchFamily="18" charset="0"/>
                                </a:rPr>
                                <m:t>𝐮</m:t>
                              </m:r>
                            </m:e>
                          </m:nary>
                        </m:den>
                      </m:f>
                    </m:oMath>
                  </m:oMathPara>
                </a14:m>
                <a:endParaRPr lang="en-US" dirty="0"/>
              </a:p>
            </p:txBody>
          </p:sp>
        </mc:Choice>
        <mc:Fallback xmlns="">
          <p:sp>
            <p:nvSpPr>
              <p:cNvPr id="9" name="TextBox 8">
                <a:extLst>
                  <a:ext uri="{FF2B5EF4-FFF2-40B4-BE49-F238E27FC236}">
                    <a16:creationId xmlns:a16="http://schemas.microsoft.com/office/drawing/2014/main" id="{81F15D3C-B5D0-4BA2-003D-86A1AF5F16A2}"/>
                  </a:ext>
                </a:extLst>
              </p:cNvPr>
              <p:cNvSpPr txBox="1">
                <a:spLocks noRot="1" noChangeAspect="1" noMove="1" noResize="1" noEditPoints="1" noAdjustHandles="1" noChangeArrowheads="1" noChangeShapeType="1" noTextEdit="1"/>
              </p:cNvSpPr>
              <p:nvPr/>
            </p:nvSpPr>
            <p:spPr>
              <a:xfrm>
                <a:off x="1805940" y="2930580"/>
                <a:ext cx="6334106" cy="614207"/>
              </a:xfrm>
              <a:prstGeom prst="rect">
                <a:avLst/>
              </a:prstGeom>
              <a:blipFill>
                <a:blip r:embed="rId4"/>
                <a:stretch>
                  <a:fillRect t="-26531" b="-10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B67653-61E8-005C-6EE6-12D1729EA7C0}"/>
                  </a:ext>
                </a:extLst>
              </p:cNvPr>
              <p:cNvSpPr txBox="1"/>
              <p:nvPr/>
            </p:nvSpPr>
            <p:spPr>
              <a:xfrm>
                <a:off x="1805940" y="1963271"/>
                <a:ext cx="6334106" cy="658065"/>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𝑎</m:t>
                          </m:r>
                        </m:e>
                      </m:d>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m:t>
                          </m:r>
                        </m:e>
                        <m:sup>
                          <m:r>
                            <a:rPr lang="en-US" i="1">
                              <a:latin typeface="Cambria Math" panose="02040503050406030204" pitchFamily="18" charset="0"/>
                            </a:rPr>
                            <m:t>𝑇</m:t>
                          </m:r>
                        </m:sup>
                      </m:sSup>
                      <m:r>
                        <a:rPr lang="en-US" i="0">
                          <a:latin typeface="Cambria Math" panose="02040503050406030204" pitchFamily="18" charset="0"/>
                        </a:rPr>
                        <m:t>∙</m:t>
                      </m:r>
                      <m:r>
                        <a:rPr lang="en-US" b="1" i="0">
                          <a:latin typeface="Cambria Math" panose="02040503050406030204" pitchFamily="18" charset="0"/>
                        </a:rPr>
                        <m:t>𝐁</m:t>
                      </m:r>
                      <m:r>
                        <a:rPr lang="en-US" b="0" i="0">
                          <a:latin typeface="Cambria Math" panose="02040503050406030204" pitchFamily="18" charset="0"/>
                        </a:rPr>
                        <m:t> ∙ </m:t>
                      </m:r>
                      <m:sSup>
                        <m:sSupPr>
                          <m:ctrlPr>
                            <a:rPr lang="en-US" b="0" i="1">
                              <a:solidFill>
                                <a:srgbClr val="836967"/>
                              </a:solidFill>
                              <a:latin typeface="Cambria Math" panose="02040503050406030204" pitchFamily="18" charset="0"/>
                            </a:rPr>
                          </m:ctrlPr>
                        </m:sSupPr>
                        <m:e>
                          <m:r>
                            <a:rPr lang="en-US" b="0" i="1">
                              <a:latin typeface="Cambria Math" panose="02040503050406030204" pitchFamily="18" charset="0"/>
                            </a:rPr>
                            <m:t>𝑒</m:t>
                          </m:r>
                        </m:e>
                        <m:sup>
                          <m:r>
                            <a:rPr lang="en-US" b="0" i="1">
                              <a:latin typeface="Cambria Math" panose="02040503050406030204" pitchFamily="18" charset="0"/>
                            </a:rPr>
                            <m:t>𝑎</m:t>
                          </m:r>
                          <m:r>
                            <a:rPr lang="en-US" b="0" i="0">
                              <a:latin typeface="Cambria Math" panose="02040503050406030204" pitchFamily="18" charset="0"/>
                            </a:rPr>
                            <m:t>∙</m:t>
                          </m:r>
                          <m:r>
                            <a:rPr lang="en-US" b="1" i="0">
                              <a:latin typeface="Cambria Math" panose="02040503050406030204" pitchFamily="18" charset="0"/>
                            </a:rPr>
                            <m:t>𝐁</m:t>
                          </m:r>
                        </m:sup>
                      </m:sSup>
                      <m:r>
                        <a:rPr lang="en-US" b="0" i="0">
                          <a:latin typeface="Cambria Math" panose="02040503050406030204" pitchFamily="18" charset="0"/>
                        </a:rPr>
                        <m:t>∙ </m:t>
                      </m:r>
                      <m:f>
                        <m:fPr>
                          <m:ctrlPr>
                            <a:rPr lang="en-US" b="0" i="1">
                              <a:solidFill>
                                <a:srgbClr val="836967"/>
                              </a:solidFill>
                              <a:latin typeface="Cambria Math" panose="02040503050406030204" pitchFamily="18" charset="0"/>
                            </a:rPr>
                          </m:ctrlPr>
                        </m:fPr>
                        <m:num>
                          <m:r>
                            <a:rPr lang="en-US" b="1" i="0">
                              <a:latin typeface="Cambria Math" panose="02040503050406030204" pitchFamily="18" charset="0"/>
                            </a:rPr>
                            <m:t>𝐂</m:t>
                          </m:r>
                        </m:num>
                        <m:den>
                          <m:nary>
                            <m:naryPr>
                              <m:chr m:val="∑"/>
                              <m:subHide m:val="on"/>
                              <m:supHide m:val="on"/>
                              <m:ctrlPr>
                                <a:rPr lang="en-US" b="1" i="1">
                                  <a:latin typeface="Cambria Math" panose="02040503050406030204" pitchFamily="18" charset="0"/>
                                </a:rPr>
                              </m:ctrlPr>
                            </m:naryPr>
                            <m:sub/>
                            <m:sup/>
                            <m:e>
                              <m:r>
                                <a:rPr lang="en-US" b="1" i="0">
                                  <a:latin typeface="Cambria Math" panose="02040503050406030204" pitchFamily="18" charset="0"/>
                                </a:rPr>
                                <m:t>𝐂</m:t>
                              </m:r>
                            </m:e>
                          </m:nary>
                        </m:den>
                      </m:f>
                    </m:oMath>
                  </m:oMathPara>
                </a14:m>
                <a:endParaRPr lang="en-US" dirty="0"/>
              </a:p>
            </p:txBody>
          </p:sp>
        </mc:Choice>
        <mc:Fallback xmlns="">
          <p:sp>
            <p:nvSpPr>
              <p:cNvPr id="6" name="TextBox 5">
                <a:extLst>
                  <a:ext uri="{FF2B5EF4-FFF2-40B4-BE49-F238E27FC236}">
                    <a16:creationId xmlns:a16="http://schemas.microsoft.com/office/drawing/2014/main" id="{E9B67653-61E8-005C-6EE6-12D1729EA7C0}"/>
                  </a:ext>
                </a:extLst>
              </p:cNvPr>
              <p:cNvSpPr txBox="1">
                <a:spLocks noRot="1" noChangeAspect="1" noMove="1" noResize="1" noEditPoints="1" noAdjustHandles="1" noChangeArrowheads="1" noChangeShapeType="1" noTextEdit="1"/>
              </p:cNvSpPr>
              <p:nvPr/>
            </p:nvSpPr>
            <p:spPr>
              <a:xfrm>
                <a:off x="1805940" y="1963271"/>
                <a:ext cx="6334106" cy="658065"/>
              </a:xfrm>
              <a:prstGeom prst="rect">
                <a:avLst/>
              </a:prstGeom>
              <a:blipFill>
                <a:blip r:embed="rId5"/>
                <a:stretch>
                  <a:fillRect t="-18868" b="-94340"/>
                </a:stretch>
              </a:blipFill>
            </p:spPr>
            <p:txBody>
              <a:bodyPr/>
              <a:lstStyle/>
              <a:p>
                <a:r>
                  <a:rPr lang="en-US">
                    <a:noFill/>
                  </a:rPr>
                  <a:t> </a:t>
                </a:r>
              </a:p>
            </p:txBody>
          </p:sp>
        </mc:Fallback>
      </mc:AlternateContent>
      <p:sp>
        <p:nvSpPr>
          <p:cNvPr id="27" name="Title 1"/>
          <p:cNvSpPr txBox="1">
            <a:spLocks/>
          </p:cNvSpPr>
          <p:nvPr/>
        </p:nvSpPr>
        <p:spPr>
          <a:xfrm>
            <a:off x="234949" y="150504"/>
            <a:ext cx="8689975" cy="666769"/>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AGES &amp; TRANSIT TIMES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50</a:t>
            </a:fld>
            <a:endParaRPr lang="de-DE" dirty="0"/>
          </a:p>
        </p:txBody>
      </p:sp>
      <p:sp>
        <p:nvSpPr>
          <p:cNvPr id="2" name="TextBox 1">
            <a:extLst>
              <a:ext uri="{FF2B5EF4-FFF2-40B4-BE49-F238E27FC236}">
                <a16:creationId xmlns:a16="http://schemas.microsoft.com/office/drawing/2014/main" id="{609B14BE-8310-E04B-3B45-7C82C37CEF26}"/>
              </a:ext>
            </a:extLst>
          </p:cNvPr>
          <p:cNvSpPr txBox="1"/>
          <p:nvPr/>
        </p:nvSpPr>
        <p:spPr>
          <a:xfrm>
            <a:off x="511082" y="1194937"/>
            <a:ext cx="4641014" cy="3170099"/>
          </a:xfrm>
          <a:prstGeom prst="rect">
            <a:avLst/>
          </a:prstGeom>
          <a:noFill/>
        </p:spPr>
        <p:txBody>
          <a:bodyPr wrap="none" rtlCol="0">
            <a:spAutoFit/>
          </a:bodyPr>
          <a:lstStyle/>
          <a:p>
            <a:r>
              <a:rPr lang="en-US" sz="2000" b="1" dirty="0">
                <a:latin typeface="Helvetica" pitchFamily="2" charset="0"/>
              </a:rPr>
              <a:t>Probability distribution functions:</a:t>
            </a:r>
          </a:p>
          <a:p>
            <a:endParaRPr lang="en-US" sz="2000" b="1" dirty="0">
              <a:latin typeface="Helvetica" pitchFamily="2" charset="0"/>
            </a:endParaRPr>
          </a:p>
          <a:p>
            <a:endParaRPr lang="en-US" sz="2000" b="1" dirty="0">
              <a:latin typeface="Helvetica" pitchFamily="2" charset="0"/>
            </a:endParaRPr>
          </a:p>
          <a:p>
            <a:r>
              <a:rPr lang="en-US" sz="2000" b="1" dirty="0">
                <a:latin typeface="Helvetica" pitchFamily="2" charset="0"/>
              </a:rPr>
              <a:t>				Age</a:t>
            </a:r>
          </a:p>
          <a:p>
            <a:endParaRPr lang="en-US" sz="2000" b="1" dirty="0">
              <a:latin typeface="Helvetica" pitchFamily="2" charset="0"/>
            </a:endParaRPr>
          </a:p>
          <a:p>
            <a:endParaRPr lang="en-US" sz="2000" b="1" dirty="0">
              <a:latin typeface="Helvetica" pitchFamily="2" charset="0"/>
            </a:endParaRPr>
          </a:p>
          <a:p>
            <a:r>
              <a:rPr lang="en-US" sz="2000" b="1" dirty="0">
                <a:latin typeface="Helvetica" pitchFamily="2" charset="0"/>
              </a:rPr>
              <a:t>			Transit time</a:t>
            </a:r>
          </a:p>
          <a:p>
            <a:endParaRPr lang="en-US" sz="2000" b="1" dirty="0">
              <a:latin typeface="Helvetica" pitchFamily="2" charset="0"/>
            </a:endParaRPr>
          </a:p>
          <a:p>
            <a:endParaRPr lang="en-US" sz="2000" b="1" dirty="0">
              <a:latin typeface="Helvetica" pitchFamily="2" charset="0"/>
            </a:endParaRPr>
          </a:p>
          <a:p>
            <a:r>
              <a:rPr lang="en-US" sz="2000" b="1" dirty="0">
                <a:latin typeface="Helvetica" pitchFamily="2" charset="0"/>
              </a:rPr>
              <a:t>Generalized Bayesian linear models:</a:t>
            </a:r>
          </a:p>
        </p:txBody>
      </p:sp>
      <p:sp>
        <p:nvSpPr>
          <p:cNvPr id="15" name="TextBox 14">
            <a:extLst>
              <a:ext uri="{FF2B5EF4-FFF2-40B4-BE49-F238E27FC236}">
                <a16:creationId xmlns:a16="http://schemas.microsoft.com/office/drawing/2014/main" id="{56B8EDBB-3B27-FCC6-F1E2-66D1F5C84298}"/>
              </a:ext>
            </a:extLst>
          </p:cNvPr>
          <p:cNvSpPr txBox="1"/>
          <p:nvPr/>
        </p:nvSpPr>
        <p:spPr>
          <a:xfrm>
            <a:off x="5927201" y="3933072"/>
            <a:ext cx="2997723" cy="1308050"/>
          </a:xfrm>
          <a:prstGeom prst="rect">
            <a:avLst/>
          </a:prstGeom>
          <a:solidFill>
            <a:schemeClr val="bg1"/>
          </a:solidFill>
        </p:spPr>
        <p:txBody>
          <a:bodyPr wrap="square" rtlCol="0">
            <a:spAutoFit/>
          </a:bodyPr>
          <a:lstStyle/>
          <a:p>
            <a:pPr marL="0" lvl="1" algn="ctr">
              <a:spcAft>
                <a:spcPts val="600"/>
              </a:spcAft>
            </a:pPr>
            <a:r>
              <a:rPr lang="en-US" sz="1600" b="1" dirty="0">
                <a:latin typeface="Helvetica"/>
                <a:cs typeface="Helvetica"/>
              </a:rPr>
              <a:t>Covariates:</a:t>
            </a:r>
          </a:p>
          <a:p>
            <a:pPr marL="0" lvl="1" algn="ctr">
              <a:spcAft>
                <a:spcPts val="600"/>
              </a:spcAft>
            </a:pPr>
            <a:r>
              <a:rPr lang="en-US" sz="1600" dirty="0">
                <a:latin typeface="Helvetica"/>
                <a:cs typeface="Helvetica"/>
              </a:rPr>
              <a:t>T (mean annual temperature)</a:t>
            </a:r>
          </a:p>
          <a:p>
            <a:pPr marL="0" lvl="1" algn="ctr">
              <a:spcAft>
                <a:spcPts val="600"/>
              </a:spcAft>
            </a:pPr>
            <a:r>
              <a:rPr lang="en-US" sz="1600" dirty="0">
                <a:latin typeface="Helvetica"/>
                <a:cs typeface="Helvetica"/>
              </a:rPr>
              <a:t>d (depth)</a:t>
            </a:r>
          </a:p>
          <a:p>
            <a:pPr marL="0" lvl="1" algn="ctr">
              <a:spcAft>
                <a:spcPts val="600"/>
              </a:spcAft>
            </a:pPr>
            <a:r>
              <a:rPr lang="en-US" sz="1600" dirty="0">
                <a:latin typeface="Helvetica"/>
                <a:cs typeface="Helvetica"/>
              </a:rPr>
              <a:t>OX (reactive minerals)</a:t>
            </a:r>
          </a:p>
        </p:txBody>
      </p:sp>
    </p:spTree>
    <p:extLst>
      <p:ext uri="{BB962C8B-B14F-4D97-AF65-F5344CB8AC3E}">
        <p14:creationId xmlns:p14="http://schemas.microsoft.com/office/powerpoint/2010/main" val="1430387821"/>
      </p:ext>
    </p:extLst>
  </p:cSld>
  <p:clrMapOvr>
    <a:masterClrMapping/>
  </p:clrMapOvr>
  <mc:AlternateContent xmlns:mc="http://schemas.openxmlformats.org/markup-compatibility/2006" xmlns:p14="http://schemas.microsoft.com/office/powerpoint/2010/main">
    <mc:Choice Requires="p14">
      <p:transition spd="slow" p14:dur="2000" advClick="0" advTm="35948"/>
    </mc:Choice>
    <mc:Fallback xmlns="">
      <p:transition spd="slow" advClick="0" advTm="3594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3" name="Title 1"/>
          <p:cNvSpPr txBox="1">
            <a:spLocks/>
          </p:cNvSpPr>
          <p:nvPr/>
        </p:nvSpPr>
        <p:spPr>
          <a:xfrm>
            <a:off x="2436520" y="1745597"/>
            <a:ext cx="4242740" cy="1839671"/>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4000" b="1" dirty="0">
                <a:solidFill>
                  <a:schemeClr val="bg1"/>
                </a:solidFill>
                <a:latin typeface="Verdana"/>
                <a:cs typeface="Verdana"/>
              </a:rPr>
              <a:t>RESULTS:</a:t>
            </a:r>
          </a:p>
          <a:p>
            <a:pPr>
              <a:spcAft>
                <a:spcPts val="600"/>
              </a:spcAft>
            </a:pPr>
            <a:r>
              <a:rPr lang="en-US" sz="3200" b="1" i="1" dirty="0">
                <a:solidFill>
                  <a:schemeClr val="bg1"/>
                </a:solidFill>
                <a:latin typeface="Verdana"/>
                <a:cs typeface="Verdana"/>
              </a:rPr>
              <a:t>Ages &amp; transit times</a:t>
            </a:r>
            <a:endParaRPr lang="en-US" sz="3600" b="1" i="1" dirty="0">
              <a:solidFill>
                <a:schemeClr val="bg1"/>
              </a:solidFill>
              <a:latin typeface="Verdana"/>
              <a:cs typeface="Verdana"/>
            </a:endParaRPr>
          </a:p>
        </p:txBody>
      </p:sp>
      <p:sp>
        <p:nvSpPr>
          <p:cNvPr id="2"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51</a:t>
            </a:fld>
            <a:endParaRPr lang="de-DE" dirty="0"/>
          </a:p>
        </p:txBody>
      </p:sp>
    </p:spTree>
    <p:extLst>
      <p:ext uri="{BB962C8B-B14F-4D97-AF65-F5344CB8AC3E}">
        <p14:creationId xmlns:p14="http://schemas.microsoft.com/office/powerpoint/2010/main" val="800563186"/>
      </p:ext>
    </p:extLst>
  </p:cSld>
  <p:clrMapOvr>
    <a:masterClrMapping/>
  </p:clrMapOvr>
  <mc:AlternateContent xmlns:mc="http://schemas.openxmlformats.org/markup-compatibility/2006" xmlns:p14="http://schemas.microsoft.com/office/powerpoint/2010/main">
    <mc:Choice Requires="p14">
      <p:transition spd="slow" p14:dur="2000" advClick="0" advTm="2765"/>
    </mc:Choice>
    <mc:Fallback xmlns="">
      <p:transition spd="slow" advClick="0" advTm="276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RADIOCARBON TIME SERIES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52</a:t>
            </a:fld>
            <a:endParaRPr lang="de-DE" dirty="0"/>
          </a:p>
        </p:txBody>
      </p:sp>
      <p:pic>
        <p:nvPicPr>
          <p:cNvPr id="7" name="Picture 6">
            <a:extLst>
              <a:ext uri="{FF2B5EF4-FFF2-40B4-BE49-F238E27FC236}">
                <a16:creationId xmlns:a16="http://schemas.microsoft.com/office/drawing/2014/main" id="{78500223-9140-278B-2276-C8A2DB41B499}"/>
              </a:ext>
            </a:extLst>
          </p:cNvPr>
          <p:cNvPicPr>
            <a:picLocks noChangeAspect="1"/>
          </p:cNvPicPr>
          <p:nvPr/>
        </p:nvPicPr>
        <p:blipFill>
          <a:blip r:embed="rId3"/>
          <a:stretch>
            <a:fillRect/>
          </a:stretch>
        </p:blipFill>
        <p:spPr>
          <a:xfrm>
            <a:off x="877886" y="978959"/>
            <a:ext cx="7404100" cy="4318000"/>
          </a:xfrm>
          <a:prstGeom prst="rect">
            <a:avLst/>
          </a:prstGeom>
        </p:spPr>
      </p:pic>
      <p:sp>
        <p:nvSpPr>
          <p:cNvPr id="8" name="Rectangle 7">
            <a:extLst>
              <a:ext uri="{FF2B5EF4-FFF2-40B4-BE49-F238E27FC236}">
                <a16:creationId xmlns:a16="http://schemas.microsoft.com/office/drawing/2014/main" id="{CD27F395-D8E3-34C4-CFBA-517FF242F662}"/>
              </a:ext>
            </a:extLst>
          </p:cNvPr>
          <p:cNvSpPr/>
          <p:nvPr/>
        </p:nvSpPr>
        <p:spPr>
          <a:xfrm>
            <a:off x="7010400" y="3342640"/>
            <a:ext cx="1198880" cy="6400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779C3E-A456-F865-3777-48325E1B0B34}"/>
              </a:ext>
            </a:extLst>
          </p:cNvPr>
          <p:cNvSpPr/>
          <p:nvPr/>
        </p:nvSpPr>
        <p:spPr>
          <a:xfrm>
            <a:off x="1412240" y="978959"/>
            <a:ext cx="1198880" cy="2605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321353"/>
      </p:ext>
    </p:extLst>
  </p:cSld>
  <p:clrMapOvr>
    <a:masterClrMapping/>
  </p:clrMapOvr>
  <mc:AlternateContent xmlns:mc="http://schemas.openxmlformats.org/markup-compatibility/2006" xmlns:p14="http://schemas.microsoft.com/office/powerpoint/2010/main">
    <mc:Choice Requires="p14">
      <p:transition p14:dur="0" advClick="0" advTm="54525"/>
    </mc:Choice>
    <mc:Fallback xmlns="">
      <p:transition advClick="0" advTm="54525"/>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RADIOCARBON TIME SERIES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53</a:t>
            </a:fld>
            <a:endParaRPr lang="de-DE" dirty="0"/>
          </a:p>
        </p:txBody>
      </p:sp>
      <p:pic>
        <p:nvPicPr>
          <p:cNvPr id="3" name="Picture 2">
            <a:extLst>
              <a:ext uri="{FF2B5EF4-FFF2-40B4-BE49-F238E27FC236}">
                <a16:creationId xmlns:a16="http://schemas.microsoft.com/office/drawing/2014/main" id="{B4CEC2ED-690C-4CDC-1ABF-8C5BD1A1FB9C}"/>
              </a:ext>
            </a:extLst>
          </p:cNvPr>
          <p:cNvPicPr>
            <a:picLocks noChangeAspect="1"/>
          </p:cNvPicPr>
          <p:nvPr/>
        </p:nvPicPr>
        <p:blipFill>
          <a:blip r:embed="rId3"/>
          <a:stretch>
            <a:fillRect/>
          </a:stretch>
        </p:blipFill>
        <p:spPr>
          <a:xfrm>
            <a:off x="877886" y="978959"/>
            <a:ext cx="7404100" cy="4318000"/>
          </a:xfrm>
          <a:prstGeom prst="rect">
            <a:avLst/>
          </a:prstGeom>
        </p:spPr>
      </p:pic>
      <p:sp>
        <p:nvSpPr>
          <p:cNvPr id="5" name="Rectangle 4">
            <a:extLst>
              <a:ext uri="{FF2B5EF4-FFF2-40B4-BE49-F238E27FC236}">
                <a16:creationId xmlns:a16="http://schemas.microsoft.com/office/drawing/2014/main" id="{FB00630A-161F-9DEF-0797-8BA0C72251EC}"/>
              </a:ext>
            </a:extLst>
          </p:cNvPr>
          <p:cNvSpPr/>
          <p:nvPr/>
        </p:nvSpPr>
        <p:spPr>
          <a:xfrm>
            <a:off x="7020560" y="3976593"/>
            <a:ext cx="1198880" cy="6400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EE1B25-2085-5EF3-D79D-EFEA8A360433}"/>
              </a:ext>
            </a:extLst>
          </p:cNvPr>
          <p:cNvSpPr/>
          <p:nvPr/>
        </p:nvSpPr>
        <p:spPr>
          <a:xfrm>
            <a:off x="1412240" y="978959"/>
            <a:ext cx="1198880" cy="2605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554771"/>
      </p:ext>
    </p:extLst>
  </p:cSld>
  <p:clrMapOvr>
    <a:masterClrMapping/>
  </p:clrMapOvr>
  <mc:AlternateContent xmlns:mc="http://schemas.openxmlformats.org/markup-compatibility/2006" xmlns:p14="http://schemas.microsoft.com/office/powerpoint/2010/main">
    <mc:Choice Requires="p14">
      <p:transition p14:dur="0" advClick="0" advTm="34935"/>
    </mc:Choice>
    <mc:Fallback xmlns="">
      <p:transition advClick="0" advTm="34935"/>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E75FDD-6532-9A21-08FC-FDE31204894F}"/>
              </a:ext>
            </a:extLst>
          </p:cNvPr>
          <p:cNvPicPr>
            <a:picLocks noChangeAspect="1"/>
          </p:cNvPicPr>
          <p:nvPr/>
        </p:nvPicPr>
        <p:blipFill>
          <a:blip r:embed="rId3"/>
          <a:stretch>
            <a:fillRect/>
          </a:stretch>
        </p:blipFill>
        <p:spPr>
          <a:xfrm>
            <a:off x="877886" y="978959"/>
            <a:ext cx="7404100" cy="4318000"/>
          </a:xfrm>
          <a:prstGeom prst="rect">
            <a:avLst/>
          </a:prstGeom>
        </p:spPr>
      </p:pic>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RADIOCARBON TIME SERIES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54</a:t>
            </a:fld>
            <a:endParaRPr lang="de-DE" dirty="0"/>
          </a:p>
        </p:txBody>
      </p:sp>
      <p:sp>
        <p:nvSpPr>
          <p:cNvPr id="5" name="Rectangle 4">
            <a:extLst>
              <a:ext uri="{FF2B5EF4-FFF2-40B4-BE49-F238E27FC236}">
                <a16:creationId xmlns:a16="http://schemas.microsoft.com/office/drawing/2014/main" id="{FB00630A-161F-9DEF-0797-8BA0C72251EC}"/>
              </a:ext>
            </a:extLst>
          </p:cNvPr>
          <p:cNvSpPr/>
          <p:nvPr/>
        </p:nvSpPr>
        <p:spPr>
          <a:xfrm>
            <a:off x="7020560" y="3854673"/>
            <a:ext cx="1198880" cy="6400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EE1B25-2085-5EF3-D79D-EFEA8A360433}"/>
              </a:ext>
            </a:extLst>
          </p:cNvPr>
          <p:cNvSpPr/>
          <p:nvPr/>
        </p:nvSpPr>
        <p:spPr>
          <a:xfrm>
            <a:off x="1412240" y="978959"/>
            <a:ext cx="1198880" cy="2605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7D2415-0147-77EA-655C-8CEBFDC137CE}"/>
              </a:ext>
            </a:extLst>
          </p:cNvPr>
          <p:cNvSpPr/>
          <p:nvPr/>
        </p:nvSpPr>
        <p:spPr>
          <a:xfrm>
            <a:off x="5039360" y="3854673"/>
            <a:ext cx="1544320" cy="89154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43790"/>
      </p:ext>
    </p:extLst>
  </p:cSld>
  <p:clrMapOvr>
    <a:masterClrMapping/>
  </p:clrMapOvr>
  <mc:AlternateContent xmlns:mc="http://schemas.openxmlformats.org/markup-compatibility/2006" xmlns:p14="http://schemas.microsoft.com/office/powerpoint/2010/main">
    <mc:Choice Requires="p14">
      <p:transition p14:dur="0" advClick="0" advTm="7638"/>
    </mc:Choice>
    <mc:Fallback xmlns="">
      <p:transition advClick="0" advTm="763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55</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3" name="Rectangle 2">
            <a:extLst>
              <a:ext uri="{FF2B5EF4-FFF2-40B4-BE49-F238E27FC236}">
                <a16:creationId xmlns:a16="http://schemas.microsoft.com/office/drawing/2014/main" id="{DB39F60D-CC0D-BAF0-8A70-B3AC38258A10}"/>
              </a:ext>
            </a:extLst>
          </p:cNvPr>
          <p:cNvSpPr/>
          <p:nvPr/>
        </p:nvSpPr>
        <p:spPr>
          <a:xfrm>
            <a:off x="3954780" y="905532"/>
            <a:ext cx="3497461"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7A49D8-9F5D-85C2-5666-9E44D4AC5FCC}"/>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712168402"/>
      </p:ext>
    </p:extLst>
  </p:cSld>
  <p:clrMapOvr>
    <a:masterClrMapping/>
  </p:clrMapOvr>
  <mc:AlternateContent xmlns:mc="http://schemas.openxmlformats.org/markup-compatibility/2006" xmlns:p14="http://schemas.microsoft.com/office/powerpoint/2010/main">
    <mc:Choice Requires="p14">
      <p:transition p14:dur="0" advClick="0" advTm="79906"/>
    </mc:Choice>
    <mc:Fallback xmlns="">
      <p:transition advClick="0" advTm="7990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56</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3" name="Rectangle 2">
            <a:extLst>
              <a:ext uri="{FF2B5EF4-FFF2-40B4-BE49-F238E27FC236}">
                <a16:creationId xmlns:a16="http://schemas.microsoft.com/office/drawing/2014/main" id="{DB39F60D-CC0D-BAF0-8A70-B3AC38258A10}"/>
              </a:ext>
            </a:extLst>
          </p:cNvPr>
          <p:cNvSpPr/>
          <p:nvPr/>
        </p:nvSpPr>
        <p:spPr>
          <a:xfrm>
            <a:off x="5634990" y="905532"/>
            <a:ext cx="1817251"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58769F5-EC81-18B5-F868-EE0186A743A1}"/>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1896215638"/>
      </p:ext>
    </p:extLst>
  </p:cSld>
  <p:clrMapOvr>
    <a:masterClrMapping/>
  </p:clrMapOvr>
  <mc:AlternateContent xmlns:mc="http://schemas.openxmlformats.org/markup-compatibility/2006" xmlns:p14="http://schemas.microsoft.com/office/powerpoint/2010/main">
    <mc:Choice Requires="p14">
      <p:transition p14:dur="0" advClick="0" advTm="26045"/>
    </mc:Choice>
    <mc:Fallback xmlns="">
      <p:transition advClick="0" advTm="26045"/>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57</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15" name="TextBox 14">
            <a:extLst>
              <a:ext uri="{FF2B5EF4-FFF2-40B4-BE49-F238E27FC236}">
                <a16:creationId xmlns:a16="http://schemas.microsoft.com/office/drawing/2014/main" id="{C643CDD0-40E5-ECFF-B6B8-9662A47D7476}"/>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444538230"/>
      </p:ext>
    </p:extLst>
  </p:cSld>
  <p:clrMapOvr>
    <a:masterClrMapping/>
  </p:clrMapOvr>
  <mc:AlternateContent xmlns:mc="http://schemas.openxmlformats.org/markup-compatibility/2006" xmlns:p14="http://schemas.microsoft.com/office/powerpoint/2010/main">
    <mc:Choice Requires="p14">
      <p:transition p14:dur="0" advClick="0" advTm="47277"/>
    </mc:Choice>
    <mc:Fallback xmlns="">
      <p:transition advClick="0" advTm="47277"/>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1941C50-2771-274F-91FB-666265F8EBFD}"/>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
        <p:nvSpPr>
          <p:cNvPr id="2" name="Rectangle 1">
            <a:extLst>
              <a:ext uri="{FF2B5EF4-FFF2-40B4-BE49-F238E27FC236}">
                <a16:creationId xmlns:a16="http://schemas.microsoft.com/office/drawing/2014/main" id="{C04990B1-7734-C72B-C89C-7362A3BD464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BULK SOIL ∆</a:t>
            </a:r>
            <a:r>
              <a:rPr lang="en-US" sz="3600" b="1" baseline="30000" dirty="0">
                <a:solidFill>
                  <a:schemeClr val="bg1"/>
                </a:solidFill>
                <a:latin typeface="Verdana"/>
                <a:cs typeface="Verdana"/>
              </a:rPr>
              <a:t>14</a:t>
            </a:r>
            <a:r>
              <a:rPr lang="en-US" sz="3600" b="1" dirty="0">
                <a:solidFill>
                  <a:schemeClr val="bg1"/>
                </a:solidFill>
                <a:latin typeface="Verdana"/>
                <a:cs typeface="Verdana"/>
              </a:rPr>
              <a:t>C</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58</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6" name="Rectangle 5">
            <a:extLst>
              <a:ext uri="{FF2B5EF4-FFF2-40B4-BE49-F238E27FC236}">
                <a16:creationId xmlns:a16="http://schemas.microsoft.com/office/drawing/2014/main" id="{66F43D75-20C4-6382-7A65-DA4B1C61BE1E}"/>
              </a:ext>
            </a:extLst>
          </p:cNvPr>
          <p:cNvSpPr/>
          <p:nvPr/>
        </p:nvSpPr>
        <p:spPr>
          <a:xfrm>
            <a:off x="2055043" y="2696065"/>
            <a:ext cx="5382705"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869D0E-B700-3BAD-653F-7B67A1B7E4E7}"/>
              </a:ext>
            </a:extLst>
          </p:cNvPr>
          <p:cNvPicPr>
            <a:picLocks noChangeAspect="1"/>
          </p:cNvPicPr>
          <p:nvPr/>
        </p:nvPicPr>
        <p:blipFill rotWithShape="1">
          <a:blip r:embed="rId3"/>
          <a:srcRect l="7984" t="74763" b="18502"/>
          <a:stretch/>
        </p:blipFill>
        <p:spPr>
          <a:xfrm>
            <a:off x="2253006" y="2588118"/>
            <a:ext cx="5096053" cy="319735"/>
          </a:xfrm>
          <a:prstGeom prst="rect">
            <a:avLst/>
          </a:prstGeom>
        </p:spPr>
      </p:pic>
      <p:sp>
        <p:nvSpPr>
          <p:cNvPr id="10" name="TextBox 9">
            <a:extLst>
              <a:ext uri="{FF2B5EF4-FFF2-40B4-BE49-F238E27FC236}">
                <a16:creationId xmlns:a16="http://schemas.microsoft.com/office/drawing/2014/main" id="{F9E1871A-C3A8-0FF1-D0C0-C6354D062A43}"/>
              </a:ext>
            </a:extLst>
          </p:cNvPr>
          <p:cNvSpPr txBox="1"/>
          <p:nvPr/>
        </p:nvSpPr>
        <p:spPr>
          <a:xfrm>
            <a:off x="1290309" y="1737893"/>
            <a:ext cx="727026" cy="1431161"/>
          </a:xfrm>
          <a:prstGeom prst="rect">
            <a:avLst/>
          </a:prstGeom>
          <a:solidFill>
            <a:schemeClr val="bg1"/>
          </a:solidFill>
        </p:spPr>
        <p:txBody>
          <a:bodyPr wrap="square" rtlCol="0">
            <a:spAutoFit/>
          </a:bodyPr>
          <a:lstStyle/>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p:txBody>
      </p:sp>
      <p:sp>
        <p:nvSpPr>
          <p:cNvPr id="16" name="Rectangle 15">
            <a:extLst>
              <a:ext uri="{FF2B5EF4-FFF2-40B4-BE49-F238E27FC236}">
                <a16:creationId xmlns:a16="http://schemas.microsoft.com/office/drawing/2014/main" id="{7DEDCD9B-9969-9493-4033-66C9465E8A97}"/>
              </a:ext>
            </a:extLst>
          </p:cNvPr>
          <p:cNvSpPr/>
          <p:nvPr/>
        </p:nvSpPr>
        <p:spPr>
          <a:xfrm>
            <a:off x="227012" y="817272"/>
            <a:ext cx="8689975" cy="480628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EAD154E-A349-A149-2059-5478F03D4734}"/>
              </a:ext>
            </a:extLst>
          </p:cNvPr>
          <p:cNvSpPr txBox="1"/>
          <p:nvPr/>
        </p:nvSpPr>
        <p:spPr>
          <a:xfrm>
            <a:off x="156123" y="2278567"/>
            <a:ext cx="8831751" cy="1892826"/>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Parent material affects the temperature sensitivity of bulk ∆</a:t>
            </a:r>
            <a:r>
              <a:rPr lang="en-US" sz="2800" i="1" baseline="30000" dirty="0">
                <a:solidFill>
                  <a:srgbClr val="000000"/>
                </a:solidFill>
                <a:latin typeface="Helvetica"/>
                <a:cs typeface="Helvetica"/>
              </a:rPr>
              <a:t>14</a:t>
            </a:r>
            <a:r>
              <a:rPr lang="en-US" sz="2800" i="1" dirty="0">
                <a:solidFill>
                  <a:srgbClr val="000000"/>
                </a:solidFill>
                <a:latin typeface="Helvetica"/>
                <a:cs typeface="Helvetica"/>
              </a:rPr>
              <a:t>C</a:t>
            </a:r>
          </a:p>
          <a:p>
            <a:pPr marL="457200" lvl="2" indent="-457200" algn="ctr">
              <a:spcAft>
                <a:spcPts val="600"/>
              </a:spcAft>
              <a:buFont typeface="Wingdings" charset="2"/>
              <a:buChar char="Ø"/>
              <a:defRPr/>
            </a:pPr>
            <a:r>
              <a:rPr lang="en-US" sz="2800" i="1" dirty="0">
                <a:solidFill>
                  <a:srgbClr val="000000"/>
                </a:solidFill>
                <a:latin typeface="Helvetica"/>
                <a:cs typeface="Helvetica"/>
              </a:rPr>
              <a:t>Greatest differences among parent materials seen at the cool climate sites</a:t>
            </a:r>
          </a:p>
        </p:txBody>
      </p:sp>
    </p:spTree>
    <p:extLst>
      <p:ext uri="{BB962C8B-B14F-4D97-AF65-F5344CB8AC3E}">
        <p14:creationId xmlns:p14="http://schemas.microsoft.com/office/powerpoint/2010/main" val="880986076"/>
      </p:ext>
    </p:extLst>
  </p:cSld>
  <p:clrMapOvr>
    <a:masterClrMapping/>
  </p:clrMapOvr>
  <mc:AlternateContent xmlns:mc="http://schemas.openxmlformats.org/markup-compatibility/2006" xmlns:p14="http://schemas.microsoft.com/office/powerpoint/2010/main">
    <mc:Choice Requires="p14">
      <p:transition p14:dur="0" advClick="0" advTm="31778"/>
    </mc:Choice>
    <mc:Fallback xmlns="">
      <p:transition advClick="0" advTm="3177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640D4-E3DB-D3CD-398A-563DE27540E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59</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3" name="Rectangle 2">
            <a:extLst>
              <a:ext uri="{FF2B5EF4-FFF2-40B4-BE49-F238E27FC236}">
                <a16:creationId xmlns:a16="http://schemas.microsoft.com/office/drawing/2014/main" id="{C22BDB3B-1F98-E95E-41A8-36ABB8D19536}"/>
              </a:ext>
            </a:extLst>
          </p:cNvPr>
          <p:cNvSpPr/>
          <p:nvPr/>
        </p:nvSpPr>
        <p:spPr>
          <a:xfrm>
            <a:off x="2026727" y="831297"/>
            <a:ext cx="5382705" cy="183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A3FEC0-376F-D0C5-B042-986829598F38}"/>
              </a:ext>
            </a:extLst>
          </p:cNvPr>
          <p:cNvSpPr/>
          <p:nvPr/>
        </p:nvSpPr>
        <p:spPr>
          <a:xfrm>
            <a:off x="3954781" y="2664032"/>
            <a:ext cx="3454652"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F88953-ACD6-15F6-3BF4-1E44D21A46C9}"/>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1" name="TextBox 10">
            <a:extLst>
              <a:ext uri="{FF2B5EF4-FFF2-40B4-BE49-F238E27FC236}">
                <a16:creationId xmlns:a16="http://schemas.microsoft.com/office/drawing/2014/main" id="{91A6B986-6066-3C89-0E27-21F5781A2F54}"/>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958526619"/>
      </p:ext>
    </p:extLst>
  </p:cSld>
  <p:clrMapOvr>
    <a:masterClrMapping/>
  </p:clrMapOvr>
  <mc:AlternateContent xmlns:mc="http://schemas.openxmlformats.org/markup-compatibility/2006" xmlns:p14="http://schemas.microsoft.com/office/powerpoint/2010/main">
    <mc:Choice Requires="p14">
      <p:transition p14:dur="0" advClick="0" advTm="57646"/>
    </mc:Choice>
    <mc:Fallback xmlns="">
      <p:transition advClick="0" advTm="5764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CLIMATE CHANGE AND SOIL C</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6</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a:t>
            </a:fld>
            <a:endParaRPr lang="de-DE" dirty="0"/>
          </a:p>
        </p:txBody>
      </p:sp>
      <p:sp>
        <p:nvSpPr>
          <p:cNvPr id="74" name="TextBox 73">
            <a:extLst>
              <a:ext uri="{FF2B5EF4-FFF2-40B4-BE49-F238E27FC236}">
                <a16:creationId xmlns:a16="http://schemas.microsoft.com/office/drawing/2014/main" id="{883E8E75-5292-2014-EAEE-770E4447F2EB}"/>
              </a:ext>
            </a:extLst>
          </p:cNvPr>
          <p:cNvSpPr txBox="1"/>
          <p:nvPr/>
        </p:nvSpPr>
        <p:spPr>
          <a:xfrm>
            <a:off x="7728179" y="1036991"/>
            <a:ext cx="986053" cy="646331"/>
          </a:xfrm>
          <a:prstGeom prst="rect">
            <a:avLst/>
          </a:prstGeom>
          <a:noFill/>
        </p:spPr>
        <p:txBody>
          <a:bodyPr wrap="square" rtlCol="0">
            <a:spAutoFit/>
          </a:bodyPr>
          <a:lstStyle/>
          <a:p>
            <a:pPr algn="ctr"/>
            <a:r>
              <a:rPr lang="en-US" b="1" dirty="0">
                <a:solidFill>
                  <a:srgbClr val="00B050"/>
                </a:solidFill>
                <a:latin typeface="Helvetica" pitchFamily="2" charset="0"/>
              </a:rPr>
              <a:t>inputs</a:t>
            </a:r>
          </a:p>
          <a:p>
            <a:pPr algn="ctr"/>
            <a:r>
              <a:rPr lang="en-US" b="1" dirty="0">
                <a:solidFill>
                  <a:srgbClr val="00B050"/>
                </a:solidFill>
                <a:latin typeface="Helvetica" pitchFamily="2" charset="0"/>
              </a:rPr>
              <a:t>+</a:t>
            </a:r>
          </a:p>
        </p:txBody>
      </p:sp>
      <p:sp>
        <p:nvSpPr>
          <p:cNvPr id="79" name="TextBox 78">
            <a:extLst>
              <a:ext uri="{FF2B5EF4-FFF2-40B4-BE49-F238E27FC236}">
                <a16:creationId xmlns:a16="http://schemas.microsoft.com/office/drawing/2014/main" id="{544C3DC3-3F39-2757-498F-0846B6C5EB3D}"/>
              </a:ext>
            </a:extLst>
          </p:cNvPr>
          <p:cNvSpPr txBox="1"/>
          <p:nvPr/>
        </p:nvSpPr>
        <p:spPr>
          <a:xfrm>
            <a:off x="7280123" y="3393095"/>
            <a:ext cx="1918741" cy="646331"/>
          </a:xfrm>
          <a:prstGeom prst="rect">
            <a:avLst/>
          </a:prstGeom>
          <a:noFill/>
        </p:spPr>
        <p:txBody>
          <a:bodyPr wrap="square" rtlCol="0">
            <a:spAutoFit/>
          </a:bodyPr>
          <a:lstStyle/>
          <a:p>
            <a:pPr algn="ctr"/>
            <a:r>
              <a:rPr lang="en-US" b="1" dirty="0">
                <a:solidFill>
                  <a:srgbClr val="C00000"/>
                </a:solidFill>
                <a:latin typeface="Helvetica" pitchFamily="2" charset="0"/>
              </a:rPr>
              <a:t>+ decomposition</a:t>
            </a:r>
          </a:p>
        </p:txBody>
      </p:sp>
      <p:sp>
        <p:nvSpPr>
          <p:cNvPr id="9" name="Down Arrow 8">
            <a:extLst>
              <a:ext uri="{FF2B5EF4-FFF2-40B4-BE49-F238E27FC236}">
                <a16:creationId xmlns:a16="http://schemas.microsoft.com/office/drawing/2014/main" id="{C9BD7DA0-30D5-1BD0-C2E8-D1CFA3EB0339}"/>
              </a:ext>
            </a:extLst>
          </p:cNvPr>
          <p:cNvSpPr/>
          <p:nvPr/>
        </p:nvSpPr>
        <p:spPr>
          <a:xfrm rot="10800000">
            <a:off x="7982062" y="1635911"/>
            <a:ext cx="484632" cy="860400"/>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0EF9F0D8-F69D-99F8-B6C2-F8EB102023D6}"/>
              </a:ext>
            </a:extLst>
          </p:cNvPr>
          <p:cNvSpPr/>
          <p:nvPr/>
        </p:nvSpPr>
        <p:spPr>
          <a:xfrm>
            <a:off x="7988158" y="2600844"/>
            <a:ext cx="484632" cy="859263"/>
          </a:xfrm>
          <a:prstGeom prst="downArrow">
            <a:avLst/>
          </a:prstGeom>
          <a:gradFill>
            <a:gsLst>
              <a:gs pos="0">
                <a:srgbClr val="C00000"/>
              </a:gs>
              <a:gs pos="100000">
                <a:srgbClr val="FF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3DA3BEC-FE2E-EDDA-BE87-F56894EEEB65}"/>
              </a:ext>
            </a:extLst>
          </p:cNvPr>
          <p:cNvSpPr txBox="1"/>
          <p:nvPr/>
        </p:nvSpPr>
        <p:spPr>
          <a:xfrm>
            <a:off x="2232741" y="2001873"/>
            <a:ext cx="4678518" cy="1077218"/>
          </a:xfrm>
          <a:prstGeom prst="rect">
            <a:avLst/>
          </a:prstGeom>
          <a:noFill/>
        </p:spPr>
        <p:txBody>
          <a:bodyPr wrap="square" rtlCol="0">
            <a:spAutoFit/>
          </a:bodyPr>
          <a:lstStyle/>
          <a:p>
            <a:pPr algn="ctr"/>
            <a:r>
              <a:rPr lang="en-US" sz="3200" b="1" dirty="0">
                <a:latin typeface="Helvetica" pitchFamily="2" charset="0"/>
              </a:rPr>
              <a:t>What drives soil C stock changes?</a:t>
            </a:r>
          </a:p>
        </p:txBody>
      </p:sp>
    </p:spTree>
    <p:extLst>
      <p:ext uri="{BB962C8B-B14F-4D97-AF65-F5344CB8AC3E}">
        <p14:creationId xmlns:p14="http://schemas.microsoft.com/office/powerpoint/2010/main" val="2382492144"/>
      </p:ext>
    </p:extLst>
  </p:cSld>
  <p:clrMapOvr>
    <a:masterClrMapping/>
  </p:clrMapOvr>
  <mc:AlternateContent xmlns:mc="http://schemas.openxmlformats.org/markup-compatibility/2006" xmlns:p14="http://schemas.microsoft.com/office/powerpoint/2010/main">
    <mc:Choice Requires="p14">
      <p:transition spd="slow" p14:dur="2000" advClick="0" advTm="36873"/>
    </mc:Choice>
    <mc:Fallback xmlns="">
      <p:transition spd="slow" advClick="0" advTm="36873"/>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640D4-E3DB-D3CD-398A-563DE27540E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60</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3" name="Rectangle 2">
            <a:extLst>
              <a:ext uri="{FF2B5EF4-FFF2-40B4-BE49-F238E27FC236}">
                <a16:creationId xmlns:a16="http://schemas.microsoft.com/office/drawing/2014/main" id="{C22BDB3B-1F98-E95E-41A8-36ABB8D19536}"/>
              </a:ext>
            </a:extLst>
          </p:cNvPr>
          <p:cNvSpPr/>
          <p:nvPr/>
        </p:nvSpPr>
        <p:spPr>
          <a:xfrm>
            <a:off x="2026727" y="831297"/>
            <a:ext cx="5382705" cy="183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A3FEC0-376F-D0C5-B042-986829598F38}"/>
              </a:ext>
            </a:extLst>
          </p:cNvPr>
          <p:cNvSpPr/>
          <p:nvPr/>
        </p:nvSpPr>
        <p:spPr>
          <a:xfrm>
            <a:off x="5657849" y="2664032"/>
            <a:ext cx="1751583" cy="2055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8457FB-A57C-FFE5-4692-3A65B2451EC0}"/>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1" name="TextBox 10">
            <a:extLst>
              <a:ext uri="{FF2B5EF4-FFF2-40B4-BE49-F238E27FC236}">
                <a16:creationId xmlns:a16="http://schemas.microsoft.com/office/drawing/2014/main" id="{5DCA89DA-8959-674D-50A5-FBF4A6F32318}"/>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347455145"/>
      </p:ext>
    </p:extLst>
  </p:cSld>
  <p:clrMapOvr>
    <a:masterClrMapping/>
  </p:clrMapOvr>
  <mc:AlternateContent xmlns:mc="http://schemas.openxmlformats.org/markup-compatibility/2006" xmlns:p14="http://schemas.microsoft.com/office/powerpoint/2010/main">
    <mc:Choice Requires="p14">
      <p:transition p14:dur="0" advClick="0" advTm="17400"/>
    </mc:Choice>
    <mc:Fallback xmlns="">
      <p:transition advClick="0" advTm="174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640D4-E3DB-D3CD-398A-563DE27540E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61</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3" name="Rectangle 2">
            <a:extLst>
              <a:ext uri="{FF2B5EF4-FFF2-40B4-BE49-F238E27FC236}">
                <a16:creationId xmlns:a16="http://schemas.microsoft.com/office/drawing/2014/main" id="{C22BDB3B-1F98-E95E-41A8-36ABB8D19536}"/>
              </a:ext>
            </a:extLst>
          </p:cNvPr>
          <p:cNvSpPr/>
          <p:nvPr/>
        </p:nvSpPr>
        <p:spPr>
          <a:xfrm>
            <a:off x="2026727" y="831297"/>
            <a:ext cx="5382705" cy="183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1D16CCB-264E-300D-9583-943AD6FDD2D8}"/>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0" name="TextBox 9">
            <a:extLst>
              <a:ext uri="{FF2B5EF4-FFF2-40B4-BE49-F238E27FC236}">
                <a16:creationId xmlns:a16="http://schemas.microsoft.com/office/drawing/2014/main" id="{97C4CD81-665C-A7B0-FC5E-4BA3763609D1}"/>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4137843669"/>
      </p:ext>
    </p:extLst>
  </p:cSld>
  <p:clrMapOvr>
    <a:masterClrMapping/>
  </p:clrMapOvr>
  <mc:AlternateContent xmlns:mc="http://schemas.openxmlformats.org/markup-compatibility/2006" xmlns:p14="http://schemas.microsoft.com/office/powerpoint/2010/main">
    <mc:Choice Requires="p14">
      <p:transition p14:dur="0" advClick="0" advTm="38210"/>
    </mc:Choice>
    <mc:Fallback xmlns="">
      <p:transition advClick="0" advTm="3821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640D4-E3DB-D3CD-398A-563DE27540EB}"/>
              </a:ext>
            </a:extLst>
          </p:cNvPr>
          <p:cNvSpPr/>
          <p:nvPr/>
        </p:nvSpPr>
        <p:spPr>
          <a:xfrm>
            <a:off x="1170495" y="852810"/>
            <a:ext cx="6267253" cy="4748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RESPIRED ∆</a:t>
            </a:r>
            <a:r>
              <a:rPr lang="en-US" sz="3600" b="1" baseline="30000" dirty="0">
                <a:solidFill>
                  <a:schemeClr val="bg1"/>
                </a:solidFill>
                <a:latin typeface="Verdana"/>
                <a:cs typeface="Verdana"/>
              </a:rPr>
              <a:t>14</a:t>
            </a:r>
            <a:r>
              <a:rPr lang="en-US" sz="3600" b="1" dirty="0">
                <a:solidFill>
                  <a:schemeClr val="bg1"/>
                </a:solidFill>
                <a:latin typeface="Verdana"/>
                <a:cs typeface="Verdana"/>
              </a:rPr>
              <a:t>C-CO</a:t>
            </a:r>
            <a:r>
              <a:rPr lang="en-US" sz="3600" b="1" baseline="-25000" dirty="0">
                <a:solidFill>
                  <a:schemeClr val="bg1"/>
                </a:solidFill>
                <a:latin typeface="Verdana"/>
                <a:cs typeface="Verdana"/>
              </a:rPr>
              <a:t>2</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62</a:t>
            </a:fld>
            <a:endParaRPr lang="de-DE" dirty="0"/>
          </a:p>
        </p:txBody>
      </p:sp>
      <p:pic>
        <p:nvPicPr>
          <p:cNvPr id="5" name="Picture 4">
            <a:extLst>
              <a:ext uri="{FF2B5EF4-FFF2-40B4-BE49-F238E27FC236}">
                <a16:creationId xmlns:a16="http://schemas.microsoft.com/office/drawing/2014/main" id="{5154020B-F486-40E9-61A0-C052071C9406}"/>
              </a:ext>
            </a:extLst>
          </p:cNvPr>
          <p:cNvPicPr>
            <a:picLocks noChangeAspect="1"/>
          </p:cNvPicPr>
          <p:nvPr/>
        </p:nvPicPr>
        <p:blipFill>
          <a:blip r:embed="rId3"/>
          <a:stretch>
            <a:fillRect/>
          </a:stretch>
        </p:blipFill>
        <p:spPr>
          <a:xfrm>
            <a:off x="1810812" y="854161"/>
            <a:ext cx="5538247" cy="4747069"/>
          </a:xfrm>
          <a:prstGeom prst="rect">
            <a:avLst/>
          </a:prstGeom>
        </p:spPr>
      </p:pic>
      <p:sp>
        <p:nvSpPr>
          <p:cNvPr id="3" name="Rectangle 2">
            <a:extLst>
              <a:ext uri="{FF2B5EF4-FFF2-40B4-BE49-F238E27FC236}">
                <a16:creationId xmlns:a16="http://schemas.microsoft.com/office/drawing/2014/main" id="{C22BDB3B-1F98-E95E-41A8-36ABB8D19536}"/>
              </a:ext>
            </a:extLst>
          </p:cNvPr>
          <p:cNvSpPr/>
          <p:nvPr/>
        </p:nvSpPr>
        <p:spPr>
          <a:xfrm>
            <a:off x="2026727" y="831297"/>
            <a:ext cx="5382705" cy="183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1D16CCB-264E-300D-9583-943AD6FDD2D8}"/>
              </a:ext>
            </a:extLst>
          </p:cNvPr>
          <p:cNvSpPr txBox="1"/>
          <p:nvPr/>
        </p:nvSpPr>
        <p:spPr>
          <a:xfrm>
            <a:off x="1320903" y="2342432"/>
            <a:ext cx="727026" cy="1431161"/>
          </a:xfrm>
          <a:prstGeom prst="rect">
            <a:avLst/>
          </a:prstGeom>
          <a:solidFill>
            <a:schemeClr val="bg1"/>
          </a:solidFill>
        </p:spPr>
        <p:txBody>
          <a:bodyPr wrap="square" rtlCol="0">
            <a:spAutoFit/>
          </a:bodyPr>
          <a:lstStyle/>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endParaRPr lang="en-US" b="1" dirty="0">
              <a:latin typeface="Helvetica"/>
              <a:cs typeface="Helvetica"/>
            </a:endParaRPr>
          </a:p>
          <a:p>
            <a:pPr marL="0" lvl="1" algn="ctr">
              <a:spcAft>
                <a:spcPts val="600"/>
              </a:spcAft>
            </a:pPr>
            <a:r>
              <a:rPr lang="en-US" b="1" dirty="0">
                <a:latin typeface="Helvetica"/>
                <a:cs typeface="Helvetica"/>
              </a:rPr>
              <a:t>∆</a:t>
            </a:r>
            <a:r>
              <a:rPr lang="en-US" b="1" baseline="30000" dirty="0">
                <a:latin typeface="Helvetica"/>
                <a:cs typeface="Helvetica"/>
              </a:rPr>
              <a:t>14</a:t>
            </a:r>
            <a:r>
              <a:rPr lang="en-US" b="1" dirty="0">
                <a:latin typeface="Helvetica"/>
                <a:cs typeface="Helvetica"/>
              </a:rPr>
              <a:t>C</a:t>
            </a:r>
          </a:p>
        </p:txBody>
      </p:sp>
      <p:sp>
        <p:nvSpPr>
          <p:cNvPr id="10" name="TextBox 9">
            <a:extLst>
              <a:ext uri="{FF2B5EF4-FFF2-40B4-BE49-F238E27FC236}">
                <a16:creationId xmlns:a16="http://schemas.microsoft.com/office/drawing/2014/main" id="{97C4CD81-665C-A7B0-FC5E-4BA3763609D1}"/>
              </a:ext>
            </a:extLst>
          </p:cNvPr>
          <p:cNvSpPr txBox="1"/>
          <p:nvPr/>
        </p:nvSpPr>
        <p:spPr>
          <a:xfrm>
            <a:off x="7415306" y="855247"/>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
        <p:nvSpPr>
          <p:cNvPr id="6" name="Rectangle 5">
            <a:extLst>
              <a:ext uri="{FF2B5EF4-FFF2-40B4-BE49-F238E27FC236}">
                <a16:creationId xmlns:a16="http://schemas.microsoft.com/office/drawing/2014/main" id="{373E4F02-6290-E5B6-BCD1-83A5F78EAF99}"/>
              </a:ext>
            </a:extLst>
          </p:cNvPr>
          <p:cNvSpPr/>
          <p:nvPr/>
        </p:nvSpPr>
        <p:spPr>
          <a:xfrm>
            <a:off x="227012" y="817272"/>
            <a:ext cx="8689975" cy="481771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CCDDE59-E2B9-521D-308E-BEB34C672E40}"/>
              </a:ext>
            </a:extLst>
          </p:cNvPr>
          <p:cNvSpPr txBox="1"/>
          <p:nvPr/>
        </p:nvSpPr>
        <p:spPr>
          <a:xfrm>
            <a:off x="156123" y="2278567"/>
            <a:ext cx="8831751" cy="954107"/>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Parent material affects the temperature sensitivity of respired ∆</a:t>
            </a:r>
            <a:r>
              <a:rPr lang="en-US" sz="2800" i="1" baseline="30000" dirty="0">
                <a:solidFill>
                  <a:srgbClr val="000000"/>
                </a:solidFill>
                <a:latin typeface="Helvetica"/>
                <a:cs typeface="Helvetica"/>
              </a:rPr>
              <a:t>14</a:t>
            </a:r>
            <a:r>
              <a:rPr lang="en-US" sz="2800" i="1" dirty="0">
                <a:solidFill>
                  <a:srgbClr val="000000"/>
                </a:solidFill>
                <a:latin typeface="Helvetica"/>
                <a:cs typeface="Helvetica"/>
              </a:rPr>
              <a:t>C </a:t>
            </a:r>
          </a:p>
        </p:txBody>
      </p:sp>
    </p:spTree>
    <p:extLst>
      <p:ext uri="{BB962C8B-B14F-4D97-AF65-F5344CB8AC3E}">
        <p14:creationId xmlns:p14="http://schemas.microsoft.com/office/powerpoint/2010/main" val="261069113"/>
      </p:ext>
    </p:extLst>
  </p:cSld>
  <p:clrMapOvr>
    <a:masterClrMapping/>
  </p:clrMapOvr>
  <mc:AlternateContent xmlns:mc="http://schemas.openxmlformats.org/markup-compatibility/2006" xmlns:p14="http://schemas.microsoft.com/office/powerpoint/2010/main">
    <mc:Choice Requires="p14">
      <p:transition p14:dur="0" advClick="0" advTm="9919"/>
    </mc:Choice>
    <mc:Fallback xmlns="">
      <p:transition advClick="0" advTm="991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AE8A7E-94C0-D8DE-BE78-450B8C4E607D}"/>
              </a:ext>
            </a:extLst>
          </p:cNvPr>
          <p:cNvSpPr/>
          <p:nvPr/>
        </p:nvSpPr>
        <p:spPr>
          <a:xfrm>
            <a:off x="320040" y="845820"/>
            <a:ext cx="7280910" cy="429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PROBABILITY DISTRIBUTIONS</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63</a:t>
            </a:fld>
            <a:endParaRPr lang="de-DE" dirty="0"/>
          </a:p>
        </p:txBody>
      </p:sp>
      <p:pic>
        <p:nvPicPr>
          <p:cNvPr id="18" name="Picture 17">
            <a:extLst>
              <a:ext uri="{FF2B5EF4-FFF2-40B4-BE49-F238E27FC236}">
                <a16:creationId xmlns:a16="http://schemas.microsoft.com/office/drawing/2014/main" id="{D53C89BC-C3BE-5568-46ED-F530E42D5C0C}"/>
              </a:ext>
            </a:extLst>
          </p:cNvPr>
          <p:cNvPicPr>
            <a:picLocks noChangeAspect="1"/>
          </p:cNvPicPr>
          <p:nvPr/>
        </p:nvPicPr>
        <p:blipFill>
          <a:blip r:embed="rId3"/>
          <a:stretch>
            <a:fillRect/>
          </a:stretch>
        </p:blipFill>
        <p:spPr>
          <a:xfrm>
            <a:off x="1058938" y="1428323"/>
            <a:ext cx="7041996" cy="3692158"/>
          </a:xfrm>
          <a:prstGeom prst="rect">
            <a:avLst/>
          </a:prstGeom>
        </p:spPr>
      </p:pic>
      <p:sp>
        <p:nvSpPr>
          <p:cNvPr id="41" name="TextBox 40">
            <a:extLst>
              <a:ext uri="{FF2B5EF4-FFF2-40B4-BE49-F238E27FC236}">
                <a16:creationId xmlns:a16="http://schemas.microsoft.com/office/drawing/2014/main" id="{429CC5F9-1AEA-4020-8AED-E91537FACCC9}"/>
              </a:ext>
            </a:extLst>
          </p:cNvPr>
          <p:cNvSpPr txBox="1"/>
          <p:nvPr/>
        </p:nvSpPr>
        <p:spPr>
          <a:xfrm>
            <a:off x="391189" y="925650"/>
            <a:ext cx="1587287" cy="369332"/>
          </a:xfrm>
          <a:prstGeom prst="rect">
            <a:avLst/>
          </a:prstGeom>
          <a:noFill/>
        </p:spPr>
        <p:txBody>
          <a:bodyPr wrap="square" rtlCol="0">
            <a:spAutoFit/>
          </a:bodyPr>
          <a:lstStyle/>
          <a:p>
            <a:pPr marL="0" lvl="1">
              <a:spcAft>
                <a:spcPts val="600"/>
              </a:spcAft>
            </a:pPr>
            <a:r>
              <a:rPr lang="en-US" b="1" dirty="0">
                <a:latin typeface="Helvetica"/>
                <a:cs typeface="Helvetica"/>
              </a:rPr>
              <a:t>a) warm, age</a:t>
            </a:r>
          </a:p>
        </p:txBody>
      </p:sp>
      <p:sp>
        <p:nvSpPr>
          <p:cNvPr id="45" name="TextBox 44">
            <a:extLst>
              <a:ext uri="{FF2B5EF4-FFF2-40B4-BE49-F238E27FC236}">
                <a16:creationId xmlns:a16="http://schemas.microsoft.com/office/drawing/2014/main" id="{2063F742-3CB0-1478-4790-317B50138B6B}"/>
              </a:ext>
            </a:extLst>
          </p:cNvPr>
          <p:cNvSpPr txBox="1"/>
          <p:nvPr/>
        </p:nvSpPr>
        <p:spPr>
          <a:xfrm>
            <a:off x="7503737" y="905532"/>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spTree>
    <p:extLst>
      <p:ext uri="{BB962C8B-B14F-4D97-AF65-F5344CB8AC3E}">
        <p14:creationId xmlns:p14="http://schemas.microsoft.com/office/powerpoint/2010/main" val="2601407571"/>
      </p:ext>
    </p:extLst>
  </p:cSld>
  <p:clrMapOvr>
    <a:masterClrMapping/>
  </p:clrMapOvr>
  <mc:AlternateContent xmlns:mc="http://schemas.openxmlformats.org/markup-compatibility/2006" xmlns:p14="http://schemas.microsoft.com/office/powerpoint/2010/main">
    <mc:Choice Requires="p14">
      <p:transition spd="slow" p14:dur="2000" advClick="0" advTm="74213"/>
    </mc:Choice>
    <mc:Fallback xmlns="">
      <p:transition spd="slow" advClick="0" advTm="74213"/>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AE8A7E-94C0-D8DE-BE78-450B8C4E607D}"/>
              </a:ext>
            </a:extLst>
          </p:cNvPr>
          <p:cNvSpPr/>
          <p:nvPr/>
        </p:nvSpPr>
        <p:spPr>
          <a:xfrm>
            <a:off x="320040" y="845820"/>
            <a:ext cx="7280910" cy="42976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PROBABILITY DISTRIBUTIONS</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64</a:t>
            </a:fld>
            <a:endParaRPr lang="de-DE" dirty="0"/>
          </a:p>
        </p:txBody>
      </p:sp>
      <p:pic>
        <p:nvPicPr>
          <p:cNvPr id="18" name="Picture 17">
            <a:extLst>
              <a:ext uri="{FF2B5EF4-FFF2-40B4-BE49-F238E27FC236}">
                <a16:creationId xmlns:a16="http://schemas.microsoft.com/office/drawing/2014/main" id="{D53C89BC-C3BE-5568-46ED-F530E42D5C0C}"/>
              </a:ext>
            </a:extLst>
          </p:cNvPr>
          <p:cNvPicPr>
            <a:picLocks noChangeAspect="1"/>
          </p:cNvPicPr>
          <p:nvPr/>
        </p:nvPicPr>
        <p:blipFill>
          <a:blip r:embed="rId3"/>
          <a:stretch>
            <a:fillRect/>
          </a:stretch>
        </p:blipFill>
        <p:spPr>
          <a:xfrm>
            <a:off x="1058938" y="1428323"/>
            <a:ext cx="7041996" cy="3692158"/>
          </a:xfrm>
          <a:prstGeom prst="rect">
            <a:avLst/>
          </a:prstGeom>
        </p:spPr>
      </p:pic>
      <p:sp>
        <p:nvSpPr>
          <p:cNvPr id="41" name="TextBox 40">
            <a:extLst>
              <a:ext uri="{FF2B5EF4-FFF2-40B4-BE49-F238E27FC236}">
                <a16:creationId xmlns:a16="http://schemas.microsoft.com/office/drawing/2014/main" id="{429CC5F9-1AEA-4020-8AED-E91537FACCC9}"/>
              </a:ext>
            </a:extLst>
          </p:cNvPr>
          <p:cNvSpPr txBox="1"/>
          <p:nvPr/>
        </p:nvSpPr>
        <p:spPr>
          <a:xfrm>
            <a:off x="391189" y="925650"/>
            <a:ext cx="2727931" cy="369332"/>
          </a:xfrm>
          <a:prstGeom prst="rect">
            <a:avLst/>
          </a:prstGeom>
          <a:noFill/>
        </p:spPr>
        <p:txBody>
          <a:bodyPr wrap="square" rtlCol="0">
            <a:spAutoFit/>
          </a:bodyPr>
          <a:lstStyle/>
          <a:p>
            <a:pPr marL="0" lvl="1">
              <a:spcAft>
                <a:spcPts val="600"/>
              </a:spcAft>
            </a:pPr>
            <a:r>
              <a:rPr lang="en-US" b="1" dirty="0">
                <a:latin typeface="Helvetica"/>
                <a:cs typeface="Helvetica"/>
              </a:rPr>
              <a:t>b) warm, transit time</a:t>
            </a:r>
          </a:p>
        </p:txBody>
      </p:sp>
      <p:sp>
        <p:nvSpPr>
          <p:cNvPr id="45" name="TextBox 44">
            <a:extLst>
              <a:ext uri="{FF2B5EF4-FFF2-40B4-BE49-F238E27FC236}">
                <a16:creationId xmlns:a16="http://schemas.microsoft.com/office/drawing/2014/main" id="{2063F742-3CB0-1478-4790-317B50138B6B}"/>
              </a:ext>
            </a:extLst>
          </p:cNvPr>
          <p:cNvSpPr txBox="1"/>
          <p:nvPr/>
        </p:nvSpPr>
        <p:spPr>
          <a:xfrm>
            <a:off x="7503737" y="905532"/>
            <a:ext cx="1424609" cy="369332"/>
          </a:xfrm>
          <a:prstGeom prst="rect">
            <a:avLst/>
          </a:prstGeom>
          <a:solidFill>
            <a:schemeClr val="bg1"/>
          </a:solidFill>
        </p:spPr>
        <p:txBody>
          <a:bodyPr wrap="square" rtlCol="0">
            <a:spAutoFit/>
          </a:bodyPr>
          <a:lstStyle/>
          <a:p>
            <a:pPr marL="0" lvl="1" algn="ctr">
              <a:spcAft>
                <a:spcPts val="600"/>
              </a:spcAft>
            </a:pPr>
            <a:r>
              <a:rPr lang="en-US" b="1" i="1" dirty="0">
                <a:latin typeface="Helvetica"/>
                <a:cs typeface="Helvetica"/>
              </a:rPr>
              <a:t>0-0.1 m</a:t>
            </a:r>
          </a:p>
        </p:txBody>
      </p:sp>
      <p:pic>
        <p:nvPicPr>
          <p:cNvPr id="5" name="Picture 4">
            <a:extLst>
              <a:ext uri="{FF2B5EF4-FFF2-40B4-BE49-F238E27FC236}">
                <a16:creationId xmlns:a16="http://schemas.microsoft.com/office/drawing/2014/main" id="{4FE1AA4C-0911-A276-81FB-9763B5144900}"/>
              </a:ext>
            </a:extLst>
          </p:cNvPr>
          <p:cNvPicPr>
            <a:picLocks noChangeAspect="1"/>
          </p:cNvPicPr>
          <p:nvPr/>
        </p:nvPicPr>
        <p:blipFill rotWithShape="1">
          <a:blip r:embed="rId4">
            <a:alphaModFix/>
          </a:blip>
          <a:srcRect r="28136"/>
          <a:stretch/>
        </p:blipFill>
        <p:spPr>
          <a:xfrm>
            <a:off x="1058938" y="1527359"/>
            <a:ext cx="5062654" cy="3593122"/>
          </a:xfrm>
          <a:prstGeom prst="rect">
            <a:avLst/>
          </a:prstGeom>
        </p:spPr>
      </p:pic>
    </p:spTree>
    <p:extLst>
      <p:ext uri="{BB962C8B-B14F-4D97-AF65-F5344CB8AC3E}">
        <p14:creationId xmlns:p14="http://schemas.microsoft.com/office/powerpoint/2010/main" val="537342557"/>
      </p:ext>
    </p:extLst>
  </p:cSld>
  <p:clrMapOvr>
    <a:masterClrMapping/>
  </p:clrMapOvr>
  <mc:AlternateContent xmlns:mc="http://schemas.openxmlformats.org/markup-compatibility/2006" xmlns:p14="http://schemas.microsoft.com/office/powerpoint/2010/main">
    <mc:Choice Requires="p14">
      <p:transition spd="slow" p14:dur="2000" advClick="0" advTm="22535"/>
    </mc:Choice>
    <mc:Fallback xmlns="">
      <p:transition spd="slow" advClick="0" advTm="22535"/>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396FF4-6ABE-CBB1-01B0-4ABEE85BF0BD}"/>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SYSTEM AGE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65</a:t>
            </a:fld>
            <a:endParaRPr lang="de-DE" dirty="0"/>
          </a:p>
        </p:txBody>
      </p:sp>
      <p:pic>
        <p:nvPicPr>
          <p:cNvPr id="2" name="Picture 1">
            <a:extLst>
              <a:ext uri="{FF2B5EF4-FFF2-40B4-BE49-F238E27FC236}">
                <a16:creationId xmlns:a16="http://schemas.microsoft.com/office/drawing/2014/main" id="{D91FA861-0970-6E0A-EAFD-6C3CEE5FFA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b="76928"/>
          <a:stretch/>
        </p:blipFill>
        <p:spPr bwMode="auto">
          <a:xfrm>
            <a:off x="1002814" y="1492598"/>
            <a:ext cx="7154244" cy="1953245"/>
          </a:xfrm>
          <a:prstGeom prst="rect">
            <a:avLst/>
          </a:prstGeom>
          <a:noFill/>
          <a:ln>
            <a:noFill/>
          </a:ln>
        </p:spPr>
      </p:pic>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7" name="Picture 6">
            <a:extLst>
              <a:ext uri="{FF2B5EF4-FFF2-40B4-BE49-F238E27FC236}">
                <a16:creationId xmlns:a16="http://schemas.microsoft.com/office/drawing/2014/main" id="{B16DA680-816F-F7F5-C40D-4CF1617F2E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t="67468" b="21782"/>
          <a:stretch/>
        </p:blipFill>
        <p:spPr bwMode="auto">
          <a:xfrm>
            <a:off x="1002814" y="3341421"/>
            <a:ext cx="7154244" cy="910158"/>
          </a:xfrm>
          <a:prstGeom prst="rect">
            <a:avLst/>
          </a:prstGeom>
          <a:noFill/>
          <a:ln>
            <a:noFill/>
          </a:ln>
        </p:spPr>
      </p:pic>
      <p:sp>
        <p:nvSpPr>
          <p:cNvPr id="4" name="Rectangle 3">
            <a:extLst>
              <a:ext uri="{FF2B5EF4-FFF2-40B4-BE49-F238E27FC236}">
                <a16:creationId xmlns:a16="http://schemas.microsoft.com/office/drawing/2014/main" id="{1DC1C49F-CBF5-08D6-3F84-1DD4B03FD6C2}"/>
              </a:ext>
            </a:extLst>
          </p:cNvPr>
          <p:cNvSpPr/>
          <p:nvPr/>
        </p:nvSpPr>
        <p:spPr>
          <a:xfrm>
            <a:off x="4749681" y="1348701"/>
            <a:ext cx="3474086" cy="23172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DF8EAAB-EAF7-3DD4-15BE-33C5F8EC62A4}"/>
              </a:ext>
            </a:extLst>
          </p:cNvPr>
          <p:cNvSpPr txBox="1"/>
          <p:nvPr/>
        </p:nvSpPr>
        <p:spPr>
          <a:xfrm rot="16200000">
            <a:off x="119719" y="2404349"/>
            <a:ext cx="1424609" cy="307777"/>
          </a:xfrm>
          <a:prstGeom prst="rect">
            <a:avLst/>
          </a:prstGeom>
          <a:noFill/>
        </p:spPr>
        <p:txBody>
          <a:bodyPr wrap="square" rtlCol="0">
            <a:spAutoFit/>
          </a:bodyPr>
          <a:lstStyle/>
          <a:p>
            <a:pPr marL="0" lvl="1" algn="ctr">
              <a:spcAft>
                <a:spcPts val="600"/>
              </a:spcAft>
            </a:pPr>
            <a:r>
              <a:rPr lang="en-US" sz="1400" b="1" dirty="0">
                <a:latin typeface="Helvetica"/>
                <a:cs typeface="Helvetica"/>
              </a:rPr>
              <a:t>age (y)</a:t>
            </a:r>
          </a:p>
        </p:txBody>
      </p:sp>
    </p:spTree>
    <p:extLst>
      <p:ext uri="{BB962C8B-B14F-4D97-AF65-F5344CB8AC3E}">
        <p14:creationId xmlns:p14="http://schemas.microsoft.com/office/powerpoint/2010/main" val="1128568646"/>
      </p:ext>
    </p:extLst>
  </p:cSld>
  <p:clrMapOvr>
    <a:masterClrMapping/>
  </p:clrMapOvr>
  <mc:AlternateContent xmlns:mc="http://schemas.openxmlformats.org/markup-compatibility/2006" xmlns:p14="http://schemas.microsoft.com/office/powerpoint/2010/main">
    <mc:Choice Requires="p14">
      <p:transition spd="slow" p14:dur="2000" advClick="0" advTm="45718"/>
    </mc:Choice>
    <mc:Fallback xmlns="">
      <p:transition spd="slow" advClick="0" advTm="4571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F9BE8E-62D9-8B01-D49F-3BF24A6C7409}"/>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0703418-AFEE-1250-3803-D1018F8F49FE}"/>
              </a:ext>
            </a:extLst>
          </p:cNvPr>
          <p:cNvSpPr/>
          <p:nvPr/>
        </p:nvSpPr>
        <p:spPr>
          <a:xfrm>
            <a:off x="797630" y="1348701"/>
            <a:ext cx="7548739"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SYSTEM AGE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66</a:t>
            </a:fld>
            <a:endParaRPr lang="de-DE" dirty="0"/>
          </a:p>
        </p:txBody>
      </p:sp>
      <p:pic>
        <p:nvPicPr>
          <p:cNvPr id="2" name="Picture 1">
            <a:extLst>
              <a:ext uri="{FF2B5EF4-FFF2-40B4-BE49-F238E27FC236}">
                <a16:creationId xmlns:a16="http://schemas.microsoft.com/office/drawing/2014/main" id="{D91FA861-0970-6E0A-EAFD-6C3CEE5FFA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b="76928"/>
          <a:stretch/>
        </p:blipFill>
        <p:spPr bwMode="auto">
          <a:xfrm>
            <a:off x="1002814" y="1492598"/>
            <a:ext cx="7154244" cy="1953245"/>
          </a:xfrm>
          <a:prstGeom prst="rect">
            <a:avLst/>
          </a:prstGeom>
          <a:noFill/>
          <a:ln>
            <a:noFill/>
          </a:ln>
        </p:spPr>
      </p:pic>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7" name="Picture 6">
            <a:extLst>
              <a:ext uri="{FF2B5EF4-FFF2-40B4-BE49-F238E27FC236}">
                <a16:creationId xmlns:a16="http://schemas.microsoft.com/office/drawing/2014/main" id="{B16DA680-816F-F7F5-C40D-4CF1617F2E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t="67468" b="21782"/>
          <a:stretch/>
        </p:blipFill>
        <p:spPr bwMode="auto">
          <a:xfrm>
            <a:off x="1002814" y="3341421"/>
            <a:ext cx="7154244" cy="910158"/>
          </a:xfrm>
          <a:prstGeom prst="rect">
            <a:avLst/>
          </a:prstGeom>
          <a:noFill/>
          <a:ln>
            <a:noFill/>
          </a:ln>
        </p:spPr>
      </p:pic>
      <p:sp>
        <p:nvSpPr>
          <p:cNvPr id="6" name="TextBox 5">
            <a:extLst>
              <a:ext uri="{FF2B5EF4-FFF2-40B4-BE49-F238E27FC236}">
                <a16:creationId xmlns:a16="http://schemas.microsoft.com/office/drawing/2014/main" id="{34083E98-6A91-1C34-6DEA-61491CC71AA2}"/>
              </a:ext>
            </a:extLst>
          </p:cNvPr>
          <p:cNvSpPr txBox="1"/>
          <p:nvPr/>
        </p:nvSpPr>
        <p:spPr>
          <a:xfrm rot="16200000">
            <a:off x="119719" y="2404349"/>
            <a:ext cx="1424609" cy="307777"/>
          </a:xfrm>
          <a:prstGeom prst="rect">
            <a:avLst/>
          </a:prstGeom>
          <a:noFill/>
        </p:spPr>
        <p:txBody>
          <a:bodyPr wrap="square" rtlCol="0">
            <a:spAutoFit/>
          </a:bodyPr>
          <a:lstStyle/>
          <a:p>
            <a:pPr marL="0" lvl="1" algn="ctr">
              <a:spcAft>
                <a:spcPts val="600"/>
              </a:spcAft>
            </a:pPr>
            <a:r>
              <a:rPr lang="en-US" sz="1400" b="1" dirty="0">
                <a:latin typeface="Helvetica"/>
                <a:cs typeface="Helvetica"/>
              </a:rPr>
              <a:t>age (y)</a:t>
            </a:r>
          </a:p>
        </p:txBody>
      </p:sp>
    </p:spTree>
    <p:extLst>
      <p:ext uri="{BB962C8B-B14F-4D97-AF65-F5344CB8AC3E}">
        <p14:creationId xmlns:p14="http://schemas.microsoft.com/office/powerpoint/2010/main" val="3362531448"/>
      </p:ext>
    </p:extLst>
  </p:cSld>
  <p:clrMapOvr>
    <a:masterClrMapping/>
  </p:clrMapOvr>
  <mc:AlternateContent xmlns:mc="http://schemas.openxmlformats.org/markup-compatibility/2006" xmlns:p14="http://schemas.microsoft.com/office/powerpoint/2010/main">
    <mc:Choice Requires="p14">
      <p:transition spd="slow" p14:dur="2000" advClick="0" advTm="18619"/>
    </mc:Choice>
    <mc:Fallback xmlns="">
      <p:transition spd="slow" advClick="0" advTm="1861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6CA7B3-56A9-4D78-6A20-A170F8377D8A}"/>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SYSTEM AGE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67</a:t>
            </a:fld>
            <a:endParaRPr lang="de-DE" dirty="0"/>
          </a:p>
        </p:txBody>
      </p:sp>
      <p:pic>
        <p:nvPicPr>
          <p:cNvPr id="2" name="Picture 1">
            <a:extLst>
              <a:ext uri="{FF2B5EF4-FFF2-40B4-BE49-F238E27FC236}">
                <a16:creationId xmlns:a16="http://schemas.microsoft.com/office/drawing/2014/main" id="{D91FA861-0970-6E0A-EAFD-6C3CEE5FFA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b="76928"/>
          <a:stretch/>
        </p:blipFill>
        <p:spPr bwMode="auto">
          <a:xfrm>
            <a:off x="1002814" y="1492598"/>
            <a:ext cx="7154244" cy="1953245"/>
          </a:xfrm>
          <a:prstGeom prst="rect">
            <a:avLst/>
          </a:prstGeom>
          <a:noFill/>
          <a:ln>
            <a:noFill/>
          </a:ln>
        </p:spPr>
      </p:pic>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7" name="Picture 6">
            <a:extLst>
              <a:ext uri="{FF2B5EF4-FFF2-40B4-BE49-F238E27FC236}">
                <a16:creationId xmlns:a16="http://schemas.microsoft.com/office/drawing/2014/main" id="{B16DA680-816F-F7F5-C40D-4CF1617F2E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2" t="67468" b="21782"/>
          <a:stretch/>
        </p:blipFill>
        <p:spPr bwMode="auto">
          <a:xfrm>
            <a:off x="1002814" y="3341421"/>
            <a:ext cx="7154244" cy="910158"/>
          </a:xfrm>
          <a:prstGeom prst="rect">
            <a:avLst/>
          </a:prstGeom>
          <a:noFill/>
          <a:ln>
            <a:noFill/>
          </a:ln>
        </p:spPr>
      </p:pic>
      <p:sp>
        <p:nvSpPr>
          <p:cNvPr id="6" name="Rectangle 5">
            <a:extLst>
              <a:ext uri="{FF2B5EF4-FFF2-40B4-BE49-F238E27FC236}">
                <a16:creationId xmlns:a16="http://schemas.microsoft.com/office/drawing/2014/main" id="{37EFBBA1-50A9-A116-4834-AD96B3AED8F6}"/>
              </a:ext>
            </a:extLst>
          </p:cNvPr>
          <p:cNvSpPr/>
          <p:nvPr/>
        </p:nvSpPr>
        <p:spPr>
          <a:xfrm>
            <a:off x="227012" y="817272"/>
            <a:ext cx="8689975" cy="481771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C463A5-B758-7DE0-CFF8-FBAFE4AB7A77}"/>
              </a:ext>
            </a:extLst>
          </p:cNvPr>
          <p:cNvSpPr txBox="1"/>
          <p:nvPr/>
        </p:nvSpPr>
        <p:spPr>
          <a:xfrm>
            <a:off x="156123" y="2278567"/>
            <a:ext cx="8831751" cy="1892826"/>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Mineralogical factors appear more important than temperature for predicting mean system C ages</a:t>
            </a:r>
          </a:p>
          <a:p>
            <a:pPr marL="457200" lvl="2" indent="-457200" algn="ctr">
              <a:spcAft>
                <a:spcPts val="600"/>
              </a:spcAft>
              <a:buFont typeface="Wingdings" charset="2"/>
              <a:buChar char="Ø"/>
              <a:defRPr/>
            </a:pPr>
            <a:r>
              <a:rPr lang="en-US" sz="2800" i="1" dirty="0">
                <a:solidFill>
                  <a:srgbClr val="000000"/>
                </a:solidFill>
                <a:latin typeface="Helvetica"/>
                <a:cs typeface="Helvetica"/>
              </a:rPr>
              <a:t>Median system C age more responsive to temperature than mean</a:t>
            </a:r>
          </a:p>
        </p:txBody>
      </p:sp>
    </p:spTree>
    <p:extLst>
      <p:ext uri="{BB962C8B-B14F-4D97-AF65-F5344CB8AC3E}">
        <p14:creationId xmlns:p14="http://schemas.microsoft.com/office/powerpoint/2010/main" val="1309281390"/>
      </p:ext>
    </p:extLst>
  </p:cSld>
  <p:clrMapOvr>
    <a:masterClrMapping/>
  </p:clrMapOvr>
  <mc:AlternateContent xmlns:mc="http://schemas.openxmlformats.org/markup-compatibility/2006" xmlns:p14="http://schemas.microsoft.com/office/powerpoint/2010/main">
    <mc:Choice Requires="p14">
      <p:transition spd="slow" p14:dur="2000" advClick="0" advTm="14925"/>
    </mc:Choice>
    <mc:Fallback xmlns="">
      <p:transition spd="slow" advClick="0" advTm="1492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D81DE1-B124-B4B7-F643-9F6DF47172F0}"/>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8F87A1-4182-57EC-A0CF-C5D0B958B25A}"/>
              </a:ext>
            </a:extLst>
          </p:cNvPr>
          <p:cNvSpPr/>
          <p:nvPr/>
        </p:nvSpPr>
        <p:spPr>
          <a:xfrm>
            <a:off x="797630" y="1348701"/>
            <a:ext cx="7548739"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TRANSIT TIME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68</a:t>
            </a:fld>
            <a:endParaRPr lang="de-DE" dirty="0"/>
          </a:p>
        </p:txBody>
      </p:sp>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4" name="Picture 3">
            <a:extLst>
              <a:ext uri="{FF2B5EF4-FFF2-40B4-BE49-F238E27FC236}">
                <a16:creationId xmlns:a16="http://schemas.microsoft.com/office/drawing/2014/main" id="{48A61A39-A8FF-5D64-8875-BBC45348C966}"/>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b="76606"/>
          <a:stretch/>
        </p:blipFill>
        <p:spPr bwMode="auto">
          <a:xfrm>
            <a:off x="986942" y="1492598"/>
            <a:ext cx="7275252" cy="1989612"/>
          </a:xfrm>
          <a:prstGeom prst="rect">
            <a:avLst/>
          </a:prstGeom>
          <a:noFill/>
          <a:ln>
            <a:noFill/>
          </a:ln>
        </p:spPr>
      </p:pic>
      <p:pic>
        <p:nvPicPr>
          <p:cNvPr id="9" name="Picture 8">
            <a:extLst>
              <a:ext uri="{FF2B5EF4-FFF2-40B4-BE49-F238E27FC236}">
                <a16:creationId xmlns:a16="http://schemas.microsoft.com/office/drawing/2014/main" id="{858BCC90-D147-D8D5-DD14-429B87C5F364}"/>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t="67567" b="22279"/>
          <a:stretch/>
        </p:blipFill>
        <p:spPr bwMode="auto">
          <a:xfrm>
            <a:off x="986942" y="3380975"/>
            <a:ext cx="7275252" cy="863600"/>
          </a:xfrm>
          <a:prstGeom prst="rect">
            <a:avLst/>
          </a:prstGeom>
          <a:noFill/>
          <a:ln>
            <a:noFill/>
          </a:ln>
        </p:spPr>
      </p:pic>
      <p:sp>
        <p:nvSpPr>
          <p:cNvPr id="10" name="Rectangle 9">
            <a:extLst>
              <a:ext uri="{FF2B5EF4-FFF2-40B4-BE49-F238E27FC236}">
                <a16:creationId xmlns:a16="http://schemas.microsoft.com/office/drawing/2014/main" id="{529A71D2-F824-B8DE-70E2-BCE198C27BDA}"/>
              </a:ext>
            </a:extLst>
          </p:cNvPr>
          <p:cNvSpPr/>
          <p:nvPr/>
        </p:nvSpPr>
        <p:spPr>
          <a:xfrm>
            <a:off x="4828888" y="1401344"/>
            <a:ext cx="3474086" cy="23172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559E37-5792-BA5C-665A-16A6F427920A}"/>
              </a:ext>
            </a:extLst>
          </p:cNvPr>
          <p:cNvSpPr txBox="1"/>
          <p:nvPr/>
        </p:nvSpPr>
        <p:spPr>
          <a:xfrm rot="16200000">
            <a:off x="119719" y="2404349"/>
            <a:ext cx="1424609" cy="307777"/>
          </a:xfrm>
          <a:prstGeom prst="rect">
            <a:avLst/>
          </a:prstGeom>
          <a:noFill/>
        </p:spPr>
        <p:txBody>
          <a:bodyPr wrap="square" rtlCol="0">
            <a:spAutoFit/>
          </a:bodyPr>
          <a:lstStyle/>
          <a:p>
            <a:pPr marL="0" lvl="1" algn="ctr">
              <a:spcAft>
                <a:spcPts val="600"/>
              </a:spcAft>
            </a:pPr>
            <a:r>
              <a:rPr lang="en-US" sz="1400" b="1" dirty="0">
                <a:latin typeface="Helvetica"/>
                <a:cs typeface="Helvetica"/>
              </a:rPr>
              <a:t>transit time (y)</a:t>
            </a:r>
          </a:p>
        </p:txBody>
      </p:sp>
    </p:spTree>
    <p:extLst>
      <p:ext uri="{BB962C8B-B14F-4D97-AF65-F5344CB8AC3E}">
        <p14:creationId xmlns:p14="http://schemas.microsoft.com/office/powerpoint/2010/main" val="4030121280"/>
      </p:ext>
    </p:extLst>
  </p:cSld>
  <p:clrMapOvr>
    <a:masterClrMapping/>
  </p:clrMapOvr>
  <mc:AlternateContent xmlns:mc="http://schemas.openxmlformats.org/markup-compatibility/2006" xmlns:p14="http://schemas.microsoft.com/office/powerpoint/2010/main">
    <mc:Choice Requires="p14">
      <p:transition spd="slow" p14:dur="2000" advClick="0" advTm="14916"/>
    </mc:Choice>
    <mc:Fallback xmlns="">
      <p:transition spd="slow" advClick="0" advTm="1491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8D7BD0-B250-023F-7029-D97E488CD650}"/>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8F87A1-4182-57EC-A0CF-C5D0B958B25A}"/>
              </a:ext>
            </a:extLst>
          </p:cNvPr>
          <p:cNvSpPr/>
          <p:nvPr/>
        </p:nvSpPr>
        <p:spPr>
          <a:xfrm>
            <a:off x="797630" y="1348701"/>
            <a:ext cx="7548739"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TRANSIT TIME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69</a:t>
            </a:fld>
            <a:endParaRPr lang="de-DE" dirty="0"/>
          </a:p>
        </p:txBody>
      </p:sp>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4" name="Picture 3">
            <a:extLst>
              <a:ext uri="{FF2B5EF4-FFF2-40B4-BE49-F238E27FC236}">
                <a16:creationId xmlns:a16="http://schemas.microsoft.com/office/drawing/2014/main" id="{48A61A39-A8FF-5D64-8875-BBC45348C966}"/>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b="76606"/>
          <a:stretch/>
        </p:blipFill>
        <p:spPr bwMode="auto">
          <a:xfrm>
            <a:off x="986942" y="1492598"/>
            <a:ext cx="7275252" cy="1989612"/>
          </a:xfrm>
          <a:prstGeom prst="rect">
            <a:avLst/>
          </a:prstGeom>
          <a:noFill/>
          <a:ln>
            <a:noFill/>
          </a:ln>
        </p:spPr>
      </p:pic>
      <p:pic>
        <p:nvPicPr>
          <p:cNvPr id="9" name="Picture 8">
            <a:extLst>
              <a:ext uri="{FF2B5EF4-FFF2-40B4-BE49-F238E27FC236}">
                <a16:creationId xmlns:a16="http://schemas.microsoft.com/office/drawing/2014/main" id="{858BCC90-D147-D8D5-DD14-429B87C5F364}"/>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t="67567" b="22279"/>
          <a:stretch/>
        </p:blipFill>
        <p:spPr bwMode="auto">
          <a:xfrm>
            <a:off x="986942" y="3380975"/>
            <a:ext cx="7275252" cy="863600"/>
          </a:xfrm>
          <a:prstGeom prst="rect">
            <a:avLst/>
          </a:prstGeom>
          <a:noFill/>
          <a:ln>
            <a:noFill/>
          </a:ln>
        </p:spPr>
      </p:pic>
      <p:sp>
        <p:nvSpPr>
          <p:cNvPr id="10" name="Rectangle 9">
            <a:extLst>
              <a:ext uri="{FF2B5EF4-FFF2-40B4-BE49-F238E27FC236}">
                <a16:creationId xmlns:a16="http://schemas.microsoft.com/office/drawing/2014/main" id="{529A71D2-F824-B8DE-70E2-BCE198C27BDA}"/>
              </a:ext>
            </a:extLst>
          </p:cNvPr>
          <p:cNvSpPr/>
          <p:nvPr/>
        </p:nvSpPr>
        <p:spPr>
          <a:xfrm>
            <a:off x="4819652" y="3305511"/>
            <a:ext cx="306530" cy="413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A584F2-F759-EEE3-F10C-ED1104610DBE}"/>
              </a:ext>
            </a:extLst>
          </p:cNvPr>
          <p:cNvSpPr txBox="1"/>
          <p:nvPr/>
        </p:nvSpPr>
        <p:spPr>
          <a:xfrm rot="16200000">
            <a:off x="119719" y="2404349"/>
            <a:ext cx="1424609" cy="307777"/>
          </a:xfrm>
          <a:prstGeom prst="rect">
            <a:avLst/>
          </a:prstGeom>
          <a:noFill/>
        </p:spPr>
        <p:txBody>
          <a:bodyPr wrap="square" rtlCol="0">
            <a:spAutoFit/>
          </a:bodyPr>
          <a:lstStyle/>
          <a:p>
            <a:pPr marL="0" lvl="1" algn="ctr">
              <a:spcAft>
                <a:spcPts val="600"/>
              </a:spcAft>
            </a:pPr>
            <a:r>
              <a:rPr lang="en-US" sz="1400" b="1" dirty="0">
                <a:latin typeface="Helvetica"/>
                <a:cs typeface="Helvetica"/>
              </a:rPr>
              <a:t>transit time (y)</a:t>
            </a:r>
          </a:p>
        </p:txBody>
      </p:sp>
    </p:spTree>
    <p:extLst>
      <p:ext uri="{BB962C8B-B14F-4D97-AF65-F5344CB8AC3E}">
        <p14:creationId xmlns:p14="http://schemas.microsoft.com/office/powerpoint/2010/main" val="2931473798"/>
      </p:ext>
    </p:extLst>
  </p:cSld>
  <p:clrMapOvr>
    <a:masterClrMapping/>
  </p:clrMapOvr>
  <mc:AlternateContent xmlns:mc="http://schemas.openxmlformats.org/markup-compatibility/2006" xmlns:p14="http://schemas.microsoft.com/office/powerpoint/2010/main">
    <mc:Choice Requires="p14">
      <p:transition spd="slow" p14:dur="2000" advClick="0" advTm="20806"/>
    </mc:Choice>
    <mc:Fallback xmlns="">
      <p:transition spd="slow" advClick="0" advTm="2080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CLIMATE CHANGE AND SOIL C</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7</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a:t>
            </a:fld>
            <a:endParaRPr lang="de-DE" dirty="0"/>
          </a:p>
        </p:txBody>
      </p:sp>
      <p:grpSp>
        <p:nvGrpSpPr>
          <p:cNvPr id="48" name="Group 47">
            <a:extLst>
              <a:ext uri="{FF2B5EF4-FFF2-40B4-BE49-F238E27FC236}">
                <a16:creationId xmlns:a16="http://schemas.microsoft.com/office/drawing/2014/main" id="{FA87945E-A741-F16B-A089-48C44CBF2F69}"/>
              </a:ext>
            </a:extLst>
          </p:cNvPr>
          <p:cNvGrpSpPr/>
          <p:nvPr/>
        </p:nvGrpSpPr>
        <p:grpSpPr>
          <a:xfrm>
            <a:off x="1616839" y="1418219"/>
            <a:ext cx="5887837" cy="2342682"/>
            <a:chOff x="1689991" y="1409075"/>
            <a:chExt cx="5887837" cy="2342682"/>
          </a:xfrm>
        </p:grpSpPr>
        <p:sp>
          <p:nvSpPr>
            <p:cNvPr id="45" name="TextBox 44">
              <a:extLst>
                <a:ext uri="{FF2B5EF4-FFF2-40B4-BE49-F238E27FC236}">
                  <a16:creationId xmlns:a16="http://schemas.microsoft.com/office/drawing/2014/main" id="{F69D6B43-A3ED-CB3C-0BC7-C5E61C3477FF}"/>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44" name="TextBox 43">
              <a:extLst>
                <a:ext uri="{FF2B5EF4-FFF2-40B4-BE49-F238E27FC236}">
                  <a16:creationId xmlns:a16="http://schemas.microsoft.com/office/drawing/2014/main" id="{4B88936C-9002-562D-A8D9-115C159ACA53}"/>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43" name="TextBox 42">
              <a:extLst>
                <a:ext uri="{FF2B5EF4-FFF2-40B4-BE49-F238E27FC236}">
                  <a16:creationId xmlns:a16="http://schemas.microsoft.com/office/drawing/2014/main" id="{E60D68FA-751A-1054-56C6-4D8251507EE7}"/>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cxnSp>
          <p:nvCxnSpPr>
            <p:cNvPr id="36" name="Straight Connector 35">
              <a:extLst>
                <a:ext uri="{FF2B5EF4-FFF2-40B4-BE49-F238E27FC236}">
                  <a16:creationId xmlns:a16="http://schemas.microsoft.com/office/drawing/2014/main" id="{36F873E4-8BD7-8444-3088-A77AABC48A11}"/>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8780C5A-068B-A2C6-3663-2D3AA4C9C64C}"/>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39" name="Straight Connector 38">
              <a:extLst>
                <a:ext uri="{FF2B5EF4-FFF2-40B4-BE49-F238E27FC236}">
                  <a16:creationId xmlns:a16="http://schemas.microsoft.com/office/drawing/2014/main" id="{22D9C49B-84D1-2A3F-581B-E6FA9481B945}"/>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1CF427D-B10C-CAF5-FD3E-6C9ADF7FCC4B}"/>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EFB2752-93F4-97AF-73B3-8AB359100A2B}"/>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F51481C-E0E8-CC0B-8E51-C5BD040DAE37}"/>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AB1518D-9A8B-A0B3-123E-95966A58230D}"/>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sp>
          <p:nvSpPr>
            <p:cNvPr id="19" name="Rectangle 18">
              <a:extLst>
                <a:ext uri="{FF2B5EF4-FFF2-40B4-BE49-F238E27FC236}">
                  <a16:creationId xmlns:a16="http://schemas.microsoft.com/office/drawing/2014/main" id="{03FCE69E-0E84-5140-4BE3-DF73D920DC10}"/>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93EDD62F-6569-F8E1-D342-B0CBDE2DD3F1}"/>
              </a:ext>
            </a:extLst>
          </p:cNvPr>
          <p:cNvSpPr txBox="1"/>
          <p:nvPr/>
        </p:nvSpPr>
        <p:spPr>
          <a:xfrm>
            <a:off x="134913" y="2248063"/>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12" name="TextBox 11">
            <a:extLst>
              <a:ext uri="{FF2B5EF4-FFF2-40B4-BE49-F238E27FC236}">
                <a16:creationId xmlns:a16="http://schemas.microsoft.com/office/drawing/2014/main" id="{0CDB187A-6998-685D-E37D-2E8E9AA53BEE}"/>
              </a:ext>
            </a:extLst>
          </p:cNvPr>
          <p:cNvSpPr txBox="1"/>
          <p:nvPr/>
        </p:nvSpPr>
        <p:spPr>
          <a:xfrm>
            <a:off x="76188" y="5211501"/>
            <a:ext cx="3349752" cy="261610"/>
          </a:xfrm>
          <a:prstGeom prst="rect">
            <a:avLst/>
          </a:prstGeom>
          <a:noFill/>
        </p:spPr>
        <p:txBody>
          <a:bodyPr wrap="square" rtlCol="0">
            <a:spAutoFit/>
          </a:bodyPr>
          <a:lstStyle/>
          <a:p>
            <a:r>
              <a:rPr lang="en-US" sz="1100" dirty="0">
                <a:latin typeface="Helvetica" pitchFamily="2" charset="0"/>
              </a:rPr>
              <a:t>(figure adapted from Todd-Brown et al., 2018)</a:t>
            </a:r>
          </a:p>
        </p:txBody>
      </p:sp>
      <p:sp>
        <p:nvSpPr>
          <p:cNvPr id="50" name="Oval 49">
            <a:extLst>
              <a:ext uri="{FF2B5EF4-FFF2-40B4-BE49-F238E27FC236}">
                <a16:creationId xmlns:a16="http://schemas.microsoft.com/office/drawing/2014/main" id="{A55E6476-1D43-2DC6-EC33-5F75649CFC9C}"/>
              </a:ext>
            </a:extLst>
          </p:cNvPr>
          <p:cNvSpPr/>
          <p:nvPr/>
        </p:nvSpPr>
        <p:spPr>
          <a:xfrm>
            <a:off x="2316480" y="411930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DBB144A-CE06-0131-9CCD-31D7FBBB5E57}"/>
              </a:ext>
            </a:extLst>
          </p:cNvPr>
          <p:cNvSpPr txBox="1"/>
          <p:nvPr/>
        </p:nvSpPr>
        <p:spPr>
          <a:xfrm>
            <a:off x="2507231" y="4053616"/>
            <a:ext cx="1918741" cy="276999"/>
          </a:xfrm>
          <a:prstGeom prst="rect">
            <a:avLst/>
          </a:prstGeom>
          <a:noFill/>
        </p:spPr>
        <p:txBody>
          <a:bodyPr wrap="square" rtlCol="0">
            <a:spAutoFit/>
          </a:bodyPr>
          <a:lstStyle/>
          <a:p>
            <a:r>
              <a:rPr lang="en-US" sz="1200" b="1" dirty="0">
                <a:latin typeface="Helvetica" pitchFamily="2" charset="0"/>
              </a:rPr>
              <a:t>Model mean</a:t>
            </a:r>
          </a:p>
        </p:txBody>
      </p:sp>
      <p:cxnSp>
        <p:nvCxnSpPr>
          <p:cNvPr id="15" name="Straight Connector 14">
            <a:extLst>
              <a:ext uri="{FF2B5EF4-FFF2-40B4-BE49-F238E27FC236}">
                <a16:creationId xmlns:a16="http://schemas.microsoft.com/office/drawing/2014/main" id="{66BFE7F8-0222-3A2B-1EDE-318B7B8B210D}"/>
              </a:ext>
            </a:extLst>
          </p:cNvPr>
          <p:cNvCxnSpPr>
            <a:cxnSpLocks/>
          </p:cNvCxnSpPr>
          <p:nvPr/>
        </p:nvCxnSpPr>
        <p:spPr>
          <a:xfrm>
            <a:off x="2080476" y="2370826"/>
            <a:ext cx="5424200"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07695E8D-CBB3-E39E-B29A-6F2CAFEC6B73}"/>
              </a:ext>
            </a:extLst>
          </p:cNvPr>
          <p:cNvCxnSpPr>
            <a:cxnSpLocks/>
          </p:cNvCxnSpPr>
          <p:nvPr/>
        </p:nvCxnSpPr>
        <p:spPr>
          <a:xfrm>
            <a:off x="4572000" y="417910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7AD7E6E5-9DD9-8D0A-194E-457942585C05}"/>
              </a:ext>
            </a:extLst>
          </p:cNvPr>
          <p:cNvSpPr txBox="1"/>
          <p:nvPr/>
        </p:nvSpPr>
        <p:spPr>
          <a:xfrm>
            <a:off x="4895225" y="405361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86" name="Rectangle 85">
            <a:extLst>
              <a:ext uri="{FF2B5EF4-FFF2-40B4-BE49-F238E27FC236}">
                <a16:creationId xmlns:a16="http://schemas.microsoft.com/office/drawing/2014/main" id="{D5B1B35F-7B60-DE91-A070-CE6C28011F34}"/>
              </a:ext>
            </a:extLst>
          </p:cNvPr>
          <p:cNvSpPr/>
          <p:nvPr/>
        </p:nvSpPr>
        <p:spPr>
          <a:xfrm>
            <a:off x="2094229" y="2197140"/>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79FA6CA7-6232-ABD8-9863-D5233EF601C5}"/>
              </a:ext>
            </a:extLst>
          </p:cNvPr>
          <p:cNvGrpSpPr/>
          <p:nvPr/>
        </p:nvGrpSpPr>
        <p:grpSpPr>
          <a:xfrm>
            <a:off x="2228088" y="1686910"/>
            <a:ext cx="5201648" cy="1170590"/>
            <a:chOff x="2228088" y="1686910"/>
            <a:chExt cx="5201648" cy="1170590"/>
          </a:xfrm>
        </p:grpSpPr>
        <p:grpSp>
          <p:nvGrpSpPr>
            <p:cNvPr id="53" name="Group 52">
              <a:extLst>
                <a:ext uri="{FF2B5EF4-FFF2-40B4-BE49-F238E27FC236}">
                  <a16:creationId xmlns:a16="http://schemas.microsoft.com/office/drawing/2014/main" id="{9D4799FC-1F0B-7ED0-168C-87975AD6162B}"/>
                </a:ext>
              </a:extLst>
            </p:cNvPr>
            <p:cNvGrpSpPr/>
            <p:nvPr/>
          </p:nvGrpSpPr>
          <p:grpSpPr>
            <a:xfrm>
              <a:off x="2228088" y="1686910"/>
              <a:ext cx="4917168" cy="1170590"/>
              <a:chOff x="2228088" y="1686910"/>
              <a:chExt cx="4917168" cy="1170590"/>
            </a:xfrm>
            <a:solidFill>
              <a:schemeClr val="tx1">
                <a:alpha val="50000"/>
              </a:schemeClr>
            </a:solidFill>
          </p:grpSpPr>
          <p:sp>
            <p:nvSpPr>
              <p:cNvPr id="55" name="Oval 54">
                <a:extLst>
                  <a:ext uri="{FF2B5EF4-FFF2-40B4-BE49-F238E27FC236}">
                    <a16:creationId xmlns:a16="http://schemas.microsoft.com/office/drawing/2014/main" id="{710A2AF9-1234-30E6-302F-8330596F9F9D}"/>
                  </a:ext>
                </a:extLst>
              </p:cNvPr>
              <p:cNvSpPr/>
              <p:nvPr/>
            </p:nvSpPr>
            <p:spPr>
              <a:xfrm>
                <a:off x="2496312" y="263347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A85E05DF-55D4-1177-26EF-B4546C7F690D}"/>
                  </a:ext>
                </a:extLst>
              </p:cNvPr>
              <p:cNvSpPr/>
              <p:nvPr/>
            </p:nvSpPr>
            <p:spPr>
              <a:xfrm>
                <a:off x="7001256" y="256866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04D945E-F088-4B90-69B4-A1BA07FE5A47}"/>
                  </a:ext>
                </a:extLst>
              </p:cNvPr>
              <p:cNvSpPr/>
              <p:nvPr/>
            </p:nvSpPr>
            <p:spPr>
              <a:xfrm>
                <a:off x="5955792" y="27130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7F6F7A5-FBFC-6C7A-5C89-714486F46AB8}"/>
                  </a:ext>
                </a:extLst>
              </p:cNvPr>
              <p:cNvSpPr/>
              <p:nvPr/>
            </p:nvSpPr>
            <p:spPr>
              <a:xfrm>
                <a:off x="6211824" y="27056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A99C9BF-FCBF-B7E0-9C93-DE6922D5536B}"/>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DCBAF1D-F3E9-9F95-125D-D4077D17AC5A}"/>
                  </a:ext>
                </a:extLst>
              </p:cNvPr>
              <p:cNvSpPr/>
              <p:nvPr/>
            </p:nvSpPr>
            <p:spPr>
              <a:xfrm>
                <a:off x="4354848" y="19729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AF76614-853C-1BED-BC89-78E29C1BC39E}"/>
                  </a:ext>
                </a:extLst>
              </p:cNvPr>
              <p:cNvSpPr/>
              <p:nvPr/>
            </p:nvSpPr>
            <p:spPr>
              <a:xfrm>
                <a:off x="4611414" y="199780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62C3494-BB33-CCA0-1EBF-2AF81C0AC660}"/>
                  </a:ext>
                </a:extLst>
              </p:cNvPr>
              <p:cNvSpPr/>
              <p:nvPr/>
            </p:nvSpPr>
            <p:spPr>
              <a:xfrm>
                <a:off x="2763786"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387CFB7-DADF-B3DC-F895-E2984EED3522}"/>
                  </a:ext>
                </a:extLst>
              </p:cNvPr>
              <p:cNvSpPr/>
              <p:nvPr/>
            </p:nvSpPr>
            <p:spPr>
              <a:xfrm>
                <a:off x="3035058" y="25141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A1078F8-3FA2-6732-78F0-88DA5E983935}"/>
                  </a:ext>
                </a:extLst>
              </p:cNvPr>
              <p:cNvSpPr/>
              <p:nvPr/>
            </p:nvSpPr>
            <p:spPr>
              <a:xfrm>
                <a:off x="3306330" y="25293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B13ACA6-9C72-5C93-A605-53C332E4B048}"/>
                  </a:ext>
                </a:extLst>
              </p:cNvPr>
              <p:cNvSpPr/>
              <p:nvPr/>
            </p:nvSpPr>
            <p:spPr>
              <a:xfrm>
                <a:off x="3568458"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D809A18-BEC2-DCA9-3110-7624138F7327}"/>
                  </a:ext>
                </a:extLst>
              </p:cNvPr>
              <p:cNvSpPr/>
              <p:nvPr/>
            </p:nvSpPr>
            <p:spPr>
              <a:xfrm>
                <a:off x="3830586" y="25323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B2C509B-D066-1942-1BA3-F0B5693B600C}"/>
                  </a:ext>
                </a:extLst>
              </p:cNvPr>
              <p:cNvSpPr/>
              <p:nvPr/>
            </p:nvSpPr>
            <p:spPr>
              <a:xfrm>
                <a:off x="4083570" y="25384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F609833-477C-02DB-DBB1-E22C6ED97CB3}"/>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253E9C4-09B1-17C9-739F-1FBBDF7A3D39}"/>
                  </a:ext>
                </a:extLst>
              </p:cNvPr>
              <p:cNvSpPr/>
              <p:nvPr/>
            </p:nvSpPr>
            <p:spPr>
              <a:xfrm>
                <a:off x="5144814" y="243062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EE6D992-49EF-14FA-17AD-2EDE5A6A4465}"/>
                  </a:ext>
                </a:extLst>
              </p:cNvPr>
              <p:cNvSpPr/>
              <p:nvPr/>
            </p:nvSpPr>
            <p:spPr>
              <a:xfrm>
                <a:off x="5406942" y="2491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50BCB76-0744-AA76-2F0D-3A74B1A48524}"/>
                  </a:ext>
                </a:extLst>
              </p:cNvPr>
              <p:cNvSpPr/>
              <p:nvPr/>
            </p:nvSpPr>
            <p:spPr>
              <a:xfrm>
                <a:off x="5678214" y="236051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EBB3A61-BD18-11A8-89AC-BD4FEB695355}"/>
                  </a:ext>
                </a:extLst>
              </p:cNvPr>
              <p:cNvSpPr/>
              <p:nvPr/>
            </p:nvSpPr>
            <p:spPr>
              <a:xfrm>
                <a:off x="6470694" y="209229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979BCCA-3C9C-3967-74E1-07E84F8E4709}"/>
                  </a:ext>
                </a:extLst>
              </p:cNvPr>
              <p:cNvSpPr/>
              <p:nvPr/>
            </p:nvSpPr>
            <p:spPr>
              <a:xfrm>
                <a:off x="6741966" y="16869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Oval 53">
              <a:extLst>
                <a:ext uri="{FF2B5EF4-FFF2-40B4-BE49-F238E27FC236}">
                  <a16:creationId xmlns:a16="http://schemas.microsoft.com/office/drawing/2014/main" id="{D95C702B-B03E-4188-45E2-7A321EC8FC41}"/>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40E88B32-A17C-9850-547A-ADEF3F252907}"/>
              </a:ext>
            </a:extLst>
          </p:cNvPr>
          <p:cNvSpPr/>
          <p:nvPr/>
        </p:nvSpPr>
        <p:spPr>
          <a:xfrm>
            <a:off x="4617639" y="430750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6E3C6B62-AEE3-7C60-7580-42368F75B097}"/>
              </a:ext>
            </a:extLst>
          </p:cNvPr>
          <p:cNvSpPr txBox="1"/>
          <p:nvPr/>
        </p:nvSpPr>
        <p:spPr>
          <a:xfrm>
            <a:off x="4895225" y="4255686"/>
            <a:ext cx="1918741" cy="276999"/>
          </a:xfrm>
          <a:prstGeom prst="rect">
            <a:avLst/>
          </a:prstGeom>
          <a:noFill/>
        </p:spPr>
        <p:txBody>
          <a:bodyPr wrap="square" rtlCol="0">
            <a:spAutoFit/>
          </a:bodyPr>
          <a:lstStyle/>
          <a:p>
            <a:r>
              <a:rPr lang="en-US" sz="1200" b="1" dirty="0">
                <a:latin typeface="Helvetica" pitchFamily="2" charset="0"/>
              </a:rPr>
              <a:t>± sd</a:t>
            </a:r>
          </a:p>
        </p:txBody>
      </p:sp>
      <p:sp>
        <p:nvSpPr>
          <p:cNvPr id="93" name="TextBox 92">
            <a:extLst>
              <a:ext uri="{FF2B5EF4-FFF2-40B4-BE49-F238E27FC236}">
                <a16:creationId xmlns:a16="http://schemas.microsoft.com/office/drawing/2014/main" id="{34D55D8B-73EA-FCF5-6E8C-C07453122B73}"/>
              </a:ext>
            </a:extLst>
          </p:cNvPr>
          <p:cNvSpPr txBox="1"/>
          <p:nvPr/>
        </p:nvSpPr>
        <p:spPr>
          <a:xfrm>
            <a:off x="7728179" y="1036991"/>
            <a:ext cx="986053" cy="646331"/>
          </a:xfrm>
          <a:prstGeom prst="rect">
            <a:avLst/>
          </a:prstGeom>
          <a:noFill/>
        </p:spPr>
        <p:txBody>
          <a:bodyPr wrap="square" rtlCol="0">
            <a:spAutoFit/>
          </a:bodyPr>
          <a:lstStyle/>
          <a:p>
            <a:pPr algn="ctr"/>
            <a:r>
              <a:rPr lang="en-US" b="1" dirty="0">
                <a:solidFill>
                  <a:srgbClr val="00B050"/>
                </a:solidFill>
                <a:latin typeface="Helvetica" pitchFamily="2" charset="0"/>
              </a:rPr>
              <a:t>inputs</a:t>
            </a:r>
          </a:p>
          <a:p>
            <a:pPr algn="ctr"/>
            <a:r>
              <a:rPr lang="en-US" b="1" dirty="0">
                <a:solidFill>
                  <a:srgbClr val="00B050"/>
                </a:solidFill>
                <a:latin typeface="Helvetica" pitchFamily="2" charset="0"/>
              </a:rPr>
              <a:t>+</a:t>
            </a:r>
          </a:p>
        </p:txBody>
      </p:sp>
      <p:sp>
        <p:nvSpPr>
          <p:cNvPr id="94" name="TextBox 93">
            <a:extLst>
              <a:ext uri="{FF2B5EF4-FFF2-40B4-BE49-F238E27FC236}">
                <a16:creationId xmlns:a16="http://schemas.microsoft.com/office/drawing/2014/main" id="{DB9A8D35-672C-BA4C-042E-698DAA3B0656}"/>
              </a:ext>
            </a:extLst>
          </p:cNvPr>
          <p:cNvSpPr txBox="1"/>
          <p:nvPr/>
        </p:nvSpPr>
        <p:spPr>
          <a:xfrm>
            <a:off x="7280123" y="3393095"/>
            <a:ext cx="1918741" cy="646331"/>
          </a:xfrm>
          <a:prstGeom prst="rect">
            <a:avLst/>
          </a:prstGeom>
          <a:noFill/>
        </p:spPr>
        <p:txBody>
          <a:bodyPr wrap="square" rtlCol="0">
            <a:spAutoFit/>
          </a:bodyPr>
          <a:lstStyle/>
          <a:p>
            <a:pPr algn="ctr"/>
            <a:r>
              <a:rPr lang="en-US" b="1" dirty="0">
                <a:solidFill>
                  <a:srgbClr val="C00000"/>
                </a:solidFill>
                <a:latin typeface="Helvetica" pitchFamily="2" charset="0"/>
              </a:rPr>
              <a:t>+ decomposition</a:t>
            </a:r>
          </a:p>
        </p:txBody>
      </p:sp>
      <p:sp>
        <p:nvSpPr>
          <p:cNvPr id="95" name="Down Arrow 94">
            <a:extLst>
              <a:ext uri="{FF2B5EF4-FFF2-40B4-BE49-F238E27FC236}">
                <a16:creationId xmlns:a16="http://schemas.microsoft.com/office/drawing/2014/main" id="{72D97F8F-9F56-FDFB-9D89-219A183C5B0F}"/>
              </a:ext>
            </a:extLst>
          </p:cNvPr>
          <p:cNvSpPr/>
          <p:nvPr/>
        </p:nvSpPr>
        <p:spPr>
          <a:xfrm rot="10800000">
            <a:off x="7982062" y="1635911"/>
            <a:ext cx="484632" cy="860400"/>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Down Arrow 95">
            <a:extLst>
              <a:ext uri="{FF2B5EF4-FFF2-40B4-BE49-F238E27FC236}">
                <a16:creationId xmlns:a16="http://schemas.microsoft.com/office/drawing/2014/main" id="{62B4D87E-5804-B95A-AF3A-3323F473F5C0}"/>
              </a:ext>
            </a:extLst>
          </p:cNvPr>
          <p:cNvSpPr/>
          <p:nvPr/>
        </p:nvSpPr>
        <p:spPr>
          <a:xfrm>
            <a:off x="7988158" y="2600844"/>
            <a:ext cx="484632" cy="859263"/>
          </a:xfrm>
          <a:prstGeom prst="downArrow">
            <a:avLst/>
          </a:prstGeom>
          <a:gradFill>
            <a:gsLst>
              <a:gs pos="0">
                <a:srgbClr val="C00000"/>
              </a:gs>
              <a:gs pos="100000">
                <a:srgbClr val="FF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B565AEA-12E2-279E-3795-FFCF17D52173}"/>
              </a:ext>
            </a:extLst>
          </p:cNvPr>
          <p:cNvSpPr txBox="1"/>
          <p:nvPr/>
        </p:nvSpPr>
        <p:spPr>
          <a:xfrm>
            <a:off x="3357664" y="3710585"/>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Tree>
    <p:extLst>
      <p:ext uri="{BB962C8B-B14F-4D97-AF65-F5344CB8AC3E}">
        <p14:creationId xmlns:p14="http://schemas.microsoft.com/office/powerpoint/2010/main" val="3618946696"/>
      </p:ext>
    </p:extLst>
  </p:cSld>
  <p:clrMapOvr>
    <a:masterClrMapping/>
  </p:clrMapOvr>
  <mc:AlternateContent xmlns:mc="http://schemas.openxmlformats.org/markup-compatibility/2006" xmlns:p14="http://schemas.microsoft.com/office/powerpoint/2010/main">
    <mc:Choice Requires="p14">
      <p:transition spd="slow" p14:dur="2000" advClick="0" advTm="40689"/>
    </mc:Choice>
    <mc:Fallback xmlns="">
      <p:transition spd="slow" advClick="0" advTm="40689"/>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FBE53-4E2C-9589-4538-4BA1B1871323}"/>
              </a:ext>
            </a:extLst>
          </p:cNvPr>
          <p:cNvSpPr/>
          <p:nvPr/>
        </p:nvSpPr>
        <p:spPr>
          <a:xfrm>
            <a:off x="536028" y="1348701"/>
            <a:ext cx="8150772" cy="38436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TEMPERATURE &amp; TRANSIT TIME</a:t>
            </a:r>
          </a:p>
        </p:txBody>
      </p:sp>
      <p:sp>
        <p:nvSpPr>
          <p:cNvPr id="3" name="Slide Number Placeholder 2"/>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70</a:t>
            </a:fld>
            <a:endParaRPr lang="de-DE" dirty="0"/>
          </a:p>
        </p:txBody>
      </p:sp>
      <p:pic>
        <p:nvPicPr>
          <p:cNvPr id="5" name="Picture 4">
            <a:extLst>
              <a:ext uri="{FF2B5EF4-FFF2-40B4-BE49-F238E27FC236}">
                <a16:creationId xmlns:a16="http://schemas.microsoft.com/office/drawing/2014/main" id="{1ED71980-719A-0F50-75F4-C78F5C0FD9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46" t="80600" r="21526" b="5757"/>
          <a:stretch/>
        </p:blipFill>
        <p:spPr bwMode="auto">
          <a:xfrm>
            <a:off x="3016456" y="4296863"/>
            <a:ext cx="3111088" cy="820056"/>
          </a:xfrm>
          <a:prstGeom prst="rect">
            <a:avLst/>
          </a:prstGeom>
          <a:noFill/>
          <a:ln>
            <a:noFill/>
          </a:ln>
        </p:spPr>
      </p:pic>
      <p:pic>
        <p:nvPicPr>
          <p:cNvPr id="4" name="Picture 3">
            <a:extLst>
              <a:ext uri="{FF2B5EF4-FFF2-40B4-BE49-F238E27FC236}">
                <a16:creationId xmlns:a16="http://schemas.microsoft.com/office/drawing/2014/main" id="{48A61A39-A8FF-5D64-8875-BBC45348C966}"/>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b="76606"/>
          <a:stretch/>
        </p:blipFill>
        <p:spPr bwMode="auto">
          <a:xfrm>
            <a:off x="986942" y="1492598"/>
            <a:ext cx="7275252" cy="1989612"/>
          </a:xfrm>
          <a:prstGeom prst="rect">
            <a:avLst/>
          </a:prstGeom>
          <a:noFill/>
          <a:ln>
            <a:noFill/>
          </a:ln>
        </p:spPr>
      </p:pic>
      <p:pic>
        <p:nvPicPr>
          <p:cNvPr id="9" name="Picture 8">
            <a:extLst>
              <a:ext uri="{FF2B5EF4-FFF2-40B4-BE49-F238E27FC236}">
                <a16:creationId xmlns:a16="http://schemas.microsoft.com/office/drawing/2014/main" id="{858BCC90-D147-D8D5-DD14-429B87C5F364}"/>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l="4590" t="67567" b="22279"/>
          <a:stretch/>
        </p:blipFill>
        <p:spPr bwMode="auto">
          <a:xfrm>
            <a:off x="986942" y="3380975"/>
            <a:ext cx="7275252" cy="863600"/>
          </a:xfrm>
          <a:prstGeom prst="rect">
            <a:avLst/>
          </a:prstGeom>
          <a:noFill/>
          <a:ln>
            <a:noFill/>
          </a:ln>
        </p:spPr>
      </p:pic>
      <p:sp>
        <p:nvSpPr>
          <p:cNvPr id="10" name="Rectangle 9">
            <a:extLst>
              <a:ext uri="{FF2B5EF4-FFF2-40B4-BE49-F238E27FC236}">
                <a16:creationId xmlns:a16="http://schemas.microsoft.com/office/drawing/2014/main" id="{529A71D2-F824-B8DE-70E2-BCE198C27BDA}"/>
              </a:ext>
            </a:extLst>
          </p:cNvPr>
          <p:cNvSpPr/>
          <p:nvPr/>
        </p:nvSpPr>
        <p:spPr>
          <a:xfrm>
            <a:off x="4819652" y="3305511"/>
            <a:ext cx="306530" cy="4130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99FCC00-262C-9C51-E360-6FC3D321F6F4}"/>
              </a:ext>
            </a:extLst>
          </p:cNvPr>
          <p:cNvSpPr txBox="1"/>
          <p:nvPr/>
        </p:nvSpPr>
        <p:spPr>
          <a:xfrm rot="16200000">
            <a:off x="119719" y="2404349"/>
            <a:ext cx="1424609" cy="307777"/>
          </a:xfrm>
          <a:prstGeom prst="rect">
            <a:avLst/>
          </a:prstGeom>
          <a:noFill/>
        </p:spPr>
        <p:txBody>
          <a:bodyPr wrap="square" rtlCol="0">
            <a:spAutoFit/>
          </a:bodyPr>
          <a:lstStyle/>
          <a:p>
            <a:pPr marL="0" lvl="1" algn="ctr">
              <a:spcAft>
                <a:spcPts val="600"/>
              </a:spcAft>
            </a:pPr>
            <a:r>
              <a:rPr lang="en-US" sz="1400" b="1" dirty="0">
                <a:latin typeface="Helvetica"/>
                <a:cs typeface="Helvetica"/>
              </a:rPr>
              <a:t>transit time (y)</a:t>
            </a:r>
          </a:p>
        </p:txBody>
      </p:sp>
      <p:sp>
        <p:nvSpPr>
          <p:cNvPr id="2" name="Rectangle 1">
            <a:extLst>
              <a:ext uri="{FF2B5EF4-FFF2-40B4-BE49-F238E27FC236}">
                <a16:creationId xmlns:a16="http://schemas.microsoft.com/office/drawing/2014/main" id="{F1829789-BA4B-A6FF-4971-F32470AC0EDB}"/>
              </a:ext>
            </a:extLst>
          </p:cNvPr>
          <p:cNvSpPr/>
          <p:nvPr/>
        </p:nvSpPr>
        <p:spPr>
          <a:xfrm>
            <a:off x="227012" y="817272"/>
            <a:ext cx="8689975" cy="481771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4B6C8E-EDE5-8110-2D0D-E8A4F150FBED}"/>
              </a:ext>
            </a:extLst>
          </p:cNvPr>
          <p:cNvSpPr txBox="1"/>
          <p:nvPr/>
        </p:nvSpPr>
        <p:spPr>
          <a:xfrm>
            <a:off x="156123" y="2278567"/>
            <a:ext cx="8831751" cy="1892826"/>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Parent material has strong effect on temperature sensitivity of transit time</a:t>
            </a:r>
          </a:p>
          <a:p>
            <a:pPr marL="457200" lvl="2" indent="-457200" algn="ctr">
              <a:spcAft>
                <a:spcPts val="600"/>
              </a:spcAft>
              <a:buFont typeface="Wingdings" charset="2"/>
              <a:buChar char="Ø"/>
              <a:defRPr/>
            </a:pPr>
            <a:r>
              <a:rPr lang="en-US" sz="2800" i="1" dirty="0">
                <a:solidFill>
                  <a:srgbClr val="000000"/>
                </a:solidFill>
                <a:latin typeface="Helvetica"/>
                <a:cs typeface="Helvetica"/>
              </a:rPr>
              <a:t>Expected relationship between temperature and transit time only apparent in granitic soils </a:t>
            </a:r>
          </a:p>
        </p:txBody>
      </p:sp>
    </p:spTree>
    <p:extLst>
      <p:ext uri="{BB962C8B-B14F-4D97-AF65-F5344CB8AC3E}">
        <p14:creationId xmlns:p14="http://schemas.microsoft.com/office/powerpoint/2010/main" val="3344946081"/>
      </p:ext>
    </p:extLst>
  </p:cSld>
  <p:clrMapOvr>
    <a:masterClrMapping/>
  </p:clrMapOvr>
  <mc:AlternateContent xmlns:mc="http://schemas.openxmlformats.org/markup-compatibility/2006" xmlns:p14="http://schemas.microsoft.com/office/powerpoint/2010/main">
    <mc:Choice Requires="p14">
      <p:transition spd="slow" p14:dur="2000" advClick="0" advTm="31248"/>
    </mc:Choice>
    <mc:Fallback xmlns="">
      <p:transition spd="slow" advClick="0" advTm="31248"/>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MINERALS &amp; SYSTEM AGE</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71</a:t>
            </a:fld>
            <a:endParaRPr lang="de-DE" dirty="0"/>
          </a:p>
        </p:txBody>
      </p:sp>
      <p:pic>
        <p:nvPicPr>
          <p:cNvPr id="2" name="Picture 1">
            <a:extLst>
              <a:ext uri="{FF2B5EF4-FFF2-40B4-BE49-F238E27FC236}">
                <a16:creationId xmlns:a16="http://schemas.microsoft.com/office/drawing/2014/main" id="{C04C29E6-0276-41BC-9BE2-E1B133F91B3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028700"/>
            <a:ext cx="5943600" cy="3657600"/>
          </a:xfrm>
          <a:prstGeom prst="rect">
            <a:avLst/>
          </a:prstGeom>
          <a:noFill/>
          <a:ln>
            <a:noFill/>
          </a:ln>
        </p:spPr>
      </p:pic>
    </p:spTree>
    <p:extLst>
      <p:ext uri="{BB962C8B-B14F-4D97-AF65-F5344CB8AC3E}">
        <p14:creationId xmlns:p14="http://schemas.microsoft.com/office/powerpoint/2010/main" val="817314974"/>
      </p:ext>
    </p:extLst>
  </p:cSld>
  <p:clrMapOvr>
    <a:masterClrMapping/>
  </p:clrMapOvr>
  <mc:AlternateContent xmlns:mc="http://schemas.openxmlformats.org/markup-compatibility/2006" xmlns:p14="http://schemas.microsoft.com/office/powerpoint/2010/main">
    <mc:Choice Requires="p14">
      <p:transition spd="slow" p14:dur="2000" advClick="0" advTm="86988"/>
    </mc:Choice>
    <mc:Fallback xmlns="">
      <p:transition spd="slow" advClick="0" advTm="86988"/>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4399EA-AF5C-98A6-3E83-F23A5DC1BC0F}"/>
              </a:ext>
            </a:extLst>
          </p:cNvPr>
          <p:cNvPicPr>
            <a:picLocks noChangeAspect="1"/>
          </p:cNvPicPr>
          <p:nvPr/>
        </p:nvPicPr>
        <p:blipFill>
          <a:blip r:embed="rId3"/>
          <a:stretch>
            <a:fillRect/>
          </a:stretch>
        </p:blipFill>
        <p:spPr>
          <a:xfrm>
            <a:off x="1600200" y="1028700"/>
            <a:ext cx="5943600" cy="3657600"/>
          </a:xfrm>
          <a:prstGeom prst="rect">
            <a:avLst/>
          </a:prstGeom>
        </p:spPr>
      </p:pic>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MINERALS &amp; TRANSIT TIME</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72</a:t>
            </a:fld>
            <a:endParaRPr lang="de-DE" dirty="0"/>
          </a:p>
        </p:txBody>
      </p:sp>
    </p:spTree>
    <p:extLst>
      <p:ext uri="{BB962C8B-B14F-4D97-AF65-F5344CB8AC3E}">
        <p14:creationId xmlns:p14="http://schemas.microsoft.com/office/powerpoint/2010/main" val="475682159"/>
      </p:ext>
    </p:extLst>
  </p:cSld>
  <p:clrMapOvr>
    <a:masterClrMapping/>
  </p:clrMapOvr>
  <mc:AlternateContent xmlns:mc="http://schemas.openxmlformats.org/markup-compatibility/2006" xmlns:p14="http://schemas.microsoft.com/office/powerpoint/2010/main">
    <mc:Choice Requires="p14">
      <p:transition spd="slow" p14:dur="2000" advClick="0" advTm="16425"/>
    </mc:Choice>
    <mc:Fallback xmlns="">
      <p:transition spd="slow" advClick="0" advTm="16425"/>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4399EA-AF5C-98A6-3E83-F23A5DC1BC0F}"/>
              </a:ext>
            </a:extLst>
          </p:cNvPr>
          <p:cNvPicPr>
            <a:picLocks noChangeAspect="1"/>
          </p:cNvPicPr>
          <p:nvPr/>
        </p:nvPicPr>
        <p:blipFill>
          <a:blip r:embed="rId3"/>
          <a:stretch>
            <a:fillRect/>
          </a:stretch>
        </p:blipFill>
        <p:spPr>
          <a:xfrm>
            <a:off x="1600200" y="1028700"/>
            <a:ext cx="5943600" cy="3657600"/>
          </a:xfrm>
          <a:prstGeom prst="rect">
            <a:avLst/>
          </a:prstGeom>
        </p:spPr>
      </p:pic>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MINERALS &amp; TRANSIT TIME</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73</a:t>
            </a:fld>
            <a:endParaRPr lang="de-DE" dirty="0"/>
          </a:p>
        </p:txBody>
      </p:sp>
      <p:cxnSp>
        <p:nvCxnSpPr>
          <p:cNvPr id="3" name="Straight Arrow Connector 2">
            <a:extLst>
              <a:ext uri="{FF2B5EF4-FFF2-40B4-BE49-F238E27FC236}">
                <a16:creationId xmlns:a16="http://schemas.microsoft.com/office/drawing/2014/main" id="{72D64939-80B5-B956-8D65-1CB83DB730BE}"/>
              </a:ext>
            </a:extLst>
          </p:cNvPr>
          <p:cNvCxnSpPr>
            <a:cxnSpLocks/>
          </p:cNvCxnSpPr>
          <p:nvPr/>
        </p:nvCxnSpPr>
        <p:spPr>
          <a:xfrm flipV="1">
            <a:off x="3476847" y="1641987"/>
            <a:ext cx="3553218" cy="1313864"/>
          </a:xfrm>
          <a:prstGeom prst="straightConnector1">
            <a:avLst/>
          </a:prstGeom>
          <a:ln w="444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356414"/>
      </p:ext>
    </p:extLst>
  </p:cSld>
  <p:clrMapOvr>
    <a:masterClrMapping/>
  </p:clrMapOvr>
  <mc:AlternateContent xmlns:mc="http://schemas.openxmlformats.org/markup-compatibility/2006" xmlns:p14="http://schemas.microsoft.com/office/powerpoint/2010/main">
    <mc:Choice Requires="p14">
      <p:transition spd="slow" p14:dur="2000" advClick="0" advTm="16584"/>
    </mc:Choice>
    <mc:Fallback xmlns="">
      <p:transition spd="slow" advClick="0" advTm="16584"/>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4399EA-AF5C-98A6-3E83-F23A5DC1BC0F}"/>
              </a:ext>
            </a:extLst>
          </p:cNvPr>
          <p:cNvPicPr>
            <a:picLocks noChangeAspect="1"/>
          </p:cNvPicPr>
          <p:nvPr/>
        </p:nvPicPr>
        <p:blipFill>
          <a:blip r:embed="rId3"/>
          <a:stretch>
            <a:fillRect/>
          </a:stretch>
        </p:blipFill>
        <p:spPr>
          <a:xfrm>
            <a:off x="1600200" y="1028700"/>
            <a:ext cx="5943600" cy="3657600"/>
          </a:xfrm>
          <a:prstGeom prst="rect">
            <a:avLst/>
          </a:prstGeom>
        </p:spPr>
      </p:pic>
      <p:sp>
        <p:nvSpPr>
          <p:cNvPr id="25" name="Title 1"/>
          <p:cNvSpPr txBox="1">
            <a:spLocks/>
          </p:cNvSpPr>
          <p:nvPr/>
        </p:nvSpPr>
        <p:spPr>
          <a:xfrm>
            <a:off x="234949" y="150504"/>
            <a:ext cx="8689975" cy="666769"/>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MINERALS &amp; TRANSIT TIME</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74</a:t>
            </a:fld>
            <a:endParaRPr lang="de-DE" dirty="0"/>
          </a:p>
        </p:txBody>
      </p:sp>
      <p:cxnSp>
        <p:nvCxnSpPr>
          <p:cNvPr id="3" name="Straight Arrow Connector 2">
            <a:extLst>
              <a:ext uri="{FF2B5EF4-FFF2-40B4-BE49-F238E27FC236}">
                <a16:creationId xmlns:a16="http://schemas.microsoft.com/office/drawing/2014/main" id="{72D64939-80B5-B956-8D65-1CB83DB730BE}"/>
              </a:ext>
            </a:extLst>
          </p:cNvPr>
          <p:cNvCxnSpPr>
            <a:cxnSpLocks/>
          </p:cNvCxnSpPr>
          <p:nvPr/>
        </p:nvCxnSpPr>
        <p:spPr>
          <a:xfrm flipV="1">
            <a:off x="3476847" y="1641987"/>
            <a:ext cx="3553218" cy="1313864"/>
          </a:xfrm>
          <a:prstGeom prst="straightConnector1">
            <a:avLst/>
          </a:prstGeom>
          <a:ln w="444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9CA36EF-D31C-5D3E-4088-1021C4650763}"/>
              </a:ext>
            </a:extLst>
          </p:cNvPr>
          <p:cNvSpPr/>
          <p:nvPr/>
        </p:nvSpPr>
        <p:spPr>
          <a:xfrm>
            <a:off x="227012" y="817272"/>
            <a:ext cx="8689975" cy="481771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F0E49D-77B2-F4D2-76DE-AF93D0157F2A}"/>
              </a:ext>
            </a:extLst>
          </p:cNvPr>
          <p:cNvSpPr txBox="1"/>
          <p:nvPr/>
        </p:nvSpPr>
        <p:spPr>
          <a:xfrm>
            <a:off x="156123" y="2278567"/>
            <a:ext cx="8831751" cy="2323713"/>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rtlCol="0">
            <a:spAutoFit/>
          </a:bodyPr>
          <a:lstStyle/>
          <a:p>
            <a:pPr marL="457200" lvl="2" indent="-457200" algn="ctr">
              <a:spcAft>
                <a:spcPts val="600"/>
              </a:spcAft>
              <a:buFont typeface="Wingdings" charset="2"/>
              <a:buChar char="Ø"/>
              <a:defRPr/>
            </a:pPr>
            <a:r>
              <a:rPr lang="en-US" sz="2800" i="1" dirty="0">
                <a:solidFill>
                  <a:srgbClr val="000000"/>
                </a:solidFill>
                <a:latin typeface="Helvetica"/>
                <a:cs typeface="Helvetica"/>
              </a:rPr>
              <a:t>Strong relationship between reactive mineral abundance and mean age</a:t>
            </a:r>
          </a:p>
          <a:p>
            <a:pPr marL="457200" lvl="2" indent="-457200" algn="ctr">
              <a:spcAft>
                <a:spcPts val="600"/>
              </a:spcAft>
              <a:buFont typeface="Wingdings" charset="2"/>
              <a:buChar char="Ø"/>
              <a:defRPr/>
            </a:pPr>
            <a:r>
              <a:rPr lang="en-US" sz="2800" i="1" dirty="0">
                <a:solidFill>
                  <a:srgbClr val="000000"/>
                </a:solidFill>
                <a:latin typeface="Helvetica"/>
                <a:cs typeface="Helvetica"/>
              </a:rPr>
              <a:t>Relationship between oxalate extractable minerals and transit time weaker, and absent in surface and granitic soils</a:t>
            </a:r>
          </a:p>
        </p:txBody>
      </p:sp>
    </p:spTree>
    <p:extLst>
      <p:ext uri="{BB962C8B-B14F-4D97-AF65-F5344CB8AC3E}">
        <p14:creationId xmlns:p14="http://schemas.microsoft.com/office/powerpoint/2010/main" val="4280512345"/>
      </p:ext>
    </p:extLst>
  </p:cSld>
  <p:clrMapOvr>
    <a:masterClrMapping/>
  </p:clrMapOvr>
  <mc:AlternateContent xmlns:mc="http://schemas.openxmlformats.org/markup-compatibility/2006">
    <mc:Choice xmlns:p14="http://schemas.microsoft.com/office/powerpoint/2010/main" Requires="p14">
      <p:transition spd="slow" p14:dur="2000" advClick="0" advTm="16584"/>
    </mc:Choice>
    <mc:Fallback>
      <p:transition spd="slow" advClick="0" advTm="16584"/>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3" name="Title 1"/>
          <p:cNvSpPr txBox="1">
            <a:spLocks/>
          </p:cNvSpPr>
          <p:nvPr/>
        </p:nvSpPr>
        <p:spPr>
          <a:xfrm>
            <a:off x="2436520" y="1745597"/>
            <a:ext cx="4242740" cy="1839671"/>
          </a:xfrm>
          <a:prstGeom prst="rect">
            <a:avLst/>
          </a:prstGeom>
          <a:solidFill>
            <a:schemeClr val="bg1">
              <a:lumMod val="50000"/>
            </a:schemeClr>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4000" b="1" dirty="0">
                <a:solidFill>
                  <a:schemeClr val="bg1"/>
                </a:solidFill>
                <a:latin typeface="Verdana"/>
                <a:cs typeface="Verdana"/>
              </a:rPr>
              <a:t>RESULTS</a:t>
            </a:r>
          </a:p>
          <a:p>
            <a:pPr>
              <a:spcAft>
                <a:spcPts val="600"/>
              </a:spcAft>
            </a:pPr>
            <a:r>
              <a:rPr lang="en-US" sz="3200" b="1" i="1" dirty="0">
                <a:solidFill>
                  <a:schemeClr val="bg1"/>
                </a:solidFill>
                <a:latin typeface="Verdana"/>
                <a:cs typeface="Verdana"/>
              </a:rPr>
              <a:t>Modellable vs.</a:t>
            </a:r>
          </a:p>
          <a:p>
            <a:pPr>
              <a:spcAft>
                <a:spcPts val="600"/>
              </a:spcAft>
            </a:pPr>
            <a:r>
              <a:rPr lang="en-US" sz="3200" b="1" i="1" dirty="0">
                <a:solidFill>
                  <a:schemeClr val="bg1"/>
                </a:solidFill>
                <a:latin typeface="Verdana"/>
                <a:cs typeface="Verdana"/>
              </a:rPr>
              <a:t>Measurable</a:t>
            </a:r>
          </a:p>
        </p:txBody>
      </p:sp>
      <p:sp>
        <p:nvSpPr>
          <p:cNvPr id="2"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75</a:t>
            </a:fld>
            <a:endParaRPr lang="de-DE" dirty="0"/>
          </a:p>
        </p:txBody>
      </p:sp>
    </p:spTree>
    <p:extLst>
      <p:ext uri="{BB962C8B-B14F-4D97-AF65-F5344CB8AC3E}">
        <p14:creationId xmlns:p14="http://schemas.microsoft.com/office/powerpoint/2010/main" val="3001676036"/>
      </p:ext>
    </p:extLst>
  </p:cSld>
  <p:clrMapOvr>
    <a:masterClrMapping/>
  </p:clrMapOvr>
  <mc:AlternateContent xmlns:mc="http://schemas.openxmlformats.org/markup-compatibility/2006" xmlns:p14="http://schemas.microsoft.com/office/powerpoint/2010/main">
    <mc:Choice Requires="p14">
      <p:transition spd="slow" p14:dur="2000" advClick="0" advTm="13621"/>
    </mc:Choice>
    <mc:Fallback xmlns="">
      <p:transition spd="slow" advClick="0" advTm="1362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488933-62A3-9E5B-5BB5-96603F4437AA}"/>
              </a:ext>
            </a:extLst>
          </p:cNvPr>
          <p:cNvPicPr>
            <a:picLocks noChangeAspect="1"/>
          </p:cNvPicPr>
          <p:nvPr/>
        </p:nvPicPr>
        <p:blipFill>
          <a:blip r:embed="rId3"/>
          <a:stretch>
            <a:fillRect/>
          </a:stretch>
        </p:blipFill>
        <p:spPr>
          <a:xfrm>
            <a:off x="869950" y="989119"/>
            <a:ext cx="7404100" cy="4318000"/>
          </a:xfrm>
          <a:prstGeom prst="rect">
            <a:avLst/>
          </a:prstGeom>
        </p:spPr>
      </p:pic>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MODEL FIT + FRACTIONS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76</a:t>
            </a:fld>
            <a:endParaRPr lang="de-DE" dirty="0"/>
          </a:p>
        </p:txBody>
      </p:sp>
      <p:sp>
        <p:nvSpPr>
          <p:cNvPr id="28" name="Rectangle 27">
            <a:extLst>
              <a:ext uri="{FF2B5EF4-FFF2-40B4-BE49-F238E27FC236}">
                <a16:creationId xmlns:a16="http://schemas.microsoft.com/office/drawing/2014/main" id="{5A5D2616-B1D0-5A40-D524-E262263A0168}"/>
              </a:ext>
            </a:extLst>
          </p:cNvPr>
          <p:cNvSpPr/>
          <p:nvPr/>
        </p:nvSpPr>
        <p:spPr>
          <a:xfrm>
            <a:off x="1412240" y="989119"/>
            <a:ext cx="1198880" cy="2605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99D929-10A4-D237-5A88-D91C051F82E5}"/>
              </a:ext>
            </a:extLst>
          </p:cNvPr>
          <p:cNvSpPr txBox="1"/>
          <p:nvPr/>
        </p:nvSpPr>
        <p:spPr>
          <a:xfrm>
            <a:off x="869950" y="965510"/>
            <a:ext cx="2934341" cy="307777"/>
          </a:xfrm>
          <a:prstGeom prst="rect">
            <a:avLst/>
          </a:prstGeom>
          <a:noFill/>
        </p:spPr>
        <p:txBody>
          <a:bodyPr wrap="square" rtlCol="0">
            <a:spAutoFit/>
          </a:bodyPr>
          <a:lstStyle/>
          <a:p>
            <a:pPr marL="0" lvl="1" algn="ctr">
              <a:spcAft>
                <a:spcPts val="600"/>
              </a:spcAft>
            </a:pPr>
            <a:r>
              <a:rPr lang="en-US" sz="1400" dirty="0">
                <a:latin typeface="Helvetica"/>
                <a:cs typeface="Helvetica"/>
              </a:rPr>
              <a:t>Cool climate andesite, 0.2-0.3 m</a:t>
            </a:r>
          </a:p>
        </p:txBody>
      </p:sp>
    </p:spTree>
    <p:extLst>
      <p:ext uri="{BB962C8B-B14F-4D97-AF65-F5344CB8AC3E}">
        <p14:creationId xmlns:p14="http://schemas.microsoft.com/office/powerpoint/2010/main" val="3423328935"/>
      </p:ext>
    </p:extLst>
  </p:cSld>
  <p:clrMapOvr>
    <a:masterClrMapping/>
  </p:clrMapOvr>
  <mc:AlternateContent xmlns:mc="http://schemas.openxmlformats.org/markup-compatibility/2006" xmlns:p14="http://schemas.microsoft.com/office/powerpoint/2010/main">
    <mc:Choice Requires="p14">
      <p:transition p14:dur="0" advClick="0" advTm="39779"/>
    </mc:Choice>
    <mc:Fallback xmlns="">
      <p:transition advClick="0" advTm="39779"/>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8F1D8A9-5D06-1617-0549-0A31BA7F5EBC}"/>
              </a:ext>
            </a:extLst>
          </p:cNvPr>
          <p:cNvPicPr>
            <a:picLocks noChangeAspect="1"/>
          </p:cNvPicPr>
          <p:nvPr/>
        </p:nvPicPr>
        <p:blipFill>
          <a:blip r:embed="rId3"/>
          <a:stretch>
            <a:fillRect/>
          </a:stretch>
        </p:blipFill>
        <p:spPr>
          <a:xfrm>
            <a:off x="869950" y="989119"/>
            <a:ext cx="7404100" cy="4318000"/>
          </a:xfrm>
          <a:prstGeom prst="rect">
            <a:avLst/>
          </a:prstGeom>
        </p:spPr>
      </p:pic>
      <p:sp>
        <p:nvSpPr>
          <p:cNvPr id="38" name="TextBox 37"/>
          <p:cNvSpPr txBox="1"/>
          <p:nvPr/>
        </p:nvSpPr>
        <p:spPr>
          <a:xfrm>
            <a:off x="3367155" y="4616673"/>
            <a:ext cx="184666" cy="369332"/>
          </a:xfrm>
          <a:prstGeom prst="rect">
            <a:avLst/>
          </a:prstGeom>
          <a:noFill/>
        </p:spPr>
        <p:txBody>
          <a:bodyPr wrap="none" rtlCol="0">
            <a:spAutoFit/>
          </a:bodyPr>
          <a:lstStyle/>
          <a:p>
            <a:endParaRPr lang="en-US" dirty="0">
              <a:latin typeface="Arial"/>
              <a:cs typeface="Arial"/>
            </a:endParaRPr>
          </a:p>
        </p:txBody>
      </p:sp>
      <p:sp>
        <p:nvSpPr>
          <p:cNvPr id="27" name="Title 1"/>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MODEL FIT + FRACTIONS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77</a:t>
            </a:fld>
            <a:endParaRPr lang="de-DE" dirty="0"/>
          </a:p>
        </p:txBody>
      </p:sp>
      <p:sp>
        <p:nvSpPr>
          <p:cNvPr id="28" name="Rectangle 27">
            <a:extLst>
              <a:ext uri="{FF2B5EF4-FFF2-40B4-BE49-F238E27FC236}">
                <a16:creationId xmlns:a16="http://schemas.microsoft.com/office/drawing/2014/main" id="{5A5D2616-B1D0-5A40-D524-E262263A0168}"/>
              </a:ext>
            </a:extLst>
          </p:cNvPr>
          <p:cNvSpPr/>
          <p:nvPr/>
        </p:nvSpPr>
        <p:spPr>
          <a:xfrm>
            <a:off x="1412240" y="989119"/>
            <a:ext cx="1198880" cy="2605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AFFCD45-FAA2-AF26-CAC3-CAF0145EC7EE}"/>
              </a:ext>
            </a:extLst>
          </p:cNvPr>
          <p:cNvSpPr txBox="1"/>
          <p:nvPr/>
        </p:nvSpPr>
        <p:spPr>
          <a:xfrm>
            <a:off x="869950" y="965510"/>
            <a:ext cx="2934341" cy="307777"/>
          </a:xfrm>
          <a:prstGeom prst="rect">
            <a:avLst/>
          </a:prstGeom>
          <a:noFill/>
        </p:spPr>
        <p:txBody>
          <a:bodyPr wrap="square" rtlCol="0">
            <a:spAutoFit/>
          </a:bodyPr>
          <a:lstStyle/>
          <a:p>
            <a:pPr marL="0" lvl="1" algn="ctr">
              <a:spcAft>
                <a:spcPts val="600"/>
              </a:spcAft>
            </a:pPr>
            <a:r>
              <a:rPr lang="en-US" sz="1400" dirty="0">
                <a:latin typeface="Helvetica"/>
                <a:cs typeface="Helvetica"/>
              </a:rPr>
              <a:t>Cool climate andesite, 0.2-0.3 m</a:t>
            </a:r>
          </a:p>
        </p:txBody>
      </p:sp>
    </p:spTree>
    <p:extLst>
      <p:ext uri="{BB962C8B-B14F-4D97-AF65-F5344CB8AC3E}">
        <p14:creationId xmlns:p14="http://schemas.microsoft.com/office/powerpoint/2010/main" val="607226887"/>
      </p:ext>
    </p:extLst>
  </p:cSld>
  <p:clrMapOvr>
    <a:masterClrMapping/>
  </p:clrMapOvr>
  <mc:AlternateContent xmlns:mc="http://schemas.openxmlformats.org/markup-compatibility/2006" xmlns:p14="http://schemas.microsoft.com/office/powerpoint/2010/main">
    <mc:Choice Requires="p14">
      <p:transition p14:dur="0" advClick="0" advTm="117644"/>
    </mc:Choice>
    <mc:Fallback xmlns="">
      <p:transition advClick="0" advTm="117644"/>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BDBAEB-8DA1-DB8F-93BE-799B4C89ED66}"/>
              </a:ext>
            </a:extLst>
          </p:cNvPr>
          <p:cNvSpPr/>
          <p:nvPr/>
        </p:nvSpPr>
        <p:spPr>
          <a:xfrm>
            <a:off x="217170" y="1223010"/>
            <a:ext cx="8686800" cy="3600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C891B4-4287-9F16-C9E3-D7BE8BF499A0}"/>
              </a:ext>
            </a:extLst>
          </p:cNvPr>
          <p:cNvPicPr>
            <a:picLocks noChangeAspect="1"/>
          </p:cNvPicPr>
          <p:nvPr/>
        </p:nvPicPr>
        <p:blipFill rotWithShape="1">
          <a:blip r:embed="rId3">
            <a:extLst>
              <a:ext uri="{28A0092B-C50C-407E-A947-70E740481C1C}">
                <a14:useLocalDpi xmlns:a14="http://schemas.microsoft.com/office/drawing/2010/main" val="0"/>
              </a:ext>
            </a:extLst>
          </a:blip>
          <a:srcRect l="5294" b="60040"/>
          <a:stretch/>
        </p:blipFill>
        <p:spPr bwMode="auto">
          <a:xfrm>
            <a:off x="470620" y="1301201"/>
            <a:ext cx="4028547" cy="2194560"/>
          </a:xfrm>
          <a:prstGeom prst="rect">
            <a:avLst/>
          </a:prstGeom>
          <a:noFill/>
          <a:ln>
            <a:noFill/>
          </a:ln>
        </p:spPr>
      </p:pic>
      <p:pic>
        <p:nvPicPr>
          <p:cNvPr id="3" name="Picture 2">
            <a:extLst>
              <a:ext uri="{FF2B5EF4-FFF2-40B4-BE49-F238E27FC236}">
                <a16:creationId xmlns:a16="http://schemas.microsoft.com/office/drawing/2014/main" id="{05963847-54EB-A383-208F-DC4656681E67}"/>
              </a:ext>
            </a:extLst>
          </p:cNvPr>
          <p:cNvPicPr>
            <a:picLocks noChangeAspect="1"/>
          </p:cNvPicPr>
          <p:nvPr/>
        </p:nvPicPr>
        <p:blipFill rotWithShape="1">
          <a:blip r:embed="rId3">
            <a:extLst>
              <a:ext uri="{28A0092B-C50C-407E-A947-70E740481C1C}">
                <a14:useLocalDpi xmlns:a14="http://schemas.microsoft.com/office/drawing/2010/main" val="0"/>
              </a:ext>
            </a:extLst>
          </a:blip>
          <a:srcRect l="5294" t="41660" b="12665"/>
          <a:stretch/>
        </p:blipFill>
        <p:spPr bwMode="auto">
          <a:xfrm>
            <a:off x="4880503" y="1276691"/>
            <a:ext cx="4028547" cy="2508401"/>
          </a:xfrm>
          <a:prstGeom prst="rect">
            <a:avLst/>
          </a:prstGeom>
          <a:noFill/>
          <a:ln>
            <a:noFill/>
          </a:ln>
        </p:spPr>
      </p:pic>
      <p:pic>
        <p:nvPicPr>
          <p:cNvPr id="6" name="Picture 5">
            <a:extLst>
              <a:ext uri="{FF2B5EF4-FFF2-40B4-BE49-F238E27FC236}">
                <a16:creationId xmlns:a16="http://schemas.microsoft.com/office/drawing/2014/main" id="{D66D2A8B-EC91-5061-D778-04F4F719C75E}"/>
              </a:ext>
            </a:extLst>
          </p:cNvPr>
          <p:cNvPicPr>
            <a:picLocks noChangeAspect="1"/>
          </p:cNvPicPr>
          <p:nvPr/>
        </p:nvPicPr>
        <p:blipFill rotWithShape="1">
          <a:blip r:embed="rId3">
            <a:extLst>
              <a:ext uri="{28A0092B-C50C-407E-A947-70E740481C1C}">
                <a14:useLocalDpi xmlns:a14="http://schemas.microsoft.com/office/drawing/2010/main" val="0"/>
              </a:ext>
            </a:extLst>
          </a:blip>
          <a:srcRect l="11294" t="79762" b="13283"/>
          <a:stretch/>
        </p:blipFill>
        <p:spPr bwMode="auto">
          <a:xfrm>
            <a:off x="725864" y="3393648"/>
            <a:ext cx="3773302" cy="382017"/>
          </a:xfrm>
          <a:prstGeom prst="rect">
            <a:avLst/>
          </a:prstGeom>
          <a:noFill/>
          <a:ln>
            <a:noFill/>
          </a:ln>
        </p:spPr>
      </p:pic>
      <p:pic>
        <p:nvPicPr>
          <p:cNvPr id="7" name="Picture 6">
            <a:extLst>
              <a:ext uri="{FF2B5EF4-FFF2-40B4-BE49-F238E27FC236}">
                <a16:creationId xmlns:a16="http://schemas.microsoft.com/office/drawing/2014/main" id="{8B29BE8A-C54C-0569-8326-A9367CD1696D}"/>
              </a:ext>
            </a:extLst>
          </p:cNvPr>
          <p:cNvPicPr>
            <a:picLocks noChangeAspect="1"/>
          </p:cNvPicPr>
          <p:nvPr/>
        </p:nvPicPr>
        <p:blipFill rotWithShape="1">
          <a:blip r:embed="rId3">
            <a:extLst>
              <a:ext uri="{28A0092B-C50C-407E-A947-70E740481C1C}">
                <a14:useLocalDpi xmlns:a14="http://schemas.microsoft.com/office/drawing/2010/main" val="0"/>
              </a:ext>
            </a:extLst>
          </a:blip>
          <a:srcRect l="5294" t="89416" b="1769"/>
          <a:stretch/>
        </p:blipFill>
        <p:spPr bwMode="auto">
          <a:xfrm>
            <a:off x="1874726" y="4144176"/>
            <a:ext cx="5557967" cy="667512"/>
          </a:xfrm>
          <a:prstGeom prst="rect">
            <a:avLst/>
          </a:prstGeom>
          <a:noFill/>
          <a:ln>
            <a:noFill/>
          </a:ln>
        </p:spPr>
      </p:pic>
      <p:sp>
        <p:nvSpPr>
          <p:cNvPr id="9" name="Title 1">
            <a:extLst>
              <a:ext uri="{FF2B5EF4-FFF2-40B4-BE49-F238E27FC236}">
                <a16:creationId xmlns:a16="http://schemas.microsoft.com/office/drawing/2014/main" id="{24D509AC-EE17-B680-90DB-4990DDD1E4CD}"/>
              </a:ext>
            </a:extLst>
          </p:cNvPr>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t>
            </a:r>
            <a:r>
              <a:rPr lang="en-US" sz="3600" b="1" baseline="30000" dirty="0">
                <a:solidFill>
                  <a:schemeClr val="bg1"/>
                </a:solidFill>
                <a:latin typeface="Verdana"/>
                <a:cs typeface="Verdana"/>
              </a:rPr>
              <a:t>14</a:t>
            </a:r>
            <a:r>
              <a:rPr lang="en-US" sz="3600" b="1" dirty="0">
                <a:solidFill>
                  <a:schemeClr val="bg1"/>
                </a:solidFill>
                <a:latin typeface="Verdana"/>
                <a:cs typeface="Verdana"/>
              </a:rPr>
              <a:t>C DISTRIBUTIONS</a:t>
            </a:r>
          </a:p>
        </p:txBody>
      </p:sp>
      <p:sp>
        <p:nvSpPr>
          <p:cNvPr id="5" name="Rectangle 4">
            <a:extLst>
              <a:ext uri="{FF2B5EF4-FFF2-40B4-BE49-F238E27FC236}">
                <a16:creationId xmlns:a16="http://schemas.microsoft.com/office/drawing/2014/main" id="{554BAC46-4AB6-919A-3057-B811BF14AD9E}"/>
              </a:ext>
            </a:extLst>
          </p:cNvPr>
          <p:cNvSpPr/>
          <p:nvPr/>
        </p:nvSpPr>
        <p:spPr>
          <a:xfrm>
            <a:off x="4697730" y="1257300"/>
            <a:ext cx="4206240" cy="2743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3">
            <a:extLst>
              <a:ext uri="{FF2B5EF4-FFF2-40B4-BE49-F238E27FC236}">
                <a16:creationId xmlns:a16="http://schemas.microsoft.com/office/drawing/2014/main" id="{7CC12064-A1BC-B79F-104C-F2F67FB47842}"/>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78</a:t>
            </a:fld>
            <a:endParaRPr lang="de-DE" dirty="0"/>
          </a:p>
        </p:txBody>
      </p:sp>
      <p:sp>
        <p:nvSpPr>
          <p:cNvPr id="4" name="TextBox 3">
            <a:extLst>
              <a:ext uri="{FF2B5EF4-FFF2-40B4-BE49-F238E27FC236}">
                <a16:creationId xmlns:a16="http://schemas.microsoft.com/office/drawing/2014/main" id="{2723A09B-73D2-A765-ABE9-259CF1171032}"/>
              </a:ext>
            </a:extLst>
          </p:cNvPr>
          <p:cNvSpPr txBox="1"/>
          <p:nvPr/>
        </p:nvSpPr>
        <p:spPr>
          <a:xfrm>
            <a:off x="0" y="4324043"/>
            <a:ext cx="2934341" cy="276999"/>
          </a:xfrm>
          <a:prstGeom prst="rect">
            <a:avLst/>
          </a:prstGeom>
          <a:noFill/>
        </p:spPr>
        <p:txBody>
          <a:bodyPr wrap="square" rtlCol="0">
            <a:spAutoFit/>
          </a:bodyPr>
          <a:lstStyle/>
          <a:p>
            <a:pPr marL="0" lvl="1" algn="ctr">
              <a:spcAft>
                <a:spcPts val="600"/>
              </a:spcAft>
            </a:pPr>
            <a:r>
              <a:rPr lang="en-US" sz="1200" dirty="0">
                <a:latin typeface="Helvetica"/>
                <a:cs typeface="Helvetica"/>
              </a:rPr>
              <a:t>Cool climate soils, 0.2-0.3 m, 2019</a:t>
            </a:r>
          </a:p>
        </p:txBody>
      </p:sp>
      <p:sp>
        <p:nvSpPr>
          <p:cNvPr id="8" name="TextBox 7">
            <a:extLst>
              <a:ext uri="{FF2B5EF4-FFF2-40B4-BE49-F238E27FC236}">
                <a16:creationId xmlns:a16="http://schemas.microsoft.com/office/drawing/2014/main" id="{5E871487-BE14-C355-45AC-F5C5416ADB52}"/>
              </a:ext>
            </a:extLst>
          </p:cNvPr>
          <p:cNvSpPr txBox="1"/>
          <p:nvPr/>
        </p:nvSpPr>
        <p:spPr>
          <a:xfrm rot="16200000">
            <a:off x="-207894" y="2191647"/>
            <a:ext cx="1193464" cy="307777"/>
          </a:xfrm>
          <a:prstGeom prst="rect">
            <a:avLst/>
          </a:prstGeom>
          <a:noFill/>
        </p:spPr>
        <p:txBody>
          <a:bodyPr wrap="square" rtlCol="0">
            <a:spAutoFit/>
          </a:bodyPr>
          <a:lstStyle/>
          <a:p>
            <a:pPr marL="0" lvl="1" algn="ctr">
              <a:spcAft>
                <a:spcPts val="600"/>
              </a:spcAft>
            </a:pPr>
            <a:r>
              <a:rPr lang="en-US" sz="1400" dirty="0">
                <a:latin typeface="Helvetica"/>
                <a:cs typeface="Helvetica"/>
              </a:rPr>
              <a:t>∆</a:t>
            </a:r>
            <a:r>
              <a:rPr lang="en-US" sz="1400" baseline="30000" dirty="0">
                <a:latin typeface="Helvetica"/>
                <a:cs typeface="Helvetica"/>
              </a:rPr>
              <a:t>14</a:t>
            </a:r>
            <a:r>
              <a:rPr lang="en-US" sz="1400" dirty="0">
                <a:latin typeface="Helvetica"/>
                <a:cs typeface="Helvetica"/>
              </a:rPr>
              <a:t>C (</a:t>
            </a:r>
            <a:r>
              <a:rPr lang="en-US" sz="1400" dirty="0">
                <a:effectLst/>
              </a:rPr>
              <a:t>‰</a:t>
            </a:r>
            <a:r>
              <a:rPr lang="en-US" sz="1400" dirty="0">
                <a:latin typeface="Helvetica"/>
                <a:cs typeface="Helvetica"/>
              </a:rPr>
              <a:t>)</a:t>
            </a:r>
          </a:p>
        </p:txBody>
      </p:sp>
    </p:spTree>
    <p:extLst>
      <p:ext uri="{BB962C8B-B14F-4D97-AF65-F5344CB8AC3E}">
        <p14:creationId xmlns:p14="http://schemas.microsoft.com/office/powerpoint/2010/main" val="1459356649"/>
      </p:ext>
    </p:extLst>
  </p:cSld>
  <p:clrMapOvr>
    <a:masterClrMapping/>
  </p:clrMapOvr>
  <mc:AlternateContent xmlns:mc="http://schemas.openxmlformats.org/markup-compatibility/2006" xmlns:p14="http://schemas.microsoft.com/office/powerpoint/2010/main">
    <mc:Choice Requires="p14">
      <p:transition spd="slow" p14:dur="2000" advClick="0" advTm="21568"/>
    </mc:Choice>
    <mc:Fallback xmlns="">
      <p:transition spd="slow" advClick="0" advTm="21568"/>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8E324E-A37B-DF60-BB72-621B3F511344}"/>
              </a:ext>
            </a:extLst>
          </p:cNvPr>
          <p:cNvSpPr/>
          <p:nvPr/>
        </p:nvSpPr>
        <p:spPr>
          <a:xfrm>
            <a:off x="217170" y="1223010"/>
            <a:ext cx="8686800" cy="3600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C891B4-4287-9F16-C9E3-D7BE8BF499A0}"/>
              </a:ext>
            </a:extLst>
          </p:cNvPr>
          <p:cNvPicPr>
            <a:picLocks noChangeAspect="1"/>
          </p:cNvPicPr>
          <p:nvPr/>
        </p:nvPicPr>
        <p:blipFill rotWithShape="1">
          <a:blip r:embed="rId3">
            <a:extLst>
              <a:ext uri="{28A0092B-C50C-407E-A947-70E740481C1C}">
                <a14:useLocalDpi xmlns:a14="http://schemas.microsoft.com/office/drawing/2010/main" val="0"/>
              </a:ext>
            </a:extLst>
          </a:blip>
          <a:srcRect l="5294" b="60040"/>
          <a:stretch/>
        </p:blipFill>
        <p:spPr bwMode="auto">
          <a:xfrm>
            <a:off x="470620" y="1301201"/>
            <a:ext cx="4028547" cy="2194560"/>
          </a:xfrm>
          <a:prstGeom prst="rect">
            <a:avLst/>
          </a:prstGeom>
          <a:noFill/>
          <a:ln>
            <a:noFill/>
          </a:ln>
        </p:spPr>
      </p:pic>
      <p:pic>
        <p:nvPicPr>
          <p:cNvPr id="3" name="Picture 2">
            <a:extLst>
              <a:ext uri="{FF2B5EF4-FFF2-40B4-BE49-F238E27FC236}">
                <a16:creationId xmlns:a16="http://schemas.microsoft.com/office/drawing/2014/main" id="{05963847-54EB-A383-208F-DC4656681E67}"/>
              </a:ext>
            </a:extLst>
          </p:cNvPr>
          <p:cNvPicPr>
            <a:picLocks noChangeAspect="1"/>
          </p:cNvPicPr>
          <p:nvPr/>
        </p:nvPicPr>
        <p:blipFill rotWithShape="1">
          <a:blip r:embed="rId3">
            <a:extLst>
              <a:ext uri="{28A0092B-C50C-407E-A947-70E740481C1C}">
                <a14:useLocalDpi xmlns:a14="http://schemas.microsoft.com/office/drawing/2010/main" val="0"/>
              </a:ext>
            </a:extLst>
          </a:blip>
          <a:srcRect l="5294" t="41660" b="12665"/>
          <a:stretch/>
        </p:blipFill>
        <p:spPr bwMode="auto">
          <a:xfrm>
            <a:off x="4880503" y="1276691"/>
            <a:ext cx="4028547" cy="2508401"/>
          </a:xfrm>
          <a:prstGeom prst="rect">
            <a:avLst/>
          </a:prstGeom>
          <a:noFill/>
          <a:ln>
            <a:noFill/>
          </a:ln>
        </p:spPr>
      </p:pic>
      <p:pic>
        <p:nvPicPr>
          <p:cNvPr id="6" name="Picture 5">
            <a:extLst>
              <a:ext uri="{FF2B5EF4-FFF2-40B4-BE49-F238E27FC236}">
                <a16:creationId xmlns:a16="http://schemas.microsoft.com/office/drawing/2014/main" id="{D66D2A8B-EC91-5061-D778-04F4F719C75E}"/>
              </a:ext>
            </a:extLst>
          </p:cNvPr>
          <p:cNvPicPr>
            <a:picLocks noChangeAspect="1"/>
          </p:cNvPicPr>
          <p:nvPr/>
        </p:nvPicPr>
        <p:blipFill rotWithShape="1">
          <a:blip r:embed="rId3">
            <a:extLst>
              <a:ext uri="{28A0092B-C50C-407E-A947-70E740481C1C}">
                <a14:useLocalDpi xmlns:a14="http://schemas.microsoft.com/office/drawing/2010/main" val="0"/>
              </a:ext>
            </a:extLst>
          </a:blip>
          <a:srcRect l="11294" t="79762" b="13283"/>
          <a:stretch/>
        </p:blipFill>
        <p:spPr bwMode="auto">
          <a:xfrm>
            <a:off x="725864" y="3393648"/>
            <a:ext cx="3773302" cy="382017"/>
          </a:xfrm>
          <a:prstGeom prst="rect">
            <a:avLst/>
          </a:prstGeom>
          <a:noFill/>
          <a:ln>
            <a:noFill/>
          </a:ln>
        </p:spPr>
      </p:pic>
      <p:pic>
        <p:nvPicPr>
          <p:cNvPr id="7" name="Picture 6">
            <a:extLst>
              <a:ext uri="{FF2B5EF4-FFF2-40B4-BE49-F238E27FC236}">
                <a16:creationId xmlns:a16="http://schemas.microsoft.com/office/drawing/2014/main" id="{8B29BE8A-C54C-0569-8326-A9367CD1696D}"/>
              </a:ext>
            </a:extLst>
          </p:cNvPr>
          <p:cNvPicPr>
            <a:picLocks noChangeAspect="1"/>
          </p:cNvPicPr>
          <p:nvPr/>
        </p:nvPicPr>
        <p:blipFill rotWithShape="1">
          <a:blip r:embed="rId3">
            <a:extLst>
              <a:ext uri="{28A0092B-C50C-407E-A947-70E740481C1C}">
                <a14:useLocalDpi xmlns:a14="http://schemas.microsoft.com/office/drawing/2010/main" val="0"/>
              </a:ext>
            </a:extLst>
          </a:blip>
          <a:srcRect l="5294" t="89416" b="1769"/>
          <a:stretch/>
        </p:blipFill>
        <p:spPr bwMode="auto">
          <a:xfrm>
            <a:off x="1874726" y="4144176"/>
            <a:ext cx="5557967" cy="667512"/>
          </a:xfrm>
          <a:prstGeom prst="rect">
            <a:avLst/>
          </a:prstGeom>
          <a:noFill/>
          <a:ln>
            <a:noFill/>
          </a:ln>
        </p:spPr>
      </p:pic>
      <p:sp>
        <p:nvSpPr>
          <p:cNvPr id="9" name="Title 1">
            <a:extLst>
              <a:ext uri="{FF2B5EF4-FFF2-40B4-BE49-F238E27FC236}">
                <a16:creationId xmlns:a16="http://schemas.microsoft.com/office/drawing/2014/main" id="{24D509AC-EE17-B680-90DB-4990DDD1E4CD}"/>
              </a:ext>
            </a:extLst>
          </p:cNvPr>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t>
            </a:r>
            <a:r>
              <a:rPr lang="en-US" sz="3600" b="1" baseline="30000" dirty="0">
                <a:solidFill>
                  <a:schemeClr val="bg1"/>
                </a:solidFill>
                <a:latin typeface="Verdana"/>
                <a:cs typeface="Verdana"/>
              </a:rPr>
              <a:t>14</a:t>
            </a:r>
            <a:r>
              <a:rPr lang="en-US" sz="3600" b="1" dirty="0">
                <a:solidFill>
                  <a:schemeClr val="bg1"/>
                </a:solidFill>
                <a:latin typeface="Verdana"/>
                <a:cs typeface="Verdana"/>
              </a:rPr>
              <a:t>C DISTRIBUTIONS</a:t>
            </a:r>
          </a:p>
        </p:txBody>
      </p:sp>
      <p:sp>
        <p:nvSpPr>
          <p:cNvPr id="5" name="Slide Number Placeholder 3">
            <a:extLst>
              <a:ext uri="{FF2B5EF4-FFF2-40B4-BE49-F238E27FC236}">
                <a16:creationId xmlns:a16="http://schemas.microsoft.com/office/drawing/2014/main" id="{935C4DA4-5F74-BBF2-8A62-3F7D1D80B17F}"/>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79</a:t>
            </a:fld>
            <a:endParaRPr lang="de-DE" dirty="0"/>
          </a:p>
        </p:txBody>
      </p:sp>
      <p:sp>
        <p:nvSpPr>
          <p:cNvPr id="8" name="TextBox 7">
            <a:extLst>
              <a:ext uri="{FF2B5EF4-FFF2-40B4-BE49-F238E27FC236}">
                <a16:creationId xmlns:a16="http://schemas.microsoft.com/office/drawing/2014/main" id="{0FDE6272-DA0A-97EA-1EC4-2B332C956583}"/>
              </a:ext>
            </a:extLst>
          </p:cNvPr>
          <p:cNvSpPr txBox="1"/>
          <p:nvPr/>
        </p:nvSpPr>
        <p:spPr>
          <a:xfrm rot="16200000">
            <a:off x="-207894" y="2191647"/>
            <a:ext cx="1193464" cy="307777"/>
          </a:xfrm>
          <a:prstGeom prst="rect">
            <a:avLst/>
          </a:prstGeom>
          <a:noFill/>
        </p:spPr>
        <p:txBody>
          <a:bodyPr wrap="square" rtlCol="0">
            <a:spAutoFit/>
          </a:bodyPr>
          <a:lstStyle/>
          <a:p>
            <a:pPr marL="0" lvl="1" algn="ctr">
              <a:spcAft>
                <a:spcPts val="600"/>
              </a:spcAft>
            </a:pPr>
            <a:r>
              <a:rPr lang="en-US" sz="1400" dirty="0">
                <a:latin typeface="Helvetica"/>
                <a:cs typeface="Helvetica"/>
              </a:rPr>
              <a:t>∆</a:t>
            </a:r>
            <a:r>
              <a:rPr lang="en-US" sz="1400" baseline="30000" dirty="0">
                <a:latin typeface="Helvetica"/>
                <a:cs typeface="Helvetica"/>
              </a:rPr>
              <a:t>14</a:t>
            </a:r>
            <a:r>
              <a:rPr lang="en-US" sz="1400" dirty="0">
                <a:latin typeface="Helvetica"/>
                <a:cs typeface="Helvetica"/>
              </a:rPr>
              <a:t>C (</a:t>
            </a:r>
            <a:r>
              <a:rPr lang="en-US" sz="1400" dirty="0">
                <a:effectLst/>
              </a:rPr>
              <a:t>‰</a:t>
            </a:r>
            <a:r>
              <a:rPr lang="en-US" sz="1400" dirty="0">
                <a:latin typeface="Helvetica"/>
                <a:cs typeface="Helvetica"/>
              </a:rPr>
              <a:t>)</a:t>
            </a:r>
          </a:p>
        </p:txBody>
      </p:sp>
      <p:sp>
        <p:nvSpPr>
          <p:cNvPr id="11" name="TextBox 10">
            <a:extLst>
              <a:ext uri="{FF2B5EF4-FFF2-40B4-BE49-F238E27FC236}">
                <a16:creationId xmlns:a16="http://schemas.microsoft.com/office/drawing/2014/main" id="{1F8F9DD4-9682-D377-5473-82276015CFC9}"/>
              </a:ext>
            </a:extLst>
          </p:cNvPr>
          <p:cNvSpPr txBox="1"/>
          <p:nvPr/>
        </p:nvSpPr>
        <p:spPr>
          <a:xfrm>
            <a:off x="0" y="4324043"/>
            <a:ext cx="2934341" cy="276999"/>
          </a:xfrm>
          <a:prstGeom prst="rect">
            <a:avLst/>
          </a:prstGeom>
          <a:noFill/>
        </p:spPr>
        <p:txBody>
          <a:bodyPr wrap="square" rtlCol="0">
            <a:spAutoFit/>
          </a:bodyPr>
          <a:lstStyle/>
          <a:p>
            <a:pPr marL="0" lvl="1" algn="ctr">
              <a:spcAft>
                <a:spcPts val="600"/>
              </a:spcAft>
            </a:pPr>
            <a:r>
              <a:rPr lang="en-US" sz="1200" dirty="0">
                <a:latin typeface="Helvetica"/>
                <a:cs typeface="Helvetica"/>
              </a:rPr>
              <a:t>Cool climate soils, 0.2-0.3 m, 2019</a:t>
            </a:r>
          </a:p>
        </p:txBody>
      </p:sp>
    </p:spTree>
    <p:extLst>
      <p:ext uri="{BB962C8B-B14F-4D97-AF65-F5344CB8AC3E}">
        <p14:creationId xmlns:p14="http://schemas.microsoft.com/office/powerpoint/2010/main" val="1990287121"/>
      </p:ext>
    </p:extLst>
  </p:cSld>
  <p:clrMapOvr>
    <a:masterClrMapping/>
  </p:clrMapOvr>
  <mc:AlternateContent xmlns:mc="http://schemas.openxmlformats.org/markup-compatibility/2006" xmlns:p14="http://schemas.microsoft.com/office/powerpoint/2010/main">
    <mc:Choice Requires="p14">
      <p:transition spd="slow" p14:dur="2000" advClick="0" advTm="44007"/>
    </mc:Choice>
    <mc:Fallback xmlns="">
      <p:transition spd="slow" advClick="0" advTm="4400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279126"/>
            <a:ext cx="566999" cy="141750"/>
          </a:xfrm>
          <a:prstGeom prst="rect">
            <a:avLst/>
          </a:prstGeom>
        </p:spPr>
      </p:pic>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CLIMATE CHANGE AND SOIL C</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8</a:t>
            </a:fld>
            <a:endParaRPr lang="de-DE" dirty="0"/>
          </a:p>
        </p:txBody>
      </p:sp>
      <p:sp>
        <p:nvSpPr>
          <p:cNvPr id="2" name="Slide Number Placeholder 2">
            <a:extLst>
              <a:ext uri="{FF2B5EF4-FFF2-40B4-BE49-F238E27FC236}">
                <a16:creationId xmlns:a16="http://schemas.microsoft.com/office/drawing/2014/main" id="{5F7A43AF-E38A-18DB-A459-1B4972102823}"/>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a:t>
            </a:fld>
            <a:endParaRPr lang="de-DE" dirty="0"/>
          </a:p>
        </p:txBody>
      </p:sp>
      <p:grpSp>
        <p:nvGrpSpPr>
          <p:cNvPr id="48" name="Group 47">
            <a:extLst>
              <a:ext uri="{FF2B5EF4-FFF2-40B4-BE49-F238E27FC236}">
                <a16:creationId xmlns:a16="http://schemas.microsoft.com/office/drawing/2014/main" id="{FA87945E-A741-F16B-A089-48C44CBF2F69}"/>
              </a:ext>
            </a:extLst>
          </p:cNvPr>
          <p:cNvGrpSpPr/>
          <p:nvPr/>
        </p:nvGrpSpPr>
        <p:grpSpPr>
          <a:xfrm>
            <a:off x="1616839" y="1418219"/>
            <a:ext cx="5887837" cy="2342682"/>
            <a:chOff x="1689991" y="1409075"/>
            <a:chExt cx="5887837" cy="2342682"/>
          </a:xfrm>
        </p:grpSpPr>
        <p:sp>
          <p:nvSpPr>
            <p:cNvPr id="45" name="TextBox 44">
              <a:extLst>
                <a:ext uri="{FF2B5EF4-FFF2-40B4-BE49-F238E27FC236}">
                  <a16:creationId xmlns:a16="http://schemas.microsoft.com/office/drawing/2014/main" id="{F69D6B43-A3ED-CB3C-0BC7-C5E61C3477FF}"/>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44" name="TextBox 43">
              <a:extLst>
                <a:ext uri="{FF2B5EF4-FFF2-40B4-BE49-F238E27FC236}">
                  <a16:creationId xmlns:a16="http://schemas.microsoft.com/office/drawing/2014/main" id="{4B88936C-9002-562D-A8D9-115C159ACA53}"/>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43" name="TextBox 42">
              <a:extLst>
                <a:ext uri="{FF2B5EF4-FFF2-40B4-BE49-F238E27FC236}">
                  <a16:creationId xmlns:a16="http://schemas.microsoft.com/office/drawing/2014/main" id="{E60D68FA-751A-1054-56C6-4D8251507EE7}"/>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19" name="Rectangle 18">
              <a:extLst>
                <a:ext uri="{FF2B5EF4-FFF2-40B4-BE49-F238E27FC236}">
                  <a16:creationId xmlns:a16="http://schemas.microsoft.com/office/drawing/2014/main" id="{03FCE69E-0E84-5140-4BE3-DF73D920DC10}"/>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36F873E4-8BD7-8444-3088-A77AABC48A11}"/>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8780C5A-068B-A2C6-3663-2D3AA4C9C64C}"/>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39" name="Straight Connector 38">
              <a:extLst>
                <a:ext uri="{FF2B5EF4-FFF2-40B4-BE49-F238E27FC236}">
                  <a16:creationId xmlns:a16="http://schemas.microsoft.com/office/drawing/2014/main" id="{22D9C49B-84D1-2A3F-581B-E6FA9481B945}"/>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1CF427D-B10C-CAF5-FD3E-6C9ADF7FCC4B}"/>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EFB2752-93F4-97AF-73B3-8AB359100A2B}"/>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F51481C-E0E8-CC0B-8E51-C5BD040DAE37}"/>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AB1518D-9A8B-A0B3-123E-95966A58230D}"/>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grpSp>
      <p:sp>
        <p:nvSpPr>
          <p:cNvPr id="75" name="TextBox 74">
            <a:extLst>
              <a:ext uri="{FF2B5EF4-FFF2-40B4-BE49-F238E27FC236}">
                <a16:creationId xmlns:a16="http://schemas.microsoft.com/office/drawing/2014/main" id="{C79B91C4-6B48-F282-FC3F-AE1E57930088}"/>
              </a:ext>
            </a:extLst>
          </p:cNvPr>
          <p:cNvSpPr txBox="1"/>
          <p:nvPr/>
        </p:nvSpPr>
        <p:spPr>
          <a:xfrm>
            <a:off x="2507231" y="4053616"/>
            <a:ext cx="1918741" cy="646331"/>
          </a:xfrm>
          <a:prstGeom prst="rect">
            <a:avLst/>
          </a:prstGeom>
          <a:noFill/>
        </p:spPr>
        <p:txBody>
          <a:bodyPr wrap="square" rtlCol="0">
            <a:spAutoFit/>
          </a:bodyPr>
          <a:lstStyle/>
          <a:p>
            <a:r>
              <a:rPr lang="en-US" sz="1200" b="1" dirty="0">
                <a:latin typeface="Helvetica" pitchFamily="2" charset="0"/>
              </a:rPr>
              <a:t>Model mean after adjusting temperature sensitivity (Q10)</a:t>
            </a:r>
          </a:p>
        </p:txBody>
      </p:sp>
      <p:sp>
        <p:nvSpPr>
          <p:cNvPr id="113" name="TextBox 112">
            <a:extLst>
              <a:ext uri="{FF2B5EF4-FFF2-40B4-BE49-F238E27FC236}">
                <a16:creationId xmlns:a16="http://schemas.microsoft.com/office/drawing/2014/main" id="{ACD955B5-8B7A-1261-DF2A-642559817D65}"/>
              </a:ext>
            </a:extLst>
          </p:cNvPr>
          <p:cNvSpPr txBox="1"/>
          <p:nvPr/>
        </p:nvSpPr>
        <p:spPr>
          <a:xfrm>
            <a:off x="134913" y="2248063"/>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120" name="TextBox 119">
            <a:extLst>
              <a:ext uri="{FF2B5EF4-FFF2-40B4-BE49-F238E27FC236}">
                <a16:creationId xmlns:a16="http://schemas.microsoft.com/office/drawing/2014/main" id="{78E2BB38-334D-709E-688D-EC3531497141}"/>
              </a:ext>
            </a:extLst>
          </p:cNvPr>
          <p:cNvSpPr txBox="1"/>
          <p:nvPr/>
        </p:nvSpPr>
        <p:spPr>
          <a:xfrm>
            <a:off x="76188" y="5211501"/>
            <a:ext cx="3349752" cy="261610"/>
          </a:xfrm>
          <a:prstGeom prst="rect">
            <a:avLst/>
          </a:prstGeom>
          <a:noFill/>
        </p:spPr>
        <p:txBody>
          <a:bodyPr wrap="square" rtlCol="0">
            <a:spAutoFit/>
          </a:bodyPr>
          <a:lstStyle/>
          <a:p>
            <a:r>
              <a:rPr lang="en-US" sz="1100" dirty="0">
                <a:latin typeface="Helvetica" pitchFamily="2" charset="0"/>
              </a:rPr>
              <a:t>(figure adapted from Todd-Brown et al., 2018)</a:t>
            </a:r>
          </a:p>
        </p:txBody>
      </p:sp>
      <p:sp>
        <p:nvSpPr>
          <p:cNvPr id="133" name="Oval 132">
            <a:extLst>
              <a:ext uri="{FF2B5EF4-FFF2-40B4-BE49-F238E27FC236}">
                <a16:creationId xmlns:a16="http://schemas.microsoft.com/office/drawing/2014/main" id="{5DF28852-3858-A06F-3440-2D2DB17E0FBC}"/>
              </a:ext>
            </a:extLst>
          </p:cNvPr>
          <p:cNvSpPr/>
          <p:nvPr/>
        </p:nvSpPr>
        <p:spPr>
          <a:xfrm>
            <a:off x="2316480" y="411930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4" name="Group 133">
            <a:extLst>
              <a:ext uri="{FF2B5EF4-FFF2-40B4-BE49-F238E27FC236}">
                <a16:creationId xmlns:a16="http://schemas.microsoft.com/office/drawing/2014/main" id="{AC9A4C2C-8D92-6885-CFAD-CDD52C50744B}"/>
              </a:ext>
            </a:extLst>
          </p:cNvPr>
          <p:cNvGrpSpPr/>
          <p:nvPr/>
        </p:nvGrpSpPr>
        <p:grpSpPr>
          <a:xfrm>
            <a:off x="2228088" y="1768190"/>
            <a:ext cx="4917168" cy="1335172"/>
            <a:chOff x="2228088" y="1768190"/>
            <a:chExt cx="4917168" cy="1335172"/>
          </a:xfrm>
          <a:solidFill>
            <a:schemeClr val="tx1">
              <a:alpha val="50000"/>
            </a:schemeClr>
          </a:solidFill>
        </p:grpSpPr>
        <p:sp>
          <p:nvSpPr>
            <p:cNvPr id="136" name="Oval 135">
              <a:extLst>
                <a:ext uri="{FF2B5EF4-FFF2-40B4-BE49-F238E27FC236}">
                  <a16:creationId xmlns:a16="http://schemas.microsoft.com/office/drawing/2014/main" id="{3F9D0AFB-AE9E-5081-754F-04962C19807D}"/>
                </a:ext>
              </a:extLst>
            </p:cNvPr>
            <p:cNvSpPr/>
            <p:nvPr/>
          </p:nvSpPr>
          <p:spPr>
            <a:xfrm>
              <a:off x="7001256" y="257882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20AB8CE4-4E54-F368-A161-87CEE2FD02D1}"/>
                </a:ext>
              </a:extLst>
            </p:cNvPr>
            <p:cNvSpPr/>
            <p:nvPr/>
          </p:nvSpPr>
          <p:spPr>
            <a:xfrm>
              <a:off x="5955792" y="25098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15B1E0EE-83E9-F631-4E81-D0DCD4DA6A32}"/>
                </a:ext>
              </a:extLst>
            </p:cNvPr>
            <p:cNvSpPr/>
            <p:nvPr/>
          </p:nvSpPr>
          <p:spPr>
            <a:xfrm>
              <a:off x="6211824" y="23704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C38C220-11B0-29E5-CBF6-5A3A32E827BB}"/>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E7EA619-1C9D-AE5C-5E29-912EC1821466}"/>
                </a:ext>
              </a:extLst>
            </p:cNvPr>
            <p:cNvSpPr/>
            <p:nvPr/>
          </p:nvSpPr>
          <p:spPr>
            <a:xfrm>
              <a:off x="4354848" y="22777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30B4480-B429-2908-DFF8-A09B04B9EF48}"/>
                </a:ext>
              </a:extLst>
            </p:cNvPr>
            <p:cNvSpPr/>
            <p:nvPr/>
          </p:nvSpPr>
          <p:spPr>
            <a:xfrm>
              <a:off x="4611414" y="24346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D9164A2E-82CB-FC40-948D-76C938F2867A}"/>
                </a:ext>
              </a:extLst>
            </p:cNvPr>
            <p:cNvSpPr/>
            <p:nvPr/>
          </p:nvSpPr>
          <p:spPr>
            <a:xfrm>
              <a:off x="2763786" y="254763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50DEADC-21E4-83FD-58D8-28979253B934}"/>
                </a:ext>
              </a:extLst>
            </p:cNvPr>
            <p:cNvSpPr/>
            <p:nvPr/>
          </p:nvSpPr>
          <p:spPr>
            <a:xfrm>
              <a:off x="3035058" y="2544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96DB2834-7CD6-2184-DF0C-416307AC0FB5}"/>
                </a:ext>
              </a:extLst>
            </p:cNvPr>
            <p:cNvSpPr/>
            <p:nvPr/>
          </p:nvSpPr>
          <p:spPr>
            <a:xfrm>
              <a:off x="3306330" y="25903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E89EE02-2BAF-C165-D0BD-1699C356FE41}"/>
                </a:ext>
              </a:extLst>
            </p:cNvPr>
            <p:cNvSpPr/>
            <p:nvPr/>
          </p:nvSpPr>
          <p:spPr>
            <a:xfrm>
              <a:off x="3568458" y="25273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35D496D-3C82-EF5E-513A-B6594359ED92}"/>
                </a:ext>
              </a:extLst>
            </p:cNvPr>
            <p:cNvSpPr/>
            <p:nvPr/>
          </p:nvSpPr>
          <p:spPr>
            <a:xfrm>
              <a:off x="3830586" y="257303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BAFD9C9-822A-FFA0-4D42-752C5D6E3E27}"/>
                </a:ext>
              </a:extLst>
            </p:cNvPr>
            <p:cNvSpPr/>
            <p:nvPr/>
          </p:nvSpPr>
          <p:spPr>
            <a:xfrm>
              <a:off x="4083570" y="256896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235DA3B-B8B6-044A-AC5F-ED27F846C181}"/>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5F914002-D918-8B15-9C12-34BACAA99B91}"/>
                </a:ext>
              </a:extLst>
            </p:cNvPr>
            <p:cNvSpPr/>
            <p:nvPr/>
          </p:nvSpPr>
          <p:spPr>
            <a:xfrm>
              <a:off x="5144814" y="29589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4F5DFB40-525B-27F0-8223-AF4C311FDA8C}"/>
                </a:ext>
              </a:extLst>
            </p:cNvPr>
            <p:cNvSpPr/>
            <p:nvPr/>
          </p:nvSpPr>
          <p:spPr>
            <a:xfrm>
              <a:off x="5406942" y="29487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57A5F67-5D3A-7079-5570-33C80D0DAF8F}"/>
                </a:ext>
              </a:extLst>
            </p:cNvPr>
            <p:cNvSpPr/>
            <p:nvPr/>
          </p:nvSpPr>
          <p:spPr>
            <a:xfrm>
              <a:off x="5678214" y="264499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14AA401-D62E-4A10-C19F-DFCDE165DD3E}"/>
                </a:ext>
              </a:extLst>
            </p:cNvPr>
            <p:cNvSpPr/>
            <p:nvPr/>
          </p:nvSpPr>
          <p:spPr>
            <a:xfrm>
              <a:off x="6470694" y="282381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4BF6DE9-FA07-68DE-9512-C70024207E6B}"/>
                </a:ext>
              </a:extLst>
            </p:cNvPr>
            <p:cNvSpPr/>
            <p:nvPr/>
          </p:nvSpPr>
          <p:spPr>
            <a:xfrm>
              <a:off x="6741966" y="17681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4" name="Oval 153">
            <a:extLst>
              <a:ext uri="{FF2B5EF4-FFF2-40B4-BE49-F238E27FC236}">
                <a16:creationId xmlns:a16="http://schemas.microsoft.com/office/drawing/2014/main" id="{E5019D58-86B3-0879-D135-584A9786EF38}"/>
              </a:ext>
            </a:extLst>
          </p:cNvPr>
          <p:cNvSpPr/>
          <p:nvPr/>
        </p:nvSpPr>
        <p:spPr>
          <a:xfrm>
            <a:off x="2496312" y="2836672"/>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06968512-9A7E-9791-F79D-C64BD50FA684}"/>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BF7AA4AD-3871-340D-7387-BA83C65627F0}"/>
              </a:ext>
            </a:extLst>
          </p:cNvPr>
          <p:cNvGrpSpPr/>
          <p:nvPr/>
        </p:nvGrpSpPr>
        <p:grpSpPr>
          <a:xfrm>
            <a:off x="2563318" y="2041160"/>
            <a:ext cx="3979887" cy="986853"/>
            <a:chOff x="2570813" y="2041160"/>
            <a:chExt cx="3979887" cy="986853"/>
          </a:xfrm>
        </p:grpSpPr>
        <p:cxnSp>
          <p:nvCxnSpPr>
            <p:cNvPr id="160" name="Straight Arrow Connector 159">
              <a:extLst>
                <a:ext uri="{FF2B5EF4-FFF2-40B4-BE49-F238E27FC236}">
                  <a16:creationId xmlns:a16="http://schemas.microsoft.com/office/drawing/2014/main" id="{D8DE736F-EEFE-1F1B-72DA-D0D288C9C0D8}"/>
                </a:ext>
              </a:extLst>
            </p:cNvPr>
            <p:cNvCxnSpPr/>
            <p:nvPr/>
          </p:nvCxnSpPr>
          <p:spPr>
            <a:xfrm>
              <a:off x="2570813" y="2690734"/>
              <a:ext cx="0" cy="24733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1DE8B143-ABC5-C504-D97E-3ECA101F5B86}"/>
                </a:ext>
              </a:extLst>
            </p:cNvPr>
            <p:cNvCxnSpPr>
              <a:cxnSpLocks/>
            </p:cNvCxnSpPr>
            <p:nvPr/>
          </p:nvCxnSpPr>
          <p:spPr>
            <a:xfrm>
              <a:off x="4432091" y="2041160"/>
              <a:ext cx="0" cy="33478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a:extLst>
                <a:ext uri="{FF2B5EF4-FFF2-40B4-BE49-F238E27FC236}">
                  <a16:creationId xmlns:a16="http://schemas.microsoft.com/office/drawing/2014/main" id="{DD134CBB-E5E1-D58B-2937-C4D643354B47}"/>
                </a:ext>
              </a:extLst>
            </p:cNvPr>
            <p:cNvCxnSpPr>
              <a:cxnSpLocks/>
            </p:cNvCxnSpPr>
            <p:nvPr/>
          </p:nvCxnSpPr>
          <p:spPr>
            <a:xfrm>
              <a:off x="4689422" y="2081134"/>
              <a:ext cx="0" cy="4297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68D6E84-E9B0-804A-CDE5-936707590F1D}"/>
                </a:ext>
              </a:extLst>
            </p:cNvPr>
            <p:cNvCxnSpPr>
              <a:cxnSpLocks/>
            </p:cNvCxnSpPr>
            <p:nvPr/>
          </p:nvCxnSpPr>
          <p:spPr>
            <a:xfrm>
              <a:off x="5224071" y="2548327"/>
              <a:ext cx="0" cy="47219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71EB4C8D-5671-28C2-2428-FEF878C6C8F8}"/>
                </a:ext>
              </a:extLst>
            </p:cNvPr>
            <p:cNvCxnSpPr>
              <a:cxnSpLocks/>
            </p:cNvCxnSpPr>
            <p:nvPr/>
          </p:nvCxnSpPr>
          <p:spPr>
            <a:xfrm>
              <a:off x="5496392" y="2580806"/>
              <a:ext cx="0" cy="4472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1E65EDDA-4985-7FA5-770C-6E3BE0FE861B}"/>
                </a:ext>
              </a:extLst>
            </p:cNvPr>
            <p:cNvCxnSpPr>
              <a:cxnSpLocks/>
            </p:cNvCxnSpPr>
            <p:nvPr/>
          </p:nvCxnSpPr>
          <p:spPr>
            <a:xfrm>
              <a:off x="5753723" y="2433403"/>
              <a:ext cx="0" cy="30230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8F95A09-E111-C7C8-307E-BB0CCA32BA8B}"/>
                </a:ext>
              </a:extLst>
            </p:cNvPr>
            <p:cNvCxnSpPr>
              <a:cxnSpLocks/>
            </p:cNvCxnSpPr>
            <p:nvPr/>
          </p:nvCxnSpPr>
          <p:spPr>
            <a:xfrm>
              <a:off x="6550700" y="2188564"/>
              <a:ext cx="0" cy="70453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C448BC39-6896-B613-68C0-16CDD2B5FF35}"/>
                </a:ext>
              </a:extLst>
            </p:cNvPr>
            <p:cNvCxnSpPr>
              <a:cxnSpLocks/>
            </p:cNvCxnSpPr>
            <p:nvPr/>
          </p:nvCxnSpPr>
          <p:spPr>
            <a:xfrm flipV="1">
              <a:off x="6018549" y="2570813"/>
              <a:ext cx="0" cy="209862"/>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146864EC-231F-4619-09DE-0A9D0031496F}"/>
                </a:ext>
              </a:extLst>
            </p:cNvPr>
            <p:cNvCxnSpPr>
              <a:cxnSpLocks/>
            </p:cNvCxnSpPr>
            <p:nvPr/>
          </p:nvCxnSpPr>
          <p:spPr>
            <a:xfrm flipV="1">
              <a:off x="6290871" y="2420911"/>
              <a:ext cx="0" cy="317292"/>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70" name="Straight Connector 169">
            <a:extLst>
              <a:ext uri="{FF2B5EF4-FFF2-40B4-BE49-F238E27FC236}">
                <a16:creationId xmlns:a16="http://schemas.microsoft.com/office/drawing/2014/main" id="{CD612FC4-FA2D-394C-3483-5F60BAE3AAA8}"/>
              </a:ext>
            </a:extLst>
          </p:cNvPr>
          <p:cNvCxnSpPr>
            <a:cxnSpLocks/>
          </p:cNvCxnSpPr>
          <p:nvPr/>
        </p:nvCxnSpPr>
        <p:spPr>
          <a:xfrm>
            <a:off x="4572000" y="417910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97BDD801-2EE3-F059-EC9D-933F591A68AA}"/>
              </a:ext>
            </a:extLst>
          </p:cNvPr>
          <p:cNvSpPr txBox="1"/>
          <p:nvPr/>
        </p:nvSpPr>
        <p:spPr>
          <a:xfrm>
            <a:off x="4895225" y="405361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172" name="Rectangle 171">
            <a:extLst>
              <a:ext uri="{FF2B5EF4-FFF2-40B4-BE49-F238E27FC236}">
                <a16:creationId xmlns:a16="http://schemas.microsoft.com/office/drawing/2014/main" id="{A023E3D0-68A4-87DC-0DA5-A25820567A8D}"/>
              </a:ext>
            </a:extLst>
          </p:cNvPr>
          <p:cNvSpPr/>
          <p:nvPr/>
        </p:nvSpPr>
        <p:spPr>
          <a:xfrm>
            <a:off x="2094229" y="2350162"/>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ABE3466E-5F18-1B60-A9EB-66309C636D0E}"/>
              </a:ext>
            </a:extLst>
          </p:cNvPr>
          <p:cNvSpPr/>
          <p:nvPr/>
        </p:nvSpPr>
        <p:spPr>
          <a:xfrm>
            <a:off x="4617639" y="430750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BE4197A1-3A7C-D2AE-018F-6235CB1E9EFB}"/>
              </a:ext>
            </a:extLst>
          </p:cNvPr>
          <p:cNvSpPr txBox="1"/>
          <p:nvPr/>
        </p:nvSpPr>
        <p:spPr>
          <a:xfrm>
            <a:off x="4895225" y="4255686"/>
            <a:ext cx="1918741" cy="276999"/>
          </a:xfrm>
          <a:prstGeom prst="rect">
            <a:avLst/>
          </a:prstGeom>
          <a:noFill/>
        </p:spPr>
        <p:txBody>
          <a:bodyPr wrap="square" rtlCol="0">
            <a:spAutoFit/>
          </a:bodyPr>
          <a:lstStyle/>
          <a:p>
            <a:r>
              <a:rPr lang="en-US" sz="1200" b="1" dirty="0">
                <a:latin typeface="Helvetica" pitchFamily="2" charset="0"/>
              </a:rPr>
              <a:t>± sd</a:t>
            </a:r>
          </a:p>
        </p:txBody>
      </p:sp>
      <p:sp>
        <p:nvSpPr>
          <p:cNvPr id="175" name="TextBox 174">
            <a:extLst>
              <a:ext uri="{FF2B5EF4-FFF2-40B4-BE49-F238E27FC236}">
                <a16:creationId xmlns:a16="http://schemas.microsoft.com/office/drawing/2014/main" id="{188CB19E-1BBC-BAC7-0F20-B72A3F871286}"/>
              </a:ext>
            </a:extLst>
          </p:cNvPr>
          <p:cNvSpPr txBox="1"/>
          <p:nvPr/>
        </p:nvSpPr>
        <p:spPr>
          <a:xfrm>
            <a:off x="7728179" y="1036991"/>
            <a:ext cx="986053" cy="646331"/>
          </a:xfrm>
          <a:prstGeom prst="rect">
            <a:avLst/>
          </a:prstGeom>
          <a:noFill/>
        </p:spPr>
        <p:txBody>
          <a:bodyPr wrap="square" rtlCol="0">
            <a:spAutoFit/>
          </a:bodyPr>
          <a:lstStyle/>
          <a:p>
            <a:pPr algn="ctr"/>
            <a:r>
              <a:rPr lang="en-US" b="1" dirty="0">
                <a:solidFill>
                  <a:srgbClr val="00B050"/>
                </a:solidFill>
                <a:latin typeface="Helvetica" pitchFamily="2" charset="0"/>
              </a:rPr>
              <a:t>inputs</a:t>
            </a:r>
          </a:p>
          <a:p>
            <a:pPr algn="ctr"/>
            <a:r>
              <a:rPr lang="en-US" b="1" dirty="0">
                <a:solidFill>
                  <a:srgbClr val="00B050"/>
                </a:solidFill>
                <a:latin typeface="Helvetica" pitchFamily="2" charset="0"/>
              </a:rPr>
              <a:t>+</a:t>
            </a:r>
          </a:p>
        </p:txBody>
      </p:sp>
      <p:sp>
        <p:nvSpPr>
          <p:cNvPr id="176" name="TextBox 175">
            <a:extLst>
              <a:ext uri="{FF2B5EF4-FFF2-40B4-BE49-F238E27FC236}">
                <a16:creationId xmlns:a16="http://schemas.microsoft.com/office/drawing/2014/main" id="{53A9369F-C85A-5524-2EC9-4D5E1FF46F50}"/>
              </a:ext>
            </a:extLst>
          </p:cNvPr>
          <p:cNvSpPr txBox="1"/>
          <p:nvPr/>
        </p:nvSpPr>
        <p:spPr>
          <a:xfrm>
            <a:off x="7280123" y="3393095"/>
            <a:ext cx="1918741" cy="646331"/>
          </a:xfrm>
          <a:prstGeom prst="rect">
            <a:avLst/>
          </a:prstGeom>
          <a:noFill/>
        </p:spPr>
        <p:txBody>
          <a:bodyPr wrap="square" rtlCol="0">
            <a:spAutoFit/>
          </a:bodyPr>
          <a:lstStyle/>
          <a:p>
            <a:pPr algn="ctr"/>
            <a:r>
              <a:rPr lang="en-US" b="1" dirty="0">
                <a:solidFill>
                  <a:srgbClr val="C00000"/>
                </a:solidFill>
                <a:latin typeface="Helvetica" pitchFamily="2" charset="0"/>
              </a:rPr>
              <a:t>+ decomposition</a:t>
            </a:r>
          </a:p>
        </p:txBody>
      </p:sp>
      <p:sp>
        <p:nvSpPr>
          <p:cNvPr id="177" name="Down Arrow 176">
            <a:extLst>
              <a:ext uri="{FF2B5EF4-FFF2-40B4-BE49-F238E27FC236}">
                <a16:creationId xmlns:a16="http://schemas.microsoft.com/office/drawing/2014/main" id="{1FE7AA20-3362-1226-1251-ADEFA75C0D5C}"/>
              </a:ext>
            </a:extLst>
          </p:cNvPr>
          <p:cNvSpPr/>
          <p:nvPr/>
        </p:nvSpPr>
        <p:spPr>
          <a:xfrm rot="10800000">
            <a:off x="7982062" y="1635911"/>
            <a:ext cx="484632" cy="860400"/>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Down Arrow 177">
            <a:extLst>
              <a:ext uri="{FF2B5EF4-FFF2-40B4-BE49-F238E27FC236}">
                <a16:creationId xmlns:a16="http://schemas.microsoft.com/office/drawing/2014/main" id="{141A9A82-BA9D-3937-319A-911F0063DD7A}"/>
              </a:ext>
            </a:extLst>
          </p:cNvPr>
          <p:cNvSpPr/>
          <p:nvPr/>
        </p:nvSpPr>
        <p:spPr>
          <a:xfrm>
            <a:off x="7988158" y="2600844"/>
            <a:ext cx="484632" cy="859263"/>
          </a:xfrm>
          <a:prstGeom prst="downArrow">
            <a:avLst/>
          </a:prstGeom>
          <a:gradFill>
            <a:gsLst>
              <a:gs pos="0">
                <a:srgbClr val="C00000"/>
              </a:gs>
              <a:gs pos="100000">
                <a:srgbClr val="FF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AA4C3323-A786-7EB5-ECA9-0109651B1CA7}"/>
              </a:ext>
            </a:extLst>
          </p:cNvPr>
          <p:cNvCxnSpPr>
            <a:cxnSpLocks/>
          </p:cNvCxnSpPr>
          <p:nvPr/>
        </p:nvCxnSpPr>
        <p:spPr>
          <a:xfrm>
            <a:off x="2080476" y="2520040"/>
            <a:ext cx="5424200"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8B96906-6C42-CF21-74F0-E49CED6E7871}"/>
              </a:ext>
            </a:extLst>
          </p:cNvPr>
          <p:cNvSpPr txBox="1"/>
          <p:nvPr/>
        </p:nvSpPr>
        <p:spPr>
          <a:xfrm>
            <a:off x="3357664" y="3710585"/>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Tree>
    <p:extLst>
      <p:ext uri="{BB962C8B-B14F-4D97-AF65-F5344CB8AC3E}">
        <p14:creationId xmlns:p14="http://schemas.microsoft.com/office/powerpoint/2010/main" val="2334296374"/>
      </p:ext>
    </p:extLst>
  </p:cSld>
  <p:clrMapOvr>
    <a:masterClrMapping/>
  </p:clrMapOvr>
  <mc:AlternateContent xmlns:mc="http://schemas.openxmlformats.org/markup-compatibility/2006" xmlns:p14="http://schemas.microsoft.com/office/powerpoint/2010/main">
    <mc:Choice Requires="p14">
      <p:transition spd="slow" p14:dur="2000" advClick="0" advTm="36113"/>
    </mc:Choice>
    <mc:Fallback xmlns="">
      <p:transition spd="slow" advClick="0" advTm="36113"/>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C0A0E5-1D75-2AF2-25C6-B7EFC4F0478A}"/>
              </a:ext>
            </a:extLst>
          </p:cNvPr>
          <p:cNvSpPr/>
          <p:nvPr/>
        </p:nvSpPr>
        <p:spPr>
          <a:xfrm>
            <a:off x="217170" y="1223010"/>
            <a:ext cx="8686800" cy="3600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4D509AC-EE17-B680-90DB-4990DDD1E4CD}"/>
              </a:ext>
            </a:extLst>
          </p:cNvPr>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t>
            </a:r>
            <a:r>
              <a:rPr lang="en-US" sz="3600" b="1" baseline="30000" dirty="0">
                <a:solidFill>
                  <a:schemeClr val="bg1"/>
                </a:solidFill>
                <a:latin typeface="Verdana"/>
                <a:cs typeface="Verdana"/>
              </a:rPr>
              <a:t>14</a:t>
            </a:r>
            <a:r>
              <a:rPr lang="en-US" sz="3600" b="1" dirty="0">
                <a:solidFill>
                  <a:schemeClr val="bg1"/>
                </a:solidFill>
                <a:latin typeface="Verdana"/>
                <a:cs typeface="Verdana"/>
              </a:rPr>
              <a:t>C DISTRIBUTIONS: POOLS</a:t>
            </a:r>
          </a:p>
        </p:txBody>
      </p:sp>
      <p:grpSp>
        <p:nvGrpSpPr>
          <p:cNvPr id="15" name="Group 14">
            <a:extLst>
              <a:ext uri="{FF2B5EF4-FFF2-40B4-BE49-F238E27FC236}">
                <a16:creationId xmlns:a16="http://schemas.microsoft.com/office/drawing/2014/main" id="{4E4F0418-B03B-0FDE-D485-C4E44A8CBE0F}"/>
              </a:ext>
            </a:extLst>
          </p:cNvPr>
          <p:cNvGrpSpPr/>
          <p:nvPr/>
        </p:nvGrpSpPr>
        <p:grpSpPr>
          <a:xfrm>
            <a:off x="611482" y="1377568"/>
            <a:ext cx="7921036" cy="3341263"/>
            <a:chOff x="611483" y="1562922"/>
            <a:chExt cx="7921036" cy="3341263"/>
          </a:xfrm>
        </p:grpSpPr>
        <p:pic>
          <p:nvPicPr>
            <p:cNvPr id="5" name="Picture 4">
              <a:extLst>
                <a:ext uri="{FF2B5EF4-FFF2-40B4-BE49-F238E27FC236}">
                  <a16:creationId xmlns:a16="http://schemas.microsoft.com/office/drawing/2014/main" id="{99819926-EF80-0970-78D0-7957807E2A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b="58599"/>
            <a:stretch/>
          </p:blipFill>
          <p:spPr bwMode="auto">
            <a:xfrm>
              <a:off x="611483" y="1600630"/>
              <a:ext cx="3825669" cy="2026931"/>
            </a:xfrm>
            <a:prstGeom prst="rect">
              <a:avLst/>
            </a:prstGeom>
            <a:noFill/>
            <a:ln>
              <a:noFill/>
            </a:ln>
          </p:spPr>
        </p:pic>
        <p:pic>
          <p:nvPicPr>
            <p:cNvPr id="11" name="Picture 10">
              <a:extLst>
                <a:ext uri="{FF2B5EF4-FFF2-40B4-BE49-F238E27FC236}">
                  <a16:creationId xmlns:a16="http://schemas.microsoft.com/office/drawing/2014/main" id="{4FA63C50-BB4C-ACA2-B7A9-1112CCECD4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t="42909" b="8722"/>
            <a:stretch/>
          </p:blipFill>
          <p:spPr bwMode="auto">
            <a:xfrm>
              <a:off x="4706850" y="1562922"/>
              <a:ext cx="3825669" cy="2368055"/>
            </a:xfrm>
            <a:prstGeom prst="rect">
              <a:avLst/>
            </a:prstGeom>
            <a:noFill/>
            <a:ln>
              <a:noFill/>
            </a:ln>
          </p:spPr>
        </p:pic>
        <p:pic>
          <p:nvPicPr>
            <p:cNvPr id="13" name="Picture 12">
              <a:extLst>
                <a:ext uri="{FF2B5EF4-FFF2-40B4-BE49-F238E27FC236}">
                  <a16:creationId xmlns:a16="http://schemas.microsoft.com/office/drawing/2014/main" id="{83F29B75-69C5-8474-8241-1AD4504310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t="91968" b="-2044"/>
            <a:stretch/>
          </p:blipFill>
          <p:spPr bwMode="auto">
            <a:xfrm>
              <a:off x="2021554" y="4246444"/>
              <a:ext cx="5100892" cy="657741"/>
            </a:xfrm>
            <a:prstGeom prst="rect">
              <a:avLst/>
            </a:prstGeom>
            <a:noFill/>
            <a:ln>
              <a:noFill/>
            </a:ln>
          </p:spPr>
        </p:pic>
        <p:pic>
          <p:nvPicPr>
            <p:cNvPr id="14" name="Picture 13">
              <a:extLst>
                <a:ext uri="{FF2B5EF4-FFF2-40B4-BE49-F238E27FC236}">
                  <a16:creationId xmlns:a16="http://schemas.microsoft.com/office/drawing/2014/main" id="{7BF8F9C7-71F0-7F23-0D80-2670C2FE84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87" t="82919" r="1" b="8722"/>
            <a:stretch/>
          </p:blipFill>
          <p:spPr bwMode="auto">
            <a:xfrm>
              <a:off x="876693" y="3544478"/>
              <a:ext cx="3560457" cy="409224"/>
            </a:xfrm>
            <a:prstGeom prst="rect">
              <a:avLst/>
            </a:prstGeom>
            <a:noFill/>
            <a:ln>
              <a:noFill/>
            </a:ln>
          </p:spPr>
        </p:pic>
      </p:grpSp>
      <p:sp>
        <p:nvSpPr>
          <p:cNvPr id="3" name="Slide Number Placeholder 3">
            <a:extLst>
              <a:ext uri="{FF2B5EF4-FFF2-40B4-BE49-F238E27FC236}">
                <a16:creationId xmlns:a16="http://schemas.microsoft.com/office/drawing/2014/main" id="{03F15C5C-3B85-7D08-CA2F-22524D8E9366}"/>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80</a:t>
            </a:fld>
            <a:endParaRPr lang="de-DE" dirty="0"/>
          </a:p>
        </p:txBody>
      </p:sp>
      <p:sp>
        <p:nvSpPr>
          <p:cNvPr id="6" name="Rectangle 5">
            <a:extLst>
              <a:ext uri="{FF2B5EF4-FFF2-40B4-BE49-F238E27FC236}">
                <a16:creationId xmlns:a16="http://schemas.microsoft.com/office/drawing/2014/main" id="{C6C16C95-7573-25F0-5872-65AEBD6018E3}"/>
              </a:ext>
            </a:extLst>
          </p:cNvPr>
          <p:cNvSpPr/>
          <p:nvPr/>
        </p:nvSpPr>
        <p:spPr>
          <a:xfrm>
            <a:off x="4697730" y="1257300"/>
            <a:ext cx="4206240" cy="2743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903D9D6-9926-14EA-6ADC-66220AEABD72}"/>
              </a:ext>
            </a:extLst>
          </p:cNvPr>
          <p:cNvCxnSpPr>
            <a:cxnSpLocks/>
          </p:cNvCxnSpPr>
          <p:nvPr/>
        </p:nvCxnSpPr>
        <p:spPr>
          <a:xfrm flipH="1">
            <a:off x="3005959" y="2669628"/>
            <a:ext cx="483475" cy="3153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66785543-9313-2540-53D3-C4AFD2CE8934}"/>
              </a:ext>
            </a:extLst>
          </p:cNvPr>
          <p:cNvSpPr txBox="1"/>
          <p:nvPr/>
        </p:nvSpPr>
        <p:spPr>
          <a:xfrm>
            <a:off x="2873719" y="2146408"/>
            <a:ext cx="1572551" cy="523220"/>
          </a:xfrm>
          <a:prstGeom prst="rect">
            <a:avLst/>
          </a:prstGeom>
          <a:noFill/>
        </p:spPr>
        <p:txBody>
          <a:bodyPr wrap="square" rtlCol="0">
            <a:spAutoFit/>
          </a:bodyPr>
          <a:lstStyle/>
          <a:p>
            <a:pPr marL="0" lvl="1" algn="ctr">
              <a:spcAft>
                <a:spcPts val="600"/>
              </a:spcAft>
            </a:pPr>
            <a:r>
              <a:rPr lang="en-US" sz="1400" dirty="0">
                <a:latin typeface="Helvetica"/>
                <a:cs typeface="Helvetica"/>
              </a:rPr>
              <a:t>overlap of slow and fast pools</a:t>
            </a:r>
          </a:p>
        </p:txBody>
      </p:sp>
      <p:sp>
        <p:nvSpPr>
          <p:cNvPr id="4" name="TextBox 3">
            <a:extLst>
              <a:ext uri="{FF2B5EF4-FFF2-40B4-BE49-F238E27FC236}">
                <a16:creationId xmlns:a16="http://schemas.microsoft.com/office/drawing/2014/main" id="{1C3FE9BF-2AB0-0D14-B4BC-CD1B5B998751}"/>
              </a:ext>
            </a:extLst>
          </p:cNvPr>
          <p:cNvSpPr txBox="1"/>
          <p:nvPr/>
        </p:nvSpPr>
        <p:spPr>
          <a:xfrm rot="16200000">
            <a:off x="-207894" y="2207036"/>
            <a:ext cx="1193464" cy="276999"/>
          </a:xfrm>
          <a:prstGeom prst="rect">
            <a:avLst/>
          </a:prstGeom>
          <a:noFill/>
        </p:spPr>
        <p:txBody>
          <a:bodyPr wrap="square" rtlCol="0">
            <a:spAutoFit/>
          </a:bodyPr>
          <a:lstStyle/>
          <a:p>
            <a:pPr marL="0" lvl="1" algn="ctr">
              <a:spcAft>
                <a:spcPts val="600"/>
              </a:spcAft>
            </a:pPr>
            <a:r>
              <a:rPr lang="en-US" sz="1200" dirty="0">
                <a:latin typeface="Helvetica"/>
                <a:cs typeface="Helvetica"/>
              </a:rPr>
              <a:t>density</a:t>
            </a:r>
          </a:p>
        </p:txBody>
      </p:sp>
      <p:sp>
        <p:nvSpPr>
          <p:cNvPr id="8" name="TextBox 7">
            <a:extLst>
              <a:ext uri="{FF2B5EF4-FFF2-40B4-BE49-F238E27FC236}">
                <a16:creationId xmlns:a16="http://schemas.microsoft.com/office/drawing/2014/main" id="{D271E206-D66F-C4E3-4450-E19379E0B95E}"/>
              </a:ext>
            </a:extLst>
          </p:cNvPr>
          <p:cNvSpPr txBox="1"/>
          <p:nvPr/>
        </p:nvSpPr>
        <p:spPr>
          <a:xfrm>
            <a:off x="0" y="4324043"/>
            <a:ext cx="2934341" cy="276999"/>
          </a:xfrm>
          <a:prstGeom prst="rect">
            <a:avLst/>
          </a:prstGeom>
          <a:noFill/>
        </p:spPr>
        <p:txBody>
          <a:bodyPr wrap="square" rtlCol="0">
            <a:spAutoFit/>
          </a:bodyPr>
          <a:lstStyle/>
          <a:p>
            <a:pPr marL="0" lvl="1" algn="ctr">
              <a:spcAft>
                <a:spcPts val="600"/>
              </a:spcAft>
            </a:pPr>
            <a:r>
              <a:rPr lang="en-US" sz="1200" dirty="0">
                <a:latin typeface="Helvetica"/>
                <a:cs typeface="Helvetica"/>
              </a:rPr>
              <a:t>Cool climate soils, 0.2-0.3 m, 2019</a:t>
            </a:r>
          </a:p>
        </p:txBody>
      </p:sp>
    </p:spTree>
    <p:extLst>
      <p:ext uri="{BB962C8B-B14F-4D97-AF65-F5344CB8AC3E}">
        <p14:creationId xmlns:p14="http://schemas.microsoft.com/office/powerpoint/2010/main" val="1207217215"/>
      </p:ext>
    </p:extLst>
  </p:cSld>
  <p:clrMapOvr>
    <a:masterClrMapping/>
  </p:clrMapOvr>
  <mc:AlternateContent xmlns:mc="http://schemas.openxmlformats.org/markup-compatibility/2006" xmlns:p14="http://schemas.microsoft.com/office/powerpoint/2010/main">
    <mc:Choice Requires="p14">
      <p:transition spd="slow" p14:dur="2000" advClick="0" advTm="27369"/>
    </mc:Choice>
    <mc:Fallback xmlns="">
      <p:transition spd="slow" advClick="0" advTm="27369"/>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C0A0E5-1D75-2AF2-25C6-B7EFC4F0478A}"/>
              </a:ext>
            </a:extLst>
          </p:cNvPr>
          <p:cNvSpPr/>
          <p:nvPr/>
        </p:nvSpPr>
        <p:spPr>
          <a:xfrm>
            <a:off x="217170" y="1223010"/>
            <a:ext cx="8686800" cy="3600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4D509AC-EE17-B680-90DB-4990DDD1E4CD}"/>
              </a:ext>
            </a:extLst>
          </p:cNvPr>
          <p:cNvSpPr txBox="1">
            <a:spLocks/>
          </p:cNvSpPr>
          <p:nvPr/>
        </p:nvSpPr>
        <p:spPr>
          <a:xfrm>
            <a:off x="234949" y="150504"/>
            <a:ext cx="8689975" cy="666769"/>
          </a:xfrm>
          <a:prstGeom prst="rect">
            <a:avLst/>
          </a:prstGeom>
          <a:solidFill>
            <a:schemeClr val="bg1">
              <a:lumMod val="5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a:t>
            </a:r>
            <a:r>
              <a:rPr lang="en-US" sz="3600" b="1" baseline="30000" dirty="0">
                <a:solidFill>
                  <a:schemeClr val="bg1"/>
                </a:solidFill>
                <a:latin typeface="Verdana"/>
                <a:cs typeface="Verdana"/>
              </a:rPr>
              <a:t>14</a:t>
            </a:r>
            <a:r>
              <a:rPr lang="en-US" sz="3600" b="1" dirty="0">
                <a:solidFill>
                  <a:schemeClr val="bg1"/>
                </a:solidFill>
                <a:latin typeface="Verdana"/>
                <a:cs typeface="Verdana"/>
              </a:rPr>
              <a:t>C DISTRIBUTIONS: POOLS</a:t>
            </a:r>
          </a:p>
        </p:txBody>
      </p:sp>
      <p:grpSp>
        <p:nvGrpSpPr>
          <p:cNvPr id="15" name="Group 14">
            <a:extLst>
              <a:ext uri="{FF2B5EF4-FFF2-40B4-BE49-F238E27FC236}">
                <a16:creationId xmlns:a16="http://schemas.microsoft.com/office/drawing/2014/main" id="{4E4F0418-B03B-0FDE-D485-C4E44A8CBE0F}"/>
              </a:ext>
            </a:extLst>
          </p:cNvPr>
          <p:cNvGrpSpPr/>
          <p:nvPr/>
        </p:nvGrpSpPr>
        <p:grpSpPr>
          <a:xfrm>
            <a:off x="611482" y="1377568"/>
            <a:ext cx="7921036" cy="3341263"/>
            <a:chOff x="611483" y="1562922"/>
            <a:chExt cx="7921036" cy="3341263"/>
          </a:xfrm>
        </p:grpSpPr>
        <p:pic>
          <p:nvPicPr>
            <p:cNvPr id="5" name="Picture 4">
              <a:extLst>
                <a:ext uri="{FF2B5EF4-FFF2-40B4-BE49-F238E27FC236}">
                  <a16:creationId xmlns:a16="http://schemas.microsoft.com/office/drawing/2014/main" id="{99819926-EF80-0970-78D0-7957807E2A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b="58599"/>
            <a:stretch/>
          </p:blipFill>
          <p:spPr bwMode="auto">
            <a:xfrm>
              <a:off x="611483" y="1600630"/>
              <a:ext cx="3825669" cy="2026931"/>
            </a:xfrm>
            <a:prstGeom prst="rect">
              <a:avLst/>
            </a:prstGeom>
            <a:noFill/>
            <a:ln>
              <a:noFill/>
            </a:ln>
          </p:spPr>
        </p:pic>
        <p:pic>
          <p:nvPicPr>
            <p:cNvPr id="11" name="Picture 10">
              <a:extLst>
                <a:ext uri="{FF2B5EF4-FFF2-40B4-BE49-F238E27FC236}">
                  <a16:creationId xmlns:a16="http://schemas.microsoft.com/office/drawing/2014/main" id="{4FA63C50-BB4C-ACA2-B7A9-1112CCECD4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t="42909" b="8722"/>
            <a:stretch/>
          </p:blipFill>
          <p:spPr bwMode="auto">
            <a:xfrm>
              <a:off x="4706850" y="1562922"/>
              <a:ext cx="3825669" cy="2368055"/>
            </a:xfrm>
            <a:prstGeom prst="rect">
              <a:avLst/>
            </a:prstGeom>
            <a:noFill/>
            <a:ln>
              <a:noFill/>
            </a:ln>
          </p:spPr>
        </p:pic>
        <p:pic>
          <p:nvPicPr>
            <p:cNvPr id="13" name="Picture 12">
              <a:extLst>
                <a:ext uri="{FF2B5EF4-FFF2-40B4-BE49-F238E27FC236}">
                  <a16:creationId xmlns:a16="http://schemas.microsoft.com/office/drawing/2014/main" id="{83F29B75-69C5-8474-8241-1AD4504310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2" t="91968" b="-2044"/>
            <a:stretch/>
          </p:blipFill>
          <p:spPr bwMode="auto">
            <a:xfrm>
              <a:off x="2021554" y="4246444"/>
              <a:ext cx="5100892" cy="657741"/>
            </a:xfrm>
            <a:prstGeom prst="rect">
              <a:avLst/>
            </a:prstGeom>
            <a:noFill/>
            <a:ln>
              <a:noFill/>
            </a:ln>
          </p:spPr>
        </p:pic>
        <p:pic>
          <p:nvPicPr>
            <p:cNvPr id="14" name="Picture 13">
              <a:extLst>
                <a:ext uri="{FF2B5EF4-FFF2-40B4-BE49-F238E27FC236}">
                  <a16:creationId xmlns:a16="http://schemas.microsoft.com/office/drawing/2014/main" id="{7BF8F9C7-71F0-7F23-0D80-2670C2FE84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87" t="82919" r="1" b="8722"/>
            <a:stretch/>
          </p:blipFill>
          <p:spPr bwMode="auto">
            <a:xfrm>
              <a:off x="876693" y="3544478"/>
              <a:ext cx="3560457" cy="409224"/>
            </a:xfrm>
            <a:prstGeom prst="rect">
              <a:avLst/>
            </a:prstGeom>
            <a:noFill/>
            <a:ln>
              <a:noFill/>
            </a:ln>
          </p:spPr>
        </p:pic>
      </p:grpSp>
      <p:sp>
        <p:nvSpPr>
          <p:cNvPr id="3" name="Slide Number Placeholder 3">
            <a:extLst>
              <a:ext uri="{FF2B5EF4-FFF2-40B4-BE49-F238E27FC236}">
                <a16:creationId xmlns:a16="http://schemas.microsoft.com/office/drawing/2014/main" id="{03F15C5C-3B85-7D08-CA2F-22524D8E9366}"/>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81</a:t>
            </a:fld>
            <a:endParaRPr lang="de-DE" dirty="0"/>
          </a:p>
        </p:txBody>
      </p:sp>
      <p:sp>
        <p:nvSpPr>
          <p:cNvPr id="6" name="TextBox 5">
            <a:extLst>
              <a:ext uri="{FF2B5EF4-FFF2-40B4-BE49-F238E27FC236}">
                <a16:creationId xmlns:a16="http://schemas.microsoft.com/office/drawing/2014/main" id="{333438D5-221B-2CB6-A460-494260DEFB69}"/>
              </a:ext>
            </a:extLst>
          </p:cNvPr>
          <p:cNvSpPr txBox="1"/>
          <p:nvPr/>
        </p:nvSpPr>
        <p:spPr>
          <a:xfrm rot="16200000">
            <a:off x="-207894" y="2207036"/>
            <a:ext cx="1193464" cy="276999"/>
          </a:xfrm>
          <a:prstGeom prst="rect">
            <a:avLst/>
          </a:prstGeom>
          <a:noFill/>
        </p:spPr>
        <p:txBody>
          <a:bodyPr wrap="square" rtlCol="0">
            <a:spAutoFit/>
          </a:bodyPr>
          <a:lstStyle/>
          <a:p>
            <a:pPr marL="0" lvl="1" algn="ctr">
              <a:spcAft>
                <a:spcPts val="600"/>
              </a:spcAft>
            </a:pPr>
            <a:r>
              <a:rPr lang="en-US" sz="1200" dirty="0">
                <a:latin typeface="Helvetica"/>
                <a:cs typeface="Helvetica"/>
              </a:rPr>
              <a:t>density</a:t>
            </a:r>
          </a:p>
        </p:txBody>
      </p:sp>
      <p:sp>
        <p:nvSpPr>
          <p:cNvPr id="7" name="TextBox 6">
            <a:extLst>
              <a:ext uri="{FF2B5EF4-FFF2-40B4-BE49-F238E27FC236}">
                <a16:creationId xmlns:a16="http://schemas.microsoft.com/office/drawing/2014/main" id="{DE2F39D6-9272-6D74-64DC-4FA884FF6CFE}"/>
              </a:ext>
            </a:extLst>
          </p:cNvPr>
          <p:cNvSpPr txBox="1"/>
          <p:nvPr/>
        </p:nvSpPr>
        <p:spPr>
          <a:xfrm>
            <a:off x="0" y="4324043"/>
            <a:ext cx="2934341" cy="276999"/>
          </a:xfrm>
          <a:prstGeom prst="rect">
            <a:avLst/>
          </a:prstGeom>
          <a:noFill/>
        </p:spPr>
        <p:txBody>
          <a:bodyPr wrap="square" rtlCol="0">
            <a:spAutoFit/>
          </a:bodyPr>
          <a:lstStyle/>
          <a:p>
            <a:pPr marL="0" lvl="1" algn="ctr">
              <a:spcAft>
                <a:spcPts val="600"/>
              </a:spcAft>
            </a:pPr>
            <a:r>
              <a:rPr lang="en-US" sz="1200" dirty="0">
                <a:latin typeface="Helvetica"/>
                <a:cs typeface="Helvetica"/>
              </a:rPr>
              <a:t>Cool climate soils, 0.2-0.3 m, 2019</a:t>
            </a:r>
          </a:p>
        </p:txBody>
      </p:sp>
    </p:spTree>
    <p:extLst>
      <p:ext uri="{BB962C8B-B14F-4D97-AF65-F5344CB8AC3E}">
        <p14:creationId xmlns:p14="http://schemas.microsoft.com/office/powerpoint/2010/main" val="377333095"/>
      </p:ext>
    </p:extLst>
  </p:cSld>
  <p:clrMapOvr>
    <a:masterClrMapping/>
  </p:clrMapOvr>
  <mc:AlternateContent xmlns:mc="http://schemas.openxmlformats.org/markup-compatibility/2006" xmlns:p14="http://schemas.microsoft.com/office/powerpoint/2010/main">
    <mc:Choice Requires="p14">
      <p:transition spd="slow" p14:dur="2000" advClick="0" advTm="16382"/>
    </mc:Choice>
    <mc:Fallback xmlns="">
      <p:transition spd="slow" advClick="0" advTm="16382"/>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33" name="Title 1"/>
          <p:cNvSpPr txBox="1">
            <a:spLocks/>
          </p:cNvSpPr>
          <p:nvPr/>
        </p:nvSpPr>
        <p:spPr>
          <a:xfrm>
            <a:off x="2436520" y="1745597"/>
            <a:ext cx="4242740" cy="1839671"/>
          </a:xfrm>
          <a:prstGeom prst="rect">
            <a:avLst/>
          </a:prstGeom>
          <a:solidFill>
            <a:schemeClr val="tx1"/>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spcAft>
                <a:spcPts val="600"/>
              </a:spcAft>
            </a:pPr>
            <a:r>
              <a:rPr lang="en-US" sz="3600" b="1" dirty="0">
                <a:solidFill>
                  <a:schemeClr val="bg1"/>
                </a:solidFill>
                <a:latin typeface="Verdana"/>
                <a:cs typeface="Verdana"/>
              </a:rPr>
              <a:t>OUTLOOK </a:t>
            </a:r>
          </a:p>
          <a:p>
            <a:pPr>
              <a:spcAft>
                <a:spcPts val="600"/>
              </a:spcAft>
            </a:pPr>
            <a:r>
              <a:rPr lang="en-US" sz="3600" b="1" dirty="0">
                <a:solidFill>
                  <a:schemeClr val="bg1"/>
                </a:solidFill>
                <a:latin typeface="Verdana"/>
                <a:cs typeface="Verdana"/>
              </a:rPr>
              <a:t>&amp;</a:t>
            </a:r>
          </a:p>
          <a:p>
            <a:pPr>
              <a:spcAft>
                <a:spcPts val="600"/>
              </a:spcAft>
            </a:pPr>
            <a:r>
              <a:rPr lang="en-US" sz="3600" b="1" dirty="0">
                <a:solidFill>
                  <a:schemeClr val="bg1"/>
                </a:solidFill>
                <a:latin typeface="Verdana"/>
                <a:cs typeface="Verdana"/>
              </a:rPr>
              <a:t>CONCLUSIONS</a:t>
            </a:r>
          </a:p>
        </p:txBody>
      </p:sp>
      <p:sp>
        <p:nvSpPr>
          <p:cNvPr id="2"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82</a:t>
            </a:fld>
            <a:endParaRPr lang="de-DE" dirty="0"/>
          </a:p>
        </p:txBody>
      </p:sp>
    </p:spTree>
    <p:extLst>
      <p:ext uri="{BB962C8B-B14F-4D97-AF65-F5344CB8AC3E}">
        <p14:creationId xmlns:p14="http://schemas.microsoft.com/office/powerpoint/2010/main" val="2409112320"/>
      </p:ext>
    </p:extLst>
  </p:cSld>
  <p:clrMapOvr>
    <a:masterClrMapping/>
  </p:clrMapOvr>
  <mc:AlternateContent xmlns:mc="http://schemas.openxmlformats.org/markup-compatibility/2006" xmlns:p14="http://schemas.microsoft.com/office/powerpoint/2010/main">
    <mc:Choice Requires="p14">
      <p:transition spd="slow" p14:dur="2000" advClick="0" advTm="4104"/>
    </mc:Choice>
    <mc:Fallback xmlns="">
      <p:transition spd="slow" advClick="0" advTm="4104"/>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4ECC118-0F84-6E0C-12E4-EA8A08EEF71F}"/>
              </a:ext>
            </a:extLst>
          </p:cNvPr>
          <p:cNvSpPr/>
          <p:nvPr/>
        </p:nvSpPr>
        <p:spPr>
          <a:xfrm>
            <a:off x="1362666" y="1970208"/>
            <a:ext cx="7324133" cy="34335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83</a:t>
            </a:fld>
            <a:endParaRPr lang="de-DE" dirty="0"/>
          </a:p>
        </p:txBody>
      </p:sp>
      <p:grpSp>
        <p:nvGrpSpPr>
          <p:cNvPr id="17" name="Group 16">
            <a:extLst>
              <a:ext uri="{FF2B5EF4-FFF2-40B4-BE49-F238E27FC236}">
                <a16:creationId xmlns:a16="http://schemas.microsoft.com/office/drawing/2014/main" id="{555CFA27-64B9-C023-8F28-9A13F70166CB}"/>
              </a:ext>
            </a:extLst>
          </p:cNvPr>
          <p:cNvGrpSpPr/>
          <p:nvPr/>
        </p:nvGrpSpPr>
        <p:grpSpPr>
          <a:xfrm>
            <a:off x="2683639" y="2144044"/>
            <a:ext cx="5887837" cy="2342682"/>
            <a:chOff x="1689991" y="1409075"/>
            <a:chExt cx="5887837" cy="2342682"/>
          </a:xfrm>
        </p:grpSpPr>
        <p:sp>
          <p:nvSpPr>
            <p:cNvPr id="18" name="TextBox 17">
              <a:extLst>
                <a:ext uri="{FF2B5EF4-FFF2-40B4-BE49-F238E27FC236}">
                  <a16:creationId xmlns:a16="http://schemas.microsoft.com/office/drawing/2014/main" id="{96B766FD-5E03-F6F0-992F-BFB542D9BB6D}"/>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19" name="TextBox 18">
              <a:extLst>
                <a:ext uri="{FF2B5EF4-FFF2-40B4-BE49-F238E27FC236}">
                  <a16:creationId xmlns:a16="http://schemas.microsoft.com/office/drawing/2014/main" id="{DA6D8F98-2EC5-6740-DB1A-8D2077A54CAC}"/>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20" name="TextBox 19">
              <a:extLst>
                <a:ext uri="{FF2B5EF4-FFF2-40B4-BE49-F238E27FC236}">
                  <a16:creationId xmlns:a16="http://schemas.microsoft.com/office/drawing/2014/main" id="{80095BEC-7F0C-9B02-A24C-AE5F6D6602DC}"/>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cxnSp>
          <p:nvCxnSpPr>
            <p:cNvPr id="21" name="Straight Connector 20">
              <a:extLst>
                <a:ext uri="{FF2B5EF4-FFF2-40B4-BE49-F238E27FC236}">
                  <a16:creationId xmlns:a16="http://schemas.microsoft.com/office/drawing/2014/main" id="{7ADA70A0-11D0-C5DA-B568-89715E03B7D8}"/>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E4E8326-438C-E55D-CB65-716EBFBDC3D4}"/>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23" name="Straight Connector 22">
              <a:extLst>
                <a:ext uri="{FF2B5EF4-FFF2-40B4-BE49-F238E27FC236}">
                  <a16:creationId xmlns:a16="http://schemas.microsoft.com/office/drawing/2014/main" id="{59592459-AFC3-1DF7-8CAA-37FC203F99C9}"/>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D03C279-311B-F67C-6827-96D688BCEAC9}"/>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890A91B-FC77-B4F0-4FCB-617AF7C0C9C9}"/>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FE49710-DD77-DDC7-FFC1-578D659A6EF9}"/>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BA7739A-FF5D-55CD-53B6-A4CB3277956A}"/>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sp>
          <p:nvSpPr>
            <p:cNvPr id="29" name="Rectangle 28">
              <a:extLst>
                <a:ext uri="{FF2B5EF4-FFF2-40B4-BE49-F238E27FC236}">
                  <a16:creationId xmlns:a16="http://schemas.microsoft.com/office/drawing/2014/main" id="{915CCB3A-2E6D-FA9C-866F-DDE5CD41B44F}"/>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BA11B0D9-562E-35CB-49B3-FA34A301A627}"/>
              </a:ext>
            </a:extLst>
          </p:cNvPr>
          <p:cNvSpPr txBox="1"/>
          <p:nvPr/>
        </p:nvSpPr>
        <p:spPr>
          <a:xfrm>
            <a:off x="1201713" y="2973888"/>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55" name="TextBox 54">
            <a:extLst>
              <a:ext uri="{FF2B5EF4-FFF2-40B4-BE49-F238E27FC236}">
                <a16:creationId xmlns:a16="http://schemas.microsoft.com/office/drawing/2014/main" id="{05E6469A-9D45-B72A-79A4-0C61A49079E5}"/>
              </a:ext>
            </a:extLst>
          </p:cNvPr>
          <p:cNvSpPr txBox="1"/>
          <p:nvPr/>
        </p:nvSpPr>
        <p:spPr>
          <a:xfrm>
            <a:off x="4424464" y="4436410"/>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
        <p:nvSpPr>
          <p:cNvPr id="56" name="TextBox 55">
            <a:extLst>
              <a:ext uri="{FF2B5EF4-FFF2-40B4-BE49-F238E27FC236}">
                <a16:creationId xmlns:a16="http://schemas.microsoft.com/office/drawing/2014/main" id="{E77361CA-583D-E4B1-0A30-56EE07D81040}"/>
              </a:ext>
            </a:extLst>
          </p:cNvPr>
          <p:cNvSpPr txBox="1"/>
          <p:nvPr/>
        </p:nvSpPr>
        <p:spPr>
          <a:xfrm>
            <a:off x="32612" y="5390585"/>
            <a:ext cx="3349752" cy="261610"/>
          </a:xfrm>
          <a:prstGeom prst="rect">
            <a:avLst/>
          </a:prstGeom>
          <a:noFill/>
        </p:spPr>
        <p:txBody>
          <a:bodyPr wrap="square" rtlCol="0">
            <a:spAutoFit/>
          </a:bodyPr>
          <a:lstStyle/>
          <a:p>
            <a:r>
              <a:rPr lang="en-US" sz="1100" dirty="0">
                <a:latin typeface="Helvetica" pitchFamily="2" charset="0"/>
              </a:rPr>
              <a:t>(figure adapted from Todd-Brown et al., 2018)</a:t>
            </a:r>
          </a:p>
        </p:txBody>
      </p:sp>
      <p:sp>
        <p:nvSpPr>
          <p:cNvPr id="59" name="TextBox 58">
            <a:extLst>
              <a:ext uri="{FF2B5EF4-FFF2-40B4-BE49-F238E27FC236}">
                <a16:creationId xmlns:a16="http://schemas.microsoft.com/office/drawing/2014/main" id="{3E8F08EC-31B3-D07A-61F3-AA27F60D92D2}"/>
              </a:ext>
            </a:extLst>
          </p:cNvPr>
          <p:cNvSpPr txBox="1"/>
          <p:nvPr/>
        </p:nvSpPr>
        <p:spPr>
          <a:xfrm>
            <a:off x="3574031" y="4757476"/>
            <a:ext cx="1918741" cy="646331"/>
          </a:xfrm>
          <a:prstGeom prst="rect">
            <a:avLst/>
          </a:prstGeom>
          <a:noFill/>
        </p:spPr>
        <p:txBody>
          <a:bodyPr wrap="square" rtlCol="0">
            <a:spAutoFit/>
          </a:bodyPr>
          <a:lstStyle/>
          <a:p>
            <a:r>
              <a:rPr lang="en-US" sz="1200" b="1" dirty="0">
                <a:latin typeface="Helvetica" pitchFamily="2" charset="0"/>
              </a:rPr>
              <a:t>Model mean after adjusting temperature sensitivity (Q10)</a:t>
            </a:r>
          </a:p>
        </p:txBody>
      </p:sp>
      <p:sp>
        <p:nvSpPr>
          <p:cNvPr id="60" name="Oval 59">
            <a:extLst>
              <a:ext uri="{FF2B5EF4-FFF2-40B4-BE49-F238E27FC236}">
                <a16:creationId xmlns:a16="http://schemas.microsoft.com/office/drawing/2014/main" id="{D71ADABD-412D-F9FD-2DE5-F2FD75CD61CD}"/>
              </a:ext>
            </a:extLst>
          </p:cNvPr>
          <p:cNvSpPr/>
          <p:nvPr/>
        </p:nvSpPr>
        <p:spPr>
          <a:xfrm>
            <a:off x="3383280" y="482316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D7A7DC25-28C5-AA30-8537-0193DA970818}"/>
              </a:ext>
            </a:extLst>
          </p:cNvPr>
          <p:cNvCxnSpPr>
            <a:cxnSpLocks/>
          </p:cNvCxnSpPr>
          <p:nvPr/>
        </p:nvCxnSpPr>
        <p:spPr>
          <a:xfrm>
            <a:off x="5638800" y="488296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CA92D51E-A977-0EFB-9799-C251E5191EBC}"/>
              </a:ext>
            </a:extLst>
          </p:cNvPr>
          <p:cNvSpPr txBox="1"/>
          <p:nvPr/>
        </p:nvSpPr>
        <p:spPr>
          <a:xfrm>
            <a:off x="5962025" y="475747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82" name="Rectangle 81">
            <a:extLst>
              <a:ext uri="{FF2B5EF4-FFF2-40B4-BE49-F238E27FC236}">
                <a16:creationId xmlns:a16="http://schemas.microsoft.com/office/drawing/2014/main" id="{14EBA6B0-682B-876A-5E35-0DF5569337B0}"/>
              </a:ext>
            </a:extLst>
          </p:cNvPr>
          <p:cNvSpPr/>
          <p:nvPr/>
        </p:nvSpPr>
        <p:spPr>
          <a:xfrm>
            <a:off x="3161029" y="3054022"/>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DB77C89-6988-33C6-F94D-74747A0C3C5C}"/>
              </a:ext>
            </a:extLst>
          </p:cNvPr>
          <p:cNvSpPr/>
          <p:nvPr/>
        </p:nvSpPr>
        <p:spPr>
          <a:xfrm>
            <a:off x="5684439" y="501136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BA716B3-23A5-AC6B-CDEA-752A855B3083}"/>
              </a:ext>
            </a:extLst>
          </p:cNvPr>
          <p:cNvSpPr txBox="1"/>
          <p:nvPr/>
        </p:nvSpPr>
        <p:spPr>
          <a:xfrm>
            <a:off x="5962025" y="4959546"/>
            <a:ext cx="1918741" cy="276999"/>
          </a:xfrm>
          <a:prstGeom prst="rect">
            <a:avLst/>
          </a:prstGeom>
          <a:noFill/>
        </p:spPr>
        <p:txBody>
          <a:bodyPr wrap="square" rtlCol="0">
            <a:spAutoFit/>
          </a:bodyPr>
          <a:lstStyle/>
          <a:p>
            <a:r>
              <a:rPr lang="en-US" sz="1200" b="1" dirty="0">
                <a:latin typeface="Helvetica" pitchFamily="2" charset="0"/>
              </a:rPr>
              <a:t>± sd</a:t>
            </a:r>
          </a:p>
        </p:txBody>
      </p:sp>
      <p:cxnSp>
        <p:nvCxnSpPr>
          <p:cNvPr id="85" name="Straight Connector 84">
            <a:extLst>
              <a:ext uri="{FF2B5EF4-FFF2-40B4-BE49-F238E27FC236}">
                <a16:creationId xmlns:a16="http://schemas.microsoft.com/office/drawing/2014/main" id="{1B8ECBAA-CA40-C71D-E212-E1CE232CA732}"/>
              </a:ext>
            </a:extLst>
          </p:cNvPr>
          <p:cNvCxnSpPr>
            <a:cxnSpLocks/>
            <a:stCxn id="82" idx="1"/>
          </p:cNvCxnSpPr>
          <p:nvPr/>
        </p:nvCxnSpPr>
        <p:spPr>
          <a:xfrm flipV="1">
            <a:off x="3161029" y="3217407"/>
            <a:ext cx="5424200" cy="415"/>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56C9584-503A-E51E-083F-401844771E2D}"/>
              </a:ext>
            </a:extLst>
          </p:cNvPr>
          <p:cNvGrpSpPr/>
          <p:nvPr/>
        </p:nvGrpSpPr>
        <p:grpSpPr>
          <a:xfrm>
            <a:off x="3294888" y="2412735"/>
            <a:ext cx="5201648" cy="1170590"/>
            <a:chOff x="2228088" y="1686910"/>
            <a:chExt cx="5201648" cy="1170590"/>
          </a:xfrm>
        </p:grpSpPr>
        <p:grpSp>
          <p:nvGrpSpPr>
            <p:cNvPr id="34" name="Group 33">
              <a:extLst>
                <a:ext uri="{FF2B5EF4-FFF2-40B4-BE49-F238E27FC236}">
                  <a16:creationId xmlns:a16="http://schemas.microsoft.com/office/drawing/2014/main" id="{189818C5-E5C0-8415-10F5-9BB2E1F1EF3B}"/>
                </a:ext>
              </a:extLst>
            </p:cNvPr>
            <p:cNvGrpSpPr/>
            <p:nvPr/>
          </p:nvGrpSpPr>
          <p:grpSpPr>
            <a:xfrm>
              <a:off x="2228088" y="1686910"/>
              <a:ext cx="4917168" cy="1170590"/>
              <a:chOff x="2228088" y="1686910"/>
              <a:chExt cx="4917168" cy="1170590"/>
            </a:xfrm>
            <a:solidFill>
              <a:schemeClr val="tx1">
                <a:alpha val="50000"/>
              </a:schemeClr>
            </a:solidFill>
          </p:grpSpPr>
          <p:sp>
            <p:nvSpPr>
              <p:cNvPr id="36" name="Oval 35">
                <a:extLst>
                  <a:ext uri="{FF2B5EF4-FFF2-40B4-BE49-F238E27FC236}">
                    <a16:creationId xmlns:a16="http://schemas.microsoft.com/office/drawing/2014/main" id="{5D6C5148-7032-D0A8-2264-C95734D91034}"/>
                  </a:ext>
                </a:extLst>
              </p:cNvPr>
              <p:cNvSpPr/>
              <p:nvPr/>
            </p:nvSpPr>
            <p:spPr>
              <a:xfrm>
                <a:off x="2496312" y="263347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0E1B9E03-D06F-84E0-2A77-91CD3EC04B6C}"/>
                  </a:ext>
                </a:extLst>
              </p:cNvPr>
              <p:cNvSpPr/>
              <p:nvPr/>
            </p:nvSpPr>
            <p:spPr>
              <a:xfrm>
                <a:off x="7001256" y="256866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440375-920A-C0B3-C8AD-A2B4D895C442}"/>
                  </a:ext>
                </a:extLst>
              </p:cNvPr>
              <p:cNvSpPr/>
              <p:nvPr/>
            </p:nvSpPr>
            <p:spPr>
              <a:xfrm>
                <a:off x="5955792" y="27130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C3DBB13-1B7C-65FA-7670-448AF5B92909}"/>
                  </a:ext>
                </a:extLst>
              </p:cNvPr>
              <p:cNvSpPr/>
              <p:nvPr/>
            </p:nvSpPr>
            <p:spPr>
              <a:xfrm>
                <a:off x="6211824" y="27056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C6F3262-FF0D-A8E0-810B-E56C3428DE9F}"/>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B937F7E-6097-9B65-7530-2B1FD1B39C45}"/>
                  </a:ext>
                </a:extLst>
              </p:cNvPr>
              <p:cNvSpPr/>
              <p:nvPr/>
            </p:nvSpPr>
            <p:spPr>
              <a:xfrm>
                <a:off x="4354848" y="19729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38E900C-BE8F-D5F4-2AC1-A7C7CB64B96B}"/>
                  </a:ext>
                </a:extLst>
              </p:cNvPr>
              <p:cNvSpPr/>
              <p:nvPr/>
            </p:nvSpPr>
            <p:spPr>
              <a:xfrm>
                <a:off x="4611414" y="199780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8CCDA79-A0BA-31A0-FB8F-AC7EB13DCCA1}"/>
                  </a:ext>
                </a:extLst>
              </p:cNvPr>
              <p:cNvSpPr/>
              <p:nvPr/>
            </p:nvSpPr>
            <p:spPr>
              <a:xfrm>
                <a:off x="2763786"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45A7C00-F9E6-C515-138E-12D72B604662}"/>
                  </a:ext>
                </a:extLst>
              </p:cNvPr>
              <p:cNvSpPr/>
              <p:nvPr/>
            </p:nvSpPr>
            <p:spPr>
              <a:xfrm>
                <a:off x="3035058" y="25141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31A4994-C57B-9FA2-8EF6-DCCC6AE52F1D}"/>
                  </a:ext>
                </a:extLst>
              </p:cNvPr>
              <p:cNvSpPr/>
              <p:nvPr/>
            </p:nvSpPr>
            <p:spPr>
              <a:xfrm>
                <a:off x="3306330" y="25293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CC1DFF2-5A1A-84AE-C843-3A860CADAE56}"/>
                  </a:ext>
                </a:extLst>
              </p:cNvPr>
              <p:cNvSpPr/>
              <p:nvPr/>
            </p:nvSpPr>
            <p:spPr>
              <a:xfrm>
                <a:off x="3568458"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AC8DD4E-E91D-2272-E607-1ED13E66DE5E}"/>
                  </a:ext>
                </a:extLst>
              </p:cNvPr>
              <p:cNvSpPr/>
              <p:nvPr/>
            </p:nvSpPr>
            <p:spPr>
              <a:xfrm>
                <a:off x="3830586" y="25323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AF6032-365C-3517-49BE-491905F3836B}"/>
                  </a:ext>
                </a:extLst>
              </p:cNvPr>
              <p:cNvSpPr/>
              <p:nvPr/>
            </p:nvSpPr>
            <p:spPr>
              <a:xfrm>
                <a:off x="4083570" y="25384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D3B7824-8F3C-ACE7-779B-0B9F5013CA95}"/>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A1B4B86-3D76-7FB9-0904-C34EF34C683E}"/>
                  </a:ext>
                </a:extLst>
              </p:cNvPr>
              <p:cNvSpPr/>
              <p:nvPr/>
            </p:nvSpPr>
            <p:spPr>
              <a:xfrm>
                <a:off x="5144814" y="243062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64B8DDD-6E7A-BD73-AA61-ABBDD220A048}"/>
                  </a:ext>
                </a:extLst>
              </p:cNvPr>
              <p:cNvSpPr/>
              <p:nvPr/>
            </p:nvSpPr>
            <p:spPr>
              <a:xfrm>
                <a:off x="5406942" y="2491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93E7202-8AA8-52DB-8CF5-B78B77823861}"/>
                  </a:ext>
                </a:extLst>
              </p:cNvPr>
              <p:cNvSpPr/>
              <p:nvPr/>
            </p:nvSpPr>
            <p:spPr>
              <a:xfrm>
                <a:off x="5678214" y="236051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FA1AF87-0128-5503-2AC4-5C82BFE3215C}"/>
                  </a:ext>
                </a:extLst>
              </p:cNvPr>
              <p:cNvSpPr/>
              <p:nvPr/>
            </p:nvSpPr>
            <p:spPr>
              <a:xfrm>
                <a:off x="6741966" y="16869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BDDF92-10EC-D343-9ED2-950E2B8D071C}"/>
                  </a:ext>
                </a:extLst>
              </p:cNvPr>
              <p:cNvSpPr/>
              <p:nvPr/>
            </p:nvSpPr>
            <p:spPr>
              <a:xfrm>
                <a:off x="6470694" y="209229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0EDB9303-790A-308F-26D9-0D6C7FEEAB24}"/>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01817"/>
      </p:ext>
    </p:extLst>
  </p:cSld>
  <p:clrMapOvr>
    <a:masterClrMapping/>
  </p:clrMapOvr>
  <mc:AlternateContent xmlns:mc="http://schemas.openxmlformats.org/markup-compatibility/2006" xmlns:p14="http://schemas.microsoft.com/office/powerpoint/2010/main">
    <mc:Choice Requires="p14">
      <p:transition spd="slow" p14:dur="2000" advClick="0" advTm="9393"/>
    </mc:Choice>
    <mc:Fallback xmlns="">
      <p:transition spd="slow" advClick="0" advTm="9393"/>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4ECC118-0F84-6E0C-12E4-EA8A08EEF71F}"/>
              </a:ext>
            </a:extLst>
          </p:cNvPr>
          <p:cNvSpPr/>
          <p:nvPr/>
        </p:nvSpPr>
        <p:spPr>
          <a:xfrm>
            <a:off x="1362666" y="1970208"/>
            <a:ext cx="7324133" cy="34335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84</a:t>
            </a:fld>
            <a:endParaRPr lang="de-DE" dirty="0"/>
          </a:p>
        </p:txBody>
      </p:sp>
      <p:grpSp>
        <p:nvGrpSpPr>
          <p:cNvPr id="17" name="Group 16">
            <a:extLst>
              <a:ext uri="{FF2B5EF4-FFF2-40B4-BE49-F238E27FC236}">
                <a16:creationId xmlns:a16="http://schemas.microsoft.com/office/drawing/2014/main" id="{555CFA27-64B9-C023-8F28-9A13F70166CB}"/>
              </a:ext>
            </a:extLst>
          </p:cNvPr>
          <p:cNvGrpSpPr/>
          <p:nvPr/>
        </p:nvGrpSpPr>
        <p:grpSpPr>
          <a:xfrm>
            <a:off x="2683639" y="2144044"/>
            <a:ext cx="5887837" cy="2342682"/>
            <a:chOff x="1689991" y="1409075"/>
            <a:chExt cx="5887837" cy="2342682"/>
          </a:xfrm>
        </p:grpSpPr>
        <p:sp>
          <p:nvSpPr>
            <p:cNvPr id="18" name="TextBox 17">
              <a:extLst>
                <a:ext uri="{FF2B5EF4-FFF2-40B4-BE49-F238E27FC236}">
                  <a16:creationId xmlns:a16="http://schemas.microsoft.com/office/drawing/2014/main" id="{96B766FD-5E03-F6F0-992F-BFB542D9BB6D}"/>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19" name="TextBox 18">
              <a:extLst>
                <a:ext uri="{FF2B5EF4-FFF2-40B4-BE49-F238E27FC236}">
                  <a16:creationId xmlns:a16="http://schemas.microsoft.com/office/drawing/2014/main" id="{DA6D8F98-2EC5-6740-DB1A-8D2077A54CAC}"/>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20" name="TextBox 19">
              <a:extLst>
                <a:ext uri="{FF2B5EF4-FFF2-40B4-BE49-F238E27FC236}">
                  <a16:creationId xmlns:a16="http://schemas.microsoft.com/office/drawing/2014/main" id="{80095BEC-7F0C-9B02-A24C-AE5F6D6602DC}"/>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cxnSp>
          <p:nvCxnSpPr>
            <p:cNvPr id="21" name="Straight Connector 20">
              <a:extLst>
                <a:ext uri="{FF2B5EF4-FFF2-40B4-BE49-F238E27FC236}">
                  <a16:creationId xmlns:a16="http://schemas.microsoft.com/office/drawing/2014/main" id="{7ADA70A0-11D0-C5DA-B568-89715E03B7D8}"/>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E4E8326-438C-E55D-CB65-716EBFBDC3D4}"/>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23" name="Straight Connector 22">
              <a:extLst>
                <a:ext uri="{FF2B5EF4-FFF2-40B4-BE49-F238E27FC236}">
                  <a16:creationId xmlns:a16="http://schemas.microsoft.com/office/drawing/2014/main" id="{59592459-AFC3-1DF7-8CAA-37FC203F99C9}"/>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D03C279-311B-F67C-6827-96D688BCEAC9}"/>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890A91B-FC77-B4F0-4FCB-617AF7C0C9C9}"/>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FE49710-DD77-DDC7-FFC1-578D659A6EF9}"/>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BA7739A-FF5D-55CD-53B6-A4CB3277956A}"/>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sp>
          <p:nvSpPr>
            <p:cNvPr id="29" name="Rectangle 28">
              <a:extLst>
                <a:ext uri="{FF2B5EF4-FFF2-40B4-BE49-F238E27FC236}">
                  <a16:creationId xmlns:a16="http://schemas.microsoft.com/office/drawing/2014/main" id="{915CCB3A-2E6D-FA9C-866F-DDE5CD41B44F}"/>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BA11B0D9-562E-35CB-49B3-FA34A301A627}"/>
              </a:ext>
            </a:extLst>
          </p:cNvPr>
          <p:cNvSpPr txBox="1"/>
          <p:nvPr/>
        </p:nvSpPr>
        <p:spPr>
          <a:xfrm>
            <a:off x="1201713" y="2973888"/>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55" name="TextBox 54">
            <a:extLst>
              <a:ext uri="{FF2B5EF4-FFF2-40B4-BE49-F238E27FC236}">
                <a16:creationId xmlns:a16="http://schemas.microsoft.com/office/drawing/2014/main" id="{05E6469A-9D45-B72A-79A4-0C61A49079E5}"/>
              </a:ext>
            </a:extLst>
          </p:cNvPr>
          <p:cNvSpPr txBox="1"/>
          <p:nvPr/>
        </p:nvSpPr>
        <p:spPr>
          <a:xfrm>
            <a:off x="4424464" y="4436410"/>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
        <p:nvSpPr>
          <p:cNvPr id="56" name="TextBox 55">
            <a:extLst>
              <a:ext uri="{FF2B5EF4-FFF2-40B4-BE49-F238E27FC236}">
                <a16:creationId xmlns:a16="http://schemas.microsoft.com/office/drawing/2014/main" id="{E77361CA-583D-E4B1-0A30-56EE07D81040}"/>
              </a:ext>
            </a:extLst>
          </p:cNvPr>
          <p:cNvSpPr txBox="1"/>
          <p:nvPr/>
        </p:nvSpPr>
        <p:spPr>
          <a:xfrm>
            <a:off x="32612" y="5390585"/>
            <a:ext cx="3349752" cy="261610"/>
          </a:xfrm>
          <a:prstGeom prst="rect">
            <a:avLst/>
          </a:prstGeom>
          <a:noFill/>
        </p:spPr>
        <p:txBody>
          <a:bodyPr wrap="square" rtlCol="0">
            <a:spAutoFit/>
          </a:bodyPr>
          <a:lstStyle/>
          <a:p>
            <a:r>
              <a:rPr lang="en-US" sz="1100" dirty="0">
                <a:latin typeface="Helvetica" pitchFamily="2" charset="0"/>
              </a:rPr>
              <a:t>(figure adapted from Todd-Brown et al., 2018)</a:t>
            </a:r>
          </a:p>
        </p:txBody>
      </p:sp>
      <p:sp>
        <p:nvSpPr>
          <p:cNvPr id="59" name="TextBox 58">
            <a:extLst>
              <a:ext uri="{FF2B5EF4-FFF2-40B4-BE49-F238E27FC236}">
                <a16:creationId xmlns:a16="http://schemas.microsoft.com/office/drawing/2014/main" id="{3E8F08EC-31B3-D07A-61F3-AA27F60D92D2}"/>
              </a:ext>
            </a:extLst>
          </p:cNvPr>
          <p:cNvSpPr txBox="1"/>
          <p:nvPr/>
        </p:nvSpPr>
        <p:spPr>
          <a:xfrm>
            <a:off x="3574031" y="4757476"/>
            <a:ext cx="1918741" cy="646331"/>
          </a:xfrm>
          <a:prstGeom prst="rect">
            <a:avLst/>
          </a:prstGeom>
          <a:noFill/>
        </p:spPr>
        <p:txBody>
          <a:bodyPr wrap="square" rtlCol="0">
            <a:spAutoFit/>
          </a:bodyPr>
          <a:lstStyle/>
          <a:p>
            <a:r>
              <a:rPr lang="en-US" sz="1200" b="1" dirty="0">
                <a:latin typeface="Helvetica" pitchFamily="2" charset="0"/>
              </a:rPr>
              <a:t>Model mean after adjusting temperature sensitivity (Q10)</a:t>
            </a:r>
          </a:p>
        </p:txBody>
      </p:sp>
      <p:sp>
        <p:nvSpPr>
          <p:cNvPr id="60" name="Oval 59">
            <a:extLst>
              <a:ext uri="{FF2B5EF4-FFF2-40B4-BE49-F238E27FC236}">
                <a16:creationId xmlns:a16="http://schemas.microsoft.com/office/drawing/2014/main" id="{D71ADABD-412D-F9FD-2DE5-F2FD75CD61CD}"/>
              </a:ext>
            </a:extLst>
          </p:cNvPr>
          <p:cNvSpPr/>
          <p:nvPr/>
        </p:nvSpPr>
        <p:spPr>
          <a:xfrm>
            <a:off x="3383280" y="482316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D7A7DC25-28C5-AA30-8537-0193DA970818}"/>
              </a:ext>
            </a:extLst>
          </p:cNvPr>
          <p:cNvCxnSpPr>
            <a:cxnSpLocks/>
          </p:cNvCxnSpPr>
          <p:nvPr/>
        </p:nvCxnSpPr>
        <p:spPr>
          <a:xfrm>
            <a:off x="5638800" y="488296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CA92D51E-A977-0EFB-9799-C251E5191EBC}"/>
              </a:ext>
            </a:extLst>
          </p:cNvPr>
          <p:cNvSpPr txBox="1"/>
          <p:nvPr/>
        </p:nvSpPr>
        <p:spPr>
          <a:xfrm>
            <a:off x="5962025" y="475747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82" name="Rectangle 81">
            <a:extLst>
              <a:ext uri="{FF2B5EF4-FFF2-40B4-BE49-F238E27FC236}">
                <a16:creationId xmlns:a16="http://schemas.microsoft.com/office/drawing/2014/main" id="{14EBA6B0-682B-876A-5E35-0DF5569337B0}"/>
              </a:ext>
            </a:extLst>
          </p:cNvPr>
          <p:cNvSpPr/>
          <p:nvPr/>
        </p:nvSpPr>
        <p:spPr>
          <a:xfrm>
            <a:off x="3161029" y="3054022"/>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DB77C89-6988-33C6-F94D-74747A0C3C5C}"/>
              </a:ext>
            </a:extLst>
          </p:cNvPr>
          <p:cNvSpPr/>
          <p:nvPr/>
        </p:nvSpPr>
        <p:spPr>
          <a:xfrm>
            <a:off x="5684439" y="501136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BA716B3-23A5-AC6B-CDEA-752A855B3083}"/>
              </a:ext>
            </a:extLst>
          </p:cNvPr>
          <p:cNvSpPr txBox="1"/>
          <p:nvPr/>
        </p:nvSpPr>
        <p:spPr>
          <a:xfrm>
            <a:off x="5962025" y="4959546"/>
            <a:ext cx="1918741" cy="276999"/>
          </a:xfrm>
          <a:prstGeom prst="rect">
            <a:avLst/>
          </a:prstGeom>
          <a:noFill/>
        </p:spPr>
        <p:txBody>
          <a:bodyPr wrap="square" rtlCol="0">
            <a:spAutoFit/>
          </a:bodyPr>
          <a:lstStyle/>
          <a:p>
            <a:r>
              <a:rPr lang="en-US" sz="1200" b="1" dirty="0">
                <a:latin typeface="Helvetica" pitchFamily="2" charset="0"/>
              </a:rPr>
              <a:t>± sd</a:t>
            </a:r>
          </a:p>
        </p:txBody>
      </p:sp>
      <p:cxnSp>
        <p:nvCxnSpPr>
          <p:cNvPr id="85" name="Straight Connector 84">
            <a:extLst>
              <a:ext uri="{FF2B5EF4-FFF2-40B4-BE49-F238E27FC236}">
                <a16:creationId xmlns:a16="http://schemas.microsoft.com/office/drawing/2014/main" id="{1B8ECBAA-CA40-C71D-E212-E1CE232CA732}"/>
              </a:ext>
            </a:extLst>
          </p:cNvPr>
          <p:cNvCxnSpPr>
            <a:cxnSpLocks/>
            <a:stCxn id="82" idx="1"/>
          </p:cNvCxnSpPr>
          <p:nvPr/>
        </p:nvCxnSpPr>
        <p:spPr>
          <a:xfrm flipV="1">
            <a:off x="3161029" y="3217407"/>
            <a:ext cx="5424200" cy="415"/>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56C9584-503A-E51E-083F-401844771E2D}"/>
              </a:ext>
            </a:extLst>
          </p:cNvPr>
          <p:cNvGrpSpPr/>
          <p:nvPr/>
        </p:nvGrpSpPr>
        <p:grpSpPr>
          <a:xfrm>
            <a:off x="3294888" y="2412735"/>
            <a:ext cx="5201648" cy="1170590"/>
            <a:chOff x="2228088" y="1686910"/>
            <a:chExt cx="5201648" cy="1170590"/>
          </a:xfrm>
        </p:grpSpPr>
        <p:grpSp>
          <p:nvGrpSpPr>
            <p:cNvPr id="34" name="Group 33">
              <a:extLst>
                <a:ext uri="{FF2B5EF4-FFF2-40B4-BE49-F238E27FC236}">
                  <a16:creationId xmlns:a16="http://schemas.microsoft.com/office/drawing/2014/main" id="{189818C5-E5C0-8415-10F5-9BB2E1F1EF3B}"/>
                </a:ext>
              </a:extLst>
            </p:cNvPr>
            <p:cNvGrpSpPr/>
            <p:nvPr/>
          </p:nvGrpSpPr>
          <p:grpSpPr>
            <a:xfrm>
              <a:off x="2228088" y="1686910"/>
              <a:ext cx="4917168" cy="1170590"/>
              <a:chOff x="2228088" y="1686910"/>
              <a:chExt cx="4917168" cy="1170590"/>
            </a:xfrm>
            <a:solidFill>
              <a:schemeClr val="tx1">
                <a:alpha val="50000"/>
              </a:schemeClr>
            </a:solidFill>
          </p:grpSpPr>
          <p:sp>
            <p:nvSpPr>
              <p:cNvPr id="36" name="Oval 35">
                <a:extLst>
                  <a:ext uri="{FF2B5EF4-FFF2-40B4-BE49-F238E27FC236}">
                    <a16:creationId xmlns:a16="http://schemas.microsoft.com/office/drawing/2014/main" id="{5D6C5148-7032-D0A8-2264-C95734D91034}"/>
                  </a:ext>
                </a:extLst>
              </p:cNvPr>
              <p:cNvSpPr/>
              <p:nvPr/>
            </p:nvSpPr>
            <p:spPr>
              <a:xfrm>
                <a:off x="2496312" y="263347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0E1B9E03-D06F-84E0-2A77-91CD3EC04B6C}"/>
                  </a:ext>
                </a:extLst>
              </p:cNvPr>
              <p:cNvSpPr/>
              <p:nvPr/>
            </p:nvSpPr>
            <p:spPr>
              <a:xfrm>
                <a:off x="7001256" y="256866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440375-920A-C0B3-C8AD-A2B4D895C442}"/>
                  </a:ext>
                </a:extLst>
              </p:cNvPr>
              <p:cNvSpPr/>
              <p:nvPr/>
            </p:nvSpPr>
            <p:spPr>
              <a:xfrm>
                <a:off x="5955792" y="27130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C3DBB13-1B7C-65FA-7670-448AF5B92909}"/>
                  </a:ext>
                </a:extLst>
              </p:cNvPr>
              <p:cNvSpPr/>
              <p:nvPr/>
            </p:nvSpPr>
            <p:spPr>
              <a:xfrm>
                <a:off x="6211824" y="27056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C6F3262-FF0D-A8E0-810B-E56C3428DE9F}"/>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B937F7E-6097-9B65-7530-2B1FD1B39C45}"/>
                  </a:ext>
                </a:extLst>
              </p:cNvPr>
              <p:cNvSpPr/>
              <p:nvPr/>
            </p:nvSpPr>
            <p:spPr>
              <a:xfrm>
                <a:off x="4354848" y="19729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38E900C-BE8F-D5F4-2AC1-A7C7CB64B96B}"/>
                  </a:ext>
                </a:extLst>
              </p:cNvPr>
              <p:cNvSpPr/>
              <p:nvPr/>
            </p:nvSpPr>
            <p:spPr>
              <a:xfrm>
                <a:off x="4611414" y="199780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8CCDA79-A0BA-31A0-FB8F-AC7EB13DCCA1}"/>
                  </a:ext>
                </a:extLst>
              </p:cNvPr>
              <p:cNvSpPr/>
              <p:nvPr/>
            </p:nvSpPr>
            <p:spPr>
              <a:xfrm>
                <a:off x="2763786"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45A7C00-F9E6-C515-138E-12D72B604662}"/>
                  </a:ext>
                </a:extLst>
              </p:cNvPr>
              <p:cNvSpPr/>
              <p:nvPr/>
            </p:nvSpPr>
            <p:spPr>
              <a:xfrm>
                <a:off x="3035058" y="25141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31A4994-C57B-9FA2-8EF6-DCCC6AE52F1D}"/>
                  </a:ext>
                </a:extLst>
              </p:cNvPr>
              <p:cNvSpPr/>
              <p:nvPr/>
            </p:nvSpPr>
            <p:spPr>
              <a:xfrm>
                <a:off x="3306330" y="25293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CC1DFF2-5A1A-84AE-C843-3A860CADAE56}"/>
                  </a:ext>
                </a:extLst>
              </p:cNvPr>
              <p:cNvSpPr/>
              <p:nvPr/>
            </p:nvSpPr>
            <p:spPr>
              <a:xfrm>
                <a:off x="3568458"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AC8DD4E-E91D-2272-E607-1ED13E66DE5E}"/>
                  </a:ext>
                </a:extLst>
              </p:cNvPr>
              <p:cNvSpPr/>
              <p:nvPr/>
            </p:nvSpPr>
            <p:spPr>
              <a:xfrm>
                <a:off x="3830586" y="25323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AF6032-365C-3517-49BE-491905F3836B}"/>
                  </a:ext>
                </a:extLst>
              </p:cNvPr>
              <p:cNvSpPr/>
              <p:nvPr/>
            </p:nvSpPr>
            <p:spPr>
              <a:xfrm>
                <a:off x="4083570" y="25384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D3B7824-8F3C-ACE7-779B-0B9F5013CA95}"/>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A1B4B86-3D76-7FB9-0904-C34EF34C683E}"/>
                  </a:ext>
                </a:extLst>
              </p:cNvPr>
              <p:cNvSpPr/>
              <p:nvPr/>
            </p:nvSpPr>
            <p:spPr>
              <a:xfrm>
                <a:off x="5144814" y="243062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64B8DDD-6E7A-BD73-AA61-ABBDD220A048}"/>
                  </a:ext>
                </a:extLst>
              </p:cNvPr>
              <p:cNvSpPr/>
              <p:nvPr/>
            </p:nvSpPr>
            <p:spPr>
              <a:xfrm>
                <a:off x="5406942" y="2491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93E7202-8AA8-52DB-8CF5-B78B77823861}"/>
                  </a:ext>
                </a:extLst>
              </p:cNvPr>
              <p:cNvSpPr/>
              <p:nvPr/>
            </p:nvSpPr>
            <p:spPr>
              <a:xfrm>
                <a:off x="5678214" y="236051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FA1AF87-0128-5503-2AC4-5C82BFE3215C}"/>
                  </a:ext>
                </a:extLst>
              </p:cNvPr>
              <p:cNvSpPr/>
              <p:nvPr/>
            </p:nvSpPr>
            <p:spPr>
              <a:xfrm>
                <a:off x="6741966" y="16869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BDDF92-10EC-D343-9ED2-950E2B8D071C}"/>
                  </a:ext>
                </a:extLst>
              </p:cNvPr>
              <p:cNvSpPr/>
              <p:nvPr/>
            </p:nvSpPr>
            <p:spPr>
              <a:xfrm>
                <a:off x="6470694" y="209229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0EDB9303-790A-308F-26D9-0D6C7FEEAB24}"/>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AD718A32-DCD0-3666-C740-387E7102DA23}"/>
              </a:ext>
            </a:extLst>
          </p:cNvPr>
          <p:cNvSpPr txBox="1"/>
          <p:nvPr/>
        </p:nvSpPr>
        <p:spPr>
          <a:xfrm>
            <a:off x="194927" y="1738404"/>
            <a:ext cx="986053" cy="584775"/>
          </a:xfrm>
          <a:prstGeom prst="rect">
            <a:avLst/>
          </a:prstGeom>
          <a:noFill/>
        </p:spPr>
        <p:txBody>
          <a:bodyPr wrap="square" rtlCol="0">
            <a:spAutoFit/>
          </a:bodyPr>
          <a:lstStyle/>
          <a:p>
            <a:pPr algn="ctr"/>
            <a:r>
              <a:rPr lang="en-US" sz="1600" b="1" dirty="0">
                <a:solidFill>
                  <a:srgbClr val="00B050"/>
                </a:solidFill>
                <a:latin typeface="Helvetica" pitchFamily="2" charset="0"/>
              </a:rPr>
              <a:t>inputs</a:t>
            </a:r>
          </a:p>
          <a:p>
            <a:pPr algn="ctr"/>
            <a:r>
              <a:rPr lang="en-US" sz="1600" b="1" dirty="0">
                <a:solidFill>
                  <a:srgbClr val="00B050"/>
                </a:solidFill>
                <a:latin typeface="Helvetica" pitchFamily="2" charset="0"/>
              </a:rPr>
              <a:t>+</a:t>
            </a:r>
          </a:p>
        </p:txBody>
      </p:sp>
      <p:sp>
        <p:nvSpPr>
          <p:cNvPr id="88" name="Down Arrow 87">
            <a:extLst>
              <a:ext uri="{FF2B5EF4-FFF2-40B4-BE49-F238E27FC236}">
                <a16:creationId xmlns:a16="http://schemas.microsoft.com/office/drawing/2014/main" id="{C5FEF598-AA1E-1C10-8B1C-ACFAA2B6C6E7}"/>
              </a:ext>
            </a:extLst>
          </p:cNvPr>
          <p:cNvSpPr/>
          <p:nvPr/>
        </p:nvSpPr>
        <p:spPr>
          <a:xfrm rot="10800000">
            <a:off x="445638" y="2293425"/>
            <a:ext cx="484632" cy="860400"/>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963224"/>
      </p:ext>
    </p:extLst>
  </p:cSld>
  <p:clrMapOvr>
    <a:masterClrMapping/>
  </p:clrMapOvr>
  <mc:AlternateContent xmlns:mc="http://schemas.openxmlformats.org/markup-compatibility/2006" xmlns:p14="http://schemas.microsoft.com/office/powerpoint/2010/main">
    <mc:Choice Requires="p14">
      <p:transition spd="slow" p14:dur="2000" advClick="0" advTm="3606"/>
    </mc:Choice>
    <mc:Fallback xmlns="">
      <p:transition spd="slow" advClick="0" advTm="3606"/>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85</a:t>
            </a:fld>
            <a:endParaRPr lang="de-DE" dirty="0"/>
          </a:p>
        </p:txBody>
      </p:sp>
      <p:sp>
        <p:nvSpPr>
          <p:cNvPr id="6" name="Content Placeholder 2">
            <a:extLst>
              <a:ext uri="{FF2B5EF4-FFF2-40B4-BE49-F238E27FC236}">
                <a16:creationId xmlns:a16="http://schemas.microsoft.com/office/drawing/2014/main" id="{9F01323E-3223-DBC6-E206-1CC6009E9070}"/>
              </a:ext>
            </a:extLst>
          </p:cNvPr>
          <p:cNvSpPr txBox="1">
            <a:spLocks/>
          </p:cNvSpPr>
          <p:nvPr/>
        </p:nvSpPr>
        <p:spPr>
          <a:xfrm>
            <a:off x="216592" y="1001591"/>
            <a:ext cx="6661728" cy="666769"/>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Wingdings" pitchFamily="2" charset="2"/>
              <a:buChar char="Ø"/>
            </a:pPr>
            <a:r>
              <a:rPr lang="en-US" sz="2000" b="1" dirty="0">
                <a:latin typeface="Helvetica"/>
                <a:cs typeface="Helvetica"/>
              </a:rPr>
              <a:t>Relationship between soil mineralogy and transit time informs soil C response to shifts in inputs</a:t>
            </a:r>
          </a:p>
        </p:txBody>
      </p:sp>
    </p:spTree>
    <p:extLst>
      <p:ext uri="{BB962C8B-B14F-4D97-AF65-F5344CB8AC3E}">
        <p14:creationId xmlns:p14="http://schemas.microsoft.com/office/powerpoint/2010/main" val="1761923153"/>
      </p:ext>
    </p:extLst>
  </p:cSld>
  <p:clrMapOvr>
    <a:masterClrMapping/>
  </p:clrMapOvr>
  <mc:AlternateContent xmlns:mc="http://schemas.openxmlformats.org/markup-compatibility/2006" xmlns:p14="http://schemas.microsoft.com/office/powerpoint/2010/main">
    <mc:Choice Requires="p14">
      <p:transition spd="slow" p14:dur="2000" advClick="0" advTm="6347"/>
    </mc:Choice>
    <mc:Fallback xmlns="">
      <p:transition spd="slow" advClick="0" advTm="6347"/>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86</a:t>
            </a:fld>
            <a:endParaRPr lang="de-DE" dirty="0"/>
          </a:p>
        </p:txBody>
      </p:sp>
      <p:pic>
        <p:nvPicPr>
          <p:cNvPr id="2" name="Picture 1">
            <a:extLst>
              <a:ext uri="{FF2B5EF4-FFF2-40B4-BE49-F238E27FC236}">
                <a16:creationId xmlns:a16="http://schemas.microsoft.com/office/drawing/2014/main" id="{5B255E52-892A-1EB6-C480-876A960005FD}"/>
              </a:ext>
            </a:extLst>
          </p:cNvPr>
          <p:cNvPicPr>
            <a:picLocks noChangeAspect="1"/>
          </p:cNvPicPr>
          <p:nvPr/>
        </p:nvPicPr>
        <p:blipFill>
          <a:blip r:embed="rId4"/>
          <a:stretch>
            <a:fillRect/>
          </a:stretch>
        </p:blipFill>
        <p:spPr>
          <a:xfrm>
            <a:off x="1805622" y="1731643"/>
            <a:ext cx="5532756" cy="3404773"/>
          </a:xfrm>
          <a:prstGeom prst="rect">
            <a:avLst/>
          </a:prstGeom>
        </p:spPr>
      </p:pic>
      <p:sp>
        <p:nvSpPr>
          <p:cNvPr id="5" name="Content Placeholder 2">
            <a:extLst>
              <a:ext uri="{FF2B5EF4-FFF2-40B4-BE49-F238E27FC236}">
                <a16:creationId xmlns:a16="http://schemas.microsoft.com/office/drawing/2014/main" id="{0DB28554-5B61-DDC5-62CA-426F7DA849F0}"/>
              </a:ext>
            </a:extLst>
          </p:cNvPr>
          <p:cNvSpPr txBox="1">
            <a:spLocks/>
          </p:cNvSpPr>
          <p:nvPr/>
        </p:nvSpPr>
        <p:spPr>
          <a:xfrm>
            <a:off x="216592" y="1001591"/>
            <a:ext cx="6661728" cy="666769"/>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buFont typeface="Wingdings" pitchFamily="2" charset="2"/>
              <a:buChar char="Ø"/>
            </a:pPr>
            <a:r>
              <a:rPr lang="en-US" sz="2000" b="1" dirty="0">
                <a:latin typeface="Helvetica"/>
                <a:cs typeface="Helvetica"/>
              </a:rPr>
              <a:t>Relationship between soil mineralogy and transit time informs soil C response to shifts in inputs</a:t>
            </a:r>
          </a:p>
        </p:txBody>
      </p:sp>
    </p:spTree>
    <p:extLst>
      <p:ext uri="{BB962C8B-B14F-4D97-AF65-F5344CB8AC3E}">
        <p14:creationId xmlns:p14="http://schemas.microsoft.com/office/powerpoint/2010/main" val="3837721267"/>
      </p:ext>
    </p:extLst>
  </p:cSld>
  <p:clrMapOvr>
    <a:masterClrMapping/>
  </p:clrMapOvr>
  <mc:AlternateContent xmlns:mc="http://schemas.openxmlformats.org/markup-compatibility/2006" xmlns:p14="http://schemas.microsoft.com/office/powerpoint/2010/main">
    <mc:Choice Requires="p14">
      <p:transition spd="slow" p14:dur="2000" advClick="0" advTm="35457"/>
    </mc:Choice>
    <mc:Fallback xmlns="">
      <p:transition spd="slow" advClick="0" advTm="35457"/>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Title 1"/>
          <p:cNvSpPr txBox="1">
            <a:spLocks/>
          </p:cNvSpPr>
          <p:nvPr/>
        </p:nvSpPr>
        <p:spPr>
          <a:xfrm>
            <a:off x="234949" y="150504"/>
            <a:ext cx="8689975" cy="666769"/>
          </a:xfrm>
          <a:prstGeom prst="rect">
            <a:avLst/>
          </a:prstGeom>
          <a:solidFill>
            <a:schemeClr val="tx1"/>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87</a:t>
            </a:fld>
            <a:endParaRPr lang="de-DE" dirty="0"/>
          </a:p>
        </p:txBody>
      </p:sp>
      <p:pic>
        <p:nvPicPr>
          <p:cNvPr id="2" name="Picture 1">
            <a:extLst>
              <a:ext uri="{FF2B5EF4-FFF2-40B4-BE49-F238E27FC236}">
                <a16:creationId xmlns:a16="http://schemas.microsoft.com/office/drawing/2014/main" id="{5128C67E-23FB-0D9A-CA8A-B047423772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24622"/>
            <a:ext cx="5943600" cy="3515995"/>
          </a:xfrm>
          <a:prstGeom prst="rect">
            <a:avLst/>
          </a:prstGeom>
          <a:noFill/>
          <a:ln>
            <a:noFill/>
          </a:ln>
        </p:spPr>
      </p:pic>
      <p:sp>
        <p:nvSpPr>
          <p:cNvPr id="3" name="Content Placeholder 2">
            <a:extLst>
              <a:ext uri="{FF2B5EF4-FFF2-40B4-BE49-F238E27FC236}">
                <a16:creationId xmlns:a16="http://schemas.microsoft.com/office/drawing/2014/main" id="{A521AEB6-0202-C2A2-05BF-4A822A4FBC08}"/>
              </a:ext>
            </a:extLst>
          </p:cNvPr>
          <p:cNvSpPr txBox="1">
            <a:spLocks/>
          </p:cNvSpPr>
          <p:nvPr/>
        </p:nvSpPr>
        <p:spPr>
          <a:xfrm>
            <a:off x="1600200" y="1001591"/>
            <a:ext cx="5943600" cy="423031"/>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600"/>
              </a:spcAft>
              <a:buNone/>
            </a:pPr>
            <a:r>
              <a:rPr lang="en-US" sz="2000" b="1" dirty="0">
                <a:latin typeface="Helvetica"/>
                <a:cs typeface="Helvetica"/>
              </a:rPr>
              <a:t>Soil C inputs</a:t>
            </a:r>
          </a:p>
        </p:txBody>
      </p:sp>
    </p:spTree>
    <p:extLst>
      <p:ext uri="{BB962C8B-B14F-4D97-AF65-F5344CB8AC3E}">
        <p14:creationId xmlns:p14="http://schemas.microsoft.com/office/powerpoint/2010/main" val="3826264710"/>
      </p:ext>
    </p:extLst>
  </p:cSld>
  <p:clrMapOvr>
    <a:masterClrMapping/>
  </p:clrMapOvr>
  <mc:AlternateContent xmlns:mc="http://schemas.openxmlformats.org/markup-compatibility/2006" xmlns:p14="http://schemas.microsoft.com/office/powerpoint/2010/main">
    <mc:Choice Requires="p14">
      <p:transition spd="slow" p14:dur="2000" advClick="0" advTm="16144"/>
    </mc:Choice>
    <mc:Fallback xmlns="">
      <p:transition spd="slow" advClick="0" advTm="16144"/>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Title 1"/>
          <p:cNvSpPr txBox="1">
            <a:spLocks/>
          </p:cNvSpPr>
          <p:nvPr/>
        </p:nvSpPr>
        <p:spPr>
          <a:xfrm>
            <a:off x="234949" y="150504"/>
            <a:ext cx="8689975" cy="666769"/>
          </a:xfrm>
          <a:prstGeom prst="rect">
            <a:avLst/>
          </a:prstGeom>
          <a:solidFill>
            <a:schemeClr val="tx1"/>
          </a:solidFill>
          <a:ln>
            <a:noFill/>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endParaRPr lang="en-US" sz="3200" b="1" dirty="0">
              <a:solidFill>
                <a:schemeClr val="bg1"/>
              </a:solidFill>
              <a:latin typeface="Verdana"/>
              <a:cs typeface="Verdana"/>
            </a:endParaRPr>
          </a:p>
        </p:txBody>
      </p:sp>
      <p:sp>
        <p:nvSpPr>
          <p:cNvPr id="30" name="Slide Number Placeholder 1"/>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88</a:t>
            </a:fld>
            <a:endParaRPr lang="de-DE" dirty="0"/>
          </a:p>
        </p:txBody>
      </p:sp>
      <p:pic>
        <p:nvPicPr>
          <p:cNvPr id="6" name="Picture 5">
            <a:extLst>
              <a:ext uri="{FF2B5EF4-FFF2-40B4-BE49-F238E27FC236}">
                <a16:creationId xmlns:a16="http://schemas.microsoft.com/office/drawing/2014/main" id="{8F49985E-ED60-6858-26FA-44A2088E5E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24622"/>
            <a:ext cx="5943600" cy="3515995"/>
          </a:xfrm>
          <a:prstGeom prst="rect">
            <a:avLst/>
          </a:prstGeom>
          <a:noFill/>
          <a:ln>
            <a:noFill/>
          </a:ln>
        </p:spPr>
      </p:pic>
      <p:sp>
        <p:nvSpPr>
          <p:cNvPr id="3" name="Oval 2">
            <a:extLst>
              <a:ext uri="{FF2B5EF4-FFF2-40B4-BE49-F238E27FC236}">
                <a16:creationId xmlns:a16="http://schemas.microsoft.com/office/drawing/2014/main" id="{A3D0FF63-1A34-23EF-4215-322FC07D9042}"/>
              </a:ext>
            </a:extLst>
          </p:cNvPr>
          <p:cNvSpPr/>
          <p:nvPr/>
        </p:nvSpPr>
        <p:spPr>
          <a:xfrm>
            <a:off x="1918970" y="3718878"/>
            <a:ext cx="2044700" cy="5715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77E3A723-8FE5-047A-B7BF-662931482036}"/>
              </a:ext>
            </a:extLst>
          </p:cNvPr>
          <p:cNvSpPr txBox="1">
            <a:spLocks/>
          </p:cNvSpPr>
          <p:nvPr/>
        </p:nvSpPr>
        <p:spPr>
          <a:xfrm>
            <a:off x="1600200" y="1001591"/>
            <a:ext cx="5943600" cy="423031"/>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600"/>
              </a:spcAft>
              <a:buNone/>
            </a:pPr>
            <a:r>
              <a:rPr lang="en-US" sz="2000" b="1" dirty="0">
                <a:latin typeface="Helvetica"/>
                <a:cs typeface="Helvetica"/>
              </a:rPr>
              <a:t>Soil C inputs</a:t>
            </a:r>
          </a:p>
        </p:txBody>
      </p:sp>
    </p:spTree>
    <p:extLst>
      <p:ext uri="{BB962C8B-B14F-4D97-AF65-F5344CB8AC3E}">
        <p14:creationId xmlns:p14="http://schemas.microsoft.com/office/powerpoint/2010/main" val="3779765953"/>
      </p:ext>
    </p:extLst>
  </p:cSld>
  <p:clrMapOvr>
    <a:masterClrMapping/>
  </p:clrMapOvr>
  <mc:AlternateContent xmlns:mc="http://schemas.openxmlformats.org/markup-compatibility/2006" xmlns:p14="http://schemas.microsoft.com/office/powerpoint/2010/main">
    <mc:Choice Requires="p14">
      <p:transition spd="slow" p14:dur="2000" advClick="0" advTm="12902"/>
    </mc:Choice>
    <mc:Fallback xmlns="">
      <p:transition spd="slow" advClick="0" advTm="12902"/>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89</a:t>
            </a:fld>
            <a:endParaRPr lang="de-DE" dirty="0"/>
          </a:p>
        </p:txBody>
      </p:sp>
      <p:sp>
        <p:nvSpPr>
          <p:cNvPr id="17" name="Rectangle 16">
            <a:extLst>
              <a:ext uri="{FF2B5EF4-FFF2-40B4-BE49-F238E27FC236}">
                <a16:creationId xmlns:a16="http://schemas.microsoft.com/office/drawing/2014/main" id="{66AA4425-13C1-E4BE-55BD-8B6FD4C9962E}"/>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AFD02F1-9AC2-BED6-400E-9FEA52607FC7}"/>
              </a:ext>
            </a:extLst>
          </p:cNvPr>
          <p:cNvGrpSpPr/>
          <p:nvPr/>
        </p:nvGrpSpPr>
        <p:grpSpPr>
          <a:xfrm>
            <a:off x="5450204" y="2134393"/>
            <a:ext cx="3474720" cy="2702560"/>
            <a:chOff x="4005072" y="1108841"/>
            <a:chExt cx="3474720" cy="2432304"/>
          </a:xfrm>
        </p:grpSpPr>
        <p:pic>
          <p:nvPicPr>
            <p:cNvPr id="19" name="Picture 18" descr="SierraSites_ElevGrad.pdf">
              <a:extLst>
                <a:ext uri="{FF2B5EF4-FFF2-40B4-BE49-F238E27FC236}">
                  <a16:creationId xmlns:a16="http://schemas.microsoft.com/office/drawing/2014/main" id="{B6CA7D1A-0AFD-1D3F-4460-0C371016B469}"/>
                </a:ext>
              </a:extLst>
            </p:cNvPr>
            <p:cNvPicPr>
              <a:picLocks noChangeAspect="1"/>
            </p:cNvPicPr>
            <p:nvPr/>
          </p:nvPicPr>
          <p:blipFill rotWithShape="1">
            <a:blip r:embed="rId3">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20" name="Rectangle 19">
              <a:extLst>
                <a:ext uri="{FF2B5EF4-FFF2-40B4-BE49-F238E27FC236}">
                  <a16:creationId xmlns:a16="http://schemas.microsoft.com/office/drawing/2014/main" id="{F49CAB1B-69E3-729F-5FED-F1E138FB9A10}"/>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BF55BF69-F7C5-570C-2BE0-52CABBC79A1E}"/>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DAEFB5BA-4BD4-6D98-40B5-C1126B7A1CBF}"/>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TextBox 22">
              <a:extLst>
                <a:ext uri="{FF2B5EF4-FFF2-40B4-BE49-F238E27FC236}">
                  <a16:creationId xmlns:a16="http://schemas.microsoft.com/office/drawing/2014/main" id="{136B71E2-BD44-376F-6855-745811A28494}"/>
                </a:ext>
              </a:extLst>
            </p:cNvPr>
            <p:cNvSpPr txBox="1"/>
            <p:nvPr/>
          </p:nvSpPr>
          <p:spPr>
            <a:xfrm>
              <a:off x="5274627" y="2701190"/>
              <a:ext cx="1170982" cy="332399"/>
            </a:xfrm>
            <a:prstGeom prst="rect">
              <a:avLst/>
            </a:prstGeom>
            <a:solidFill>
              <a:schemeClr val="bg1"/>
            </a:solidFill>
          </p:spPr>
          <p:txBody>
            <a:bodyPr wrap="square" rtlCol="0">
              <a:spAutoFit/>
            </a:bodyPr>
            <a:lstStyle/>
            <a:p>
              <a:r>
                <a:rPr lang="en-US" b="1" i="1" dirty="0">
                  <a:latin typeface="Helvetica"/>
                  <a:cs typeface="Helvetica"/>
                </a:rPr>
                <a:t>warm</a:t>
              </a:r>
            </a:p>
          </p:txBody>
        </p:sp>
        <p:sp>
          <p:nvSpPr>
            <p:cNvPr id="24" name="TextBox 23">
              <a:extLst>
                <a:ext uri="{FF2B5EF4-FFF2-40B4-BE49-F238E27FC236}">
                  <a16:creationId xmlns:a16="http://schemas.microsoft.com/office/drawing/2014/main" id="{B8D67B45-572C-2479-CF5D-51995519E1A6}"/>
                </a:ext>
              </a:extLst>
            </p:cNvPr>
            <p:cNvSpPr txBox="1"/>
            <p:nvPr/>
          </p:nvSpPr>
          <p:spPr>
            <a:xfrm>
              <a:off x="5708624" y="2359506"/>
              <a:ext cx="709234" cy="332399"/>
            </a:xfrm>
            <a:prstGeom prst="rect">
              <a:avLst/>
            </a:prstGeom>
            <a:solidFill>
              <a:schemeClr val="bg1"/>
            </a:solidFill>
          </p:spPr>
          <p:txBody>
            <a:bodyPr wrap="square" rtlCol="0">
              <a:spAutoFit/>
            </a:bodyPr>
            <a:lstStyle/>
            <a:p>
              <a:pPr algn="ctr"/>
              <a:r>
                <a:rPr lang="en-US" b="1" i="1" dirty="0">
                  <a:latin typeface="Helvetica"/>
                  <a:cs typeface="Helvetica"/>
                </a:rPr>
                <a:t>cool</a:t>
              </a:r>
            </a:p>
          </p:txBody>
        </p:sp>
        <p:sp>
          <p:nvSpPr>
            <p:cNvPr id="25" name="TextBox 24">
              <a:extLst>
                <a:ext uri="{FF2B5EF4-FFF2-40B4-BE49-F238E27FC236}">
                  <a16:creationId xmlns:a16="http://schemas.microsoft.com/office/drawing/2014/main" id="{622A8129-CD9D-0661-7327-4B0459CDF006}"/>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cold</a:t>
              </a:r>
            </a:p>
          </p:txBody>
        </p:sp>
        <p:sp>
          <p:nvSpPr>
            <p:cNvPr id="26" name="Right Arrow 25">
              <a:extLst>
                <a:ext uri="{FF2B5EF4-FFF2-40B4-BE49-F238E27FC236}">
                  <a16:creationId xmlns:a16="http://schemas.microsoft.com/office/drawing/2014/main" id="{073936CF-C110-0154-610C-BCB6ED12C889}"/>
                </a:ext>
              </a:extLst>
            </p:cNvPr>
            <p:cNvSpPr/>
            <p:nvPr/>
          </p:nvSpPr>
          <p:spPr>
            <a:xfrm rot="19442553">
              <a:off x="4508487" y="2349404"/>
              <a:ext cx="2107018"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7917581"/>
      </p:ext>
    </p:extLst>
  </p:cSld>
  <p:clrMapOvr>
    <a:masterClrMapping/>
  </p:clrMapOvr>
  <mc:AlternateContent xmlns:mc="http://schemas.openxmlformats.org/markup-compatibility/2006" xmlns:p14="http://schemas.microsoft.com/office/powerpoint/2010/main">
    <mc:Choice Requires="p14">
      <p:transition spd="slow" p14:dur="2000" advClick="0" advTm="18924"/>
    </mc:Choice>
    <mc:Fallback xmlns="">
      <p:transition spd="slow" advClick="0" advTm="1892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50" y="421204"/>
            <a:ext cx="8689975" cy="600092"/>
          </a:xfrm>
          <a:prstGeom prst="rect">
            <a:avLst/>
          </a:prstGeom>
          <a:solidFill>
            <a:srgbClr val="0D6C66"/>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SOIL C PERSISTENCE</a:t>
            </a:r>
          </a:p>
        </p:txBody>
      </p:sp>
      <p:sp>
        <p:nvSpPr>
          <p:cNvPr id="4" name="Slide Number Placeholder 3"/>
          <p:cNvSpPr>
            <a:spLocks noGrp="1"/>
          </p:cNvSpPr>
          <p:nvPr>
            <p:ph type="sldNum" sz="quarter" idx="4"/>
          </p:nvPr>
        </p:nvSpPr>
        <p:spPr>
          <a:xfrm>
            <a:off x="6553200" y="5312172"/>
            <a:ext cx="2133600" cy="273844"/>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Helvetica"/>
                <a:ea typeface="+mn-ea"/>
                <a:cs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95DE-560B-4B9C-A570-F1CF742FD67D}" type="slidenum">
              <a:rPr lang="de-DE" smtClean="0"/>
              <a:pPr/>
              <a:t>9</a:t>
            </a:fld>
            <a:endParaRPr lang="de-DE" dirty="0"/>
          </a:p>
        </p:txBody>
      </p:sp>
      <p:sp>
        <p:nvSpPr>
          <p:cNvPr id="17" name="Content Placeholder 2"/>
          <p:cNvSpPr txBox="1">
            <a:spLocks/>
          </p:cNvSpPr>
          <p:nvPr/>
        </p:nvSpPr>
        <p:spPr>
          <a:xfrm>
            <a:off x="251520" y="1237320"/>
            <a:ext cx="2675528" cy="1961210"/>
          </a:xfrm>
          <a:prstGeom prst="rect">
            <a:avLst/>
          </a:prstGeom>
          <a:no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600"/>
              </a:spcAft>
              <a:buNone/>
            </a:pPr>
            <a:r>
              <a:rPr lang="en-US" sz="2000" b="1" dirty="0">
                <a:latin typeface="Helvetica"/>
                <a:cs typeface="Helvetica"/>
              </a:rPr>
              <a:t>What controls soil C persistence?</a:t>
            </a:r>
          </a:p>
        </p:txBody>
      </p:sp>
      <p:sp>
        <p:nvSpPr>
          <p:cNvPr id="2" name="Slide Number Placeholder 2">
            <a:extLst>
              <a:ext uri="{FF2B5EF4-FFF2-40B4-BE49-F238E27FC236}">
                <a16:creationId xmlns:a16="http://schemas.microsoft.com/office/drawing/2014/main" id="{7146D720-7738-3023-893F-B5CA3FA875FB}"/>
              </a:ext>
            </a:extLst>
          </p:cNvPr>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a:t>
            </a:fld>
            <a:endParaRPr lang="de-DE" dirty="0"/>
          </a:p>
        </p:txBody>
      </p:sp>
    </p:spTree>
    <p:extLst>
      <p:ext uri="{BB962C8B-B14F-4D97-AF65-F5344CB8AC3E}">
        <p14:creationId xmlns:p14="http://schemas.microsoft.com/office/powerpoint/2010/main" val="1791911085"/>
      </p:ext>
    </p:extLst>
  </p:cSld>
  <p:clrMapOvr>
    <a:masterClrMapping/>
  </p:clrMapOvr>
  <mc:AlternateContent xmlns:mc="http://schemas.openxmlformats.org/markup-compatibility/2006" xmlns:p14="http://schemas.microsoft.com/office/powerpoint/2010/main">
    <mc:Choice Requires="p14">
      <p:transition spd="slow" p14:dur="2000" advClick="0" advTm="18152"/>
    </mc:Choice>
    <mc:Fallback xmlns="">
      <p:transition spd="slow" advClick="0" advTm="1815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90</a:t>
            </a:fld>
            <a:endParaRPr lang="de-DE" dirty="0"/>
          </a:p>
        </p:txBody>
      </p:sp>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3">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Content Placeholder 2">
            <a:extLst>
              <a:ext uri="{FF2B5EF4-FFF2-40B4-BE49-F238E27FC236}">
                <a16:creationId xmlns:a16="http://schemas.microsoft.com/office/drawing/2014/main" id="{A713C872-C53C-0901-B9EB-32EC4C4F4607}"/>
              </a:ext>
            </a:extLst>
          </p:cNvPr>
          <p:cNvSpPr txBox="1">
            <a:spLocks/>
          </p:cNvSpPr>
          <p:nvPr/>
        </p:nvSpPr>
        <p:spPr>
          <a:xfrm>
            <a:off x="961213" y="2587125"/>
            <a:ext cx="3512128" cy="1286310"/>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600"/>
              </a:spcAft>
              <a:buNone/>
            </a:pPr>
            <a:r>
              <a:rPr lang="en-US" sz="2000" b="1" i="1" dirty="0">
                <a:latin typeface="Helvetica"/>
                <a:cs typeface="Helvetica"/>
              </a:rPr>
              <a:t>Can we predict soil C gains or losses in response predicted changes in the climate envelope?</a:t>
            </a:r>
          </a:p>
        </p:txBody>
      </p:sp>
    </p:spTree>
    <p:extLst>
      <p:ext uri="{BB962C8B-B14F-4D97-AF65-F5344CB8AC3E}">
        <p14:creationId xmlns:p14="http://schemas.microsoft.com/office/powerpoint/2010/main" val="2034701244"/>
      </p:ext>
    </p:extLst>
  </p:cSld>
  <p:clrMapOvr>
    <a:masterClrMapping/>
  </p:clrMapOvr>
  <mc:AlternateContent xmlns:mc="http://schemas.openxmlformats.org/markup-compatibility/2006" xmlns:p14="http://schemas.microsoft.com/office/powerpoint/2010/main">
    <mc:Choice Requires="p14">
      <p:transition spd="slow" p14:dur="2000" advClick="0" advTm="20473"/>
    </mc:Choice>
    <mc:Fallback xmlns="">
      <p:transition spd="slow" advClick="0" advTm="20473"/>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B9A16E13-CA66-64CE-0570-2A4B4752E814}"/>
              </a:ext>
            </a:extLst>
          </p:cNvPr>
          <p:cNvPicPr>
            <a:picLocks noChangeAspect="1"/>
          </p:cNvPicPr>
          <p:nvPr/>
        </p:nvPicPr>
        <p:blipFill>
          <a:blip r:embed="rId3"/>
          <a:stretch>
            <a:fillRect/>
          </a:stretch>
        </p:blipFill>
        <p:spPr>
          <a:xfrm>
            <a:off x="228891" y="1131094"/>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91</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3592050-753A-B8F6-07BA-5B48FBB3FD56}"/>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cool -&gt; warm</a:t>
            </a:r>
          </a:p>
        </p:txBody>
      </p:sp>
      <p:sp>
        <p:nvSpPr>
          <p:cNvPr id="24" name="Rectangle 23">
            <a:extLst>
              <a:ext uri="{FF2B5EF4-FFF2-40B4-BE49-F238E27FC236}">
                <a16:creationId xmlns:a16="http://schemas.microsoft.com/office/drawing/2014/main" id="{A6C3FEB4-251E-694B-D8AE-DC3BF42E93BA}"/>
              </a:ext>
            </a:extLst>
          </p:cNvPr>
          <p:cNvSpPr/>
          <p:nvPr/>
        </p:nvSpPr>
        <p:spPr>
          <a:xfrm>
            <a:off x="579774" y="2723056"/>
            <a:ext cx="4870430" cy="1983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C140839-1519-03F4-521C-B18C13549D70}"/>
              </a:ext>
            </a:extLst>
          </p:cNvPr>
          <p:cNvPicPr>
            <a:picLocks noChangeAspect="1"/>
          </p:cNvPicPr>
          <p:nvPr/>
        </p:nvPicPr>
        <p:blipFill rotWithShape="1">
          <a:blip r:embed="rId5"/>
          <a:srcRect l="6770" t="71461" r="813" b="17155"/>
          <a:stretch/>
        </p:blipFill>
        <p:spPr>
          <a:xfrm>
            <a:off x="579773" y="2642362"/>
            <a:ext cx="4788659" cy="491613"/>
          </a:xfrm>
          <a:prstGeom prst="rect">
            <a:avLst/>
          </a:prstGeom>
        </p:spPr>
      </p:pic>
      <p:sp>
        <p:nvSpPr>
          <p:cNvPr id="26" name="TextBox 25">
            <a:extLst>
              <a:ext uri="{FF2B5EF4-FFF2-40B4-BE49-F238E27FC236}">
                <a16:creationId xmlns:a16="http://schemas.microsoft.com/office/drawing/2014/main" id="{911A5D98-1A9B-0FFC-C902-8855F6249316}"/>
              </a:ext>
            </a:extLst>
          </p:cNvPr>
          <p:cNvSpPr txBox="1"/>
          <p:nvPr/>
        </p:nvSpPr>
        <p:spPr>
          <a:xfrm>
            <a:off x="521762" y="4829848"/>
            <a:ext cx="986053" cy="276999"/>
          </a:xfrm>
          <a:prstGeom prst="rect">
            <a:avLst/>
          </a:prstGeom>
          <a:noFill/>
        </p:spPr>
        <p:txBody>
          <a:bodyPr wrap="square" rtlCol="0">
            <a:spAutoFit/>
          </a:bodyPr>
          <a:lstStyle/>
          <a:p>
            <a:pPr algn="ctr"/>
            <a:r>
              <a:rPr lang="en-US" sz="1200" b="1" dirty="0">
                <a:solidFill>
                  <a:srgbClr val="00B050"/>
                </a:solidFill>
                <a:latin typeface="Helvetica" pitchFamily="2" charset="0"/>
              </a:rPr>
              <a:t>435 </a:t>
            </a:r>
            <a:r>
              <a:rPr lang="en-US" sz="1200" b="1" dirty="0" err="1">
                <a:solidFill>
                  <a:srgbClr val="00B050"/>
                </a:solidFill>
                <a:latin typeface="Helvetica" pitchFamily="2" charset="0"/>
              </a:rPr>
              <a:t>gC</a:t>
            </a:r>
            <a:r>
              <a:rPr lang="en-US" sz="1200" b="1" dirty="0">
                <a:solidFill>
                  <a:srgbClr val="00B050"/>
                </a:solidFill>
                <a:latin typeface="Helvetica" pitchFamily="2" charset="0"/>
              </a:rPr>
              <a:t> m</a:t>
            </a:r>
            <a:r>
              <a:rPr lang="en-US" sz="1200" b="1" baseline="30000" dirty="0">
                <a:solidFill>
                  <a:srgbClr val="00B050"/>
                </a:solidFill>
                <a:latin typeface="Helvetica" pitchFamily="2" charset="0"/>
              </a:rPr>
              <a:t>-2</a:t>
            </a:r>
          </a:p>
        </p:txBody>
      </p:sp>
      <p:sp>
        <p:nvSpPr>
          <p:cNvPr id="27" name="Down Arrow 26">
            <a:extLst>
              <a:ext uri="{FF2B5EF4-FFF2-40B4-BE49-F238E27FC236}">
                <a16:creationId xmlns:a16="http://schemas.microsoft.com/office/drawing/2014/main" id="{6A804CF4-827F-CC66-C3E2-CD111984575C}"/>
              </a:ext>
            </a:extLst>
          </p:cNvPr>
          <p:cNvSpPr/>
          <p:nvPr/>
        </p:nvSpPr>
        <p:spPr>
          <a:xfrm rot="10800000">
            <a:off x="302499" y="4655403"/>
            <a:ext cx="277274" cy="530046"/>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542156"/>
      </p:ext>
    </p:extLst>
  </p:cSld>
  <p:clrMapOvr>
    <a:masterClrMapping/>
  </p:clrMapOvr>
  <mc:AlternateContent xmlns:mc="http://schemas.openxmlformats.org/markup-compatibility/2006" xmlns:p14="http://schemas.microsoft.com/office/powerpoint/2010/main">
    <mc:Choice Requires="p14">
      <p:transition spd="slow" p14:dur="2000" advClick="0" advTm="37771"/>
    </mc:Choice>
    <mc:Fallback xmlns="">
      <p:transition spd="slow" advClick="0" advTm="37771"/>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8F9752C-6EB2-079B-9B0A-69C08472CB36}"/>
              </a:ext>
            </a:extLst>
          </p:cNvPr>
          <p:cNvPicPr>
            <a:picLocks noChangeAspect="1"/>
          </p:cNvPicPr>
          <p:nvPr/>
        </p:nvPicPr>
        <p:blipFill>
          <a:blip r:embed="rId3"/>
          <a:stretch>
            <a:fillRect/>
          </a:stretch>
        </p:blipFill>
        <p:spPr>
          <a:xfrm>
            <a:off x="228891" y="1131094"/>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92</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3592050-753A-B8F6-07BA-5B48FBB3FD56}"/>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cool -&gt; warm</a:t>
            </a:r>
          </a:p>
        </p:txBody>
      </p:sp>
      <p:sp>
        <p:nvSpPr>
          <p:cNvPr id="3" name="Rectangle 2">
            <a:extLst>
              <a:ext uri="{FF2B5EF4-FFF2-40B4-BE49-F238E27FC236}">
                <a16:creationId xmlns:a16="http://schemas.microsoft.com/office/drawing/2014/main" id="{D2E1A44F-4637-D0F9-21E2-FDEE33C658AF}"/>
              </a:ext>
            </a:extLst>
          </p:cNvPr>
          <p:cNvSpPr/>
          <p:nvPr/>
        </p:nvSpPr>
        <p:spPr>
          <a:xfrm>
            <a:off x="579774" y="2723056"/>
            <a:ext cx="4870430" cy="1983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D24F375-EDDC-BE4E-DF48-80BF4A5847FF}"/>
              </a:ext>
            </a:extLst>
          </p:cNvPr>
          <p:cNvSpPr txBox="1"/>
          <p:nvPr/>
        </p:nvSpPr>
        <p:spPr>
          <a:xfrm>
            <a:off x="4479623" y="1373077"/>
            <a:ext cx="637307" cy="369332"/>
          </a:xfrm>
          <a:prstGeom prst="rect">
            <a:avLst/>
          </a:prstGeom>
          <a:noFill/>
        </p:spPr>
        <p:txBody>
          <a:bodyPr wrap="square" rtlCol="0">
            <a:spAutoFit/>
          </a:bodyPr>
          <a:lstStyle/>
          <a:p>
            <a:pPr marL="0" lvl="1" algn="r">
              <a:spcAft>
                <a:spcPts val="600"/>
              </a:spcAft>
            </a:pPr>
            <a:r>
              <a:rPr lang="en-US" b="1" dirty="0">
                <a:solidFill>
                  <a:srgbClr val="382BDF"/>
                </a:solidFill>
                <a:latin typeface="Helvetica"/>
                <a:cs typeface="Helvetica"/>
              </a:rPr>
              <a:t>+29</a:t>
            </a:r>
            <a:endParaRPr lang="en-US" i="1" dirty="0">
              <a:solidFill>
                <a:srgbClr val="382BDF"/>
              </a:solidFill>
              <a:latin typeface="Helvetica"/>
              <a:cs typeface="Helvetica"/>
            </a:endParaRPr>
          </a:p>
        </p:txBody>
      </p:sp>
      <p:sp>
        <p:nvSpPr>
          <p:cNvPr id="15" name="TextBox 14">
            <a:extLst>
              <a:ext uri="{FF2B5EF4-FFF2-40B4-BE49-F238E27FC236}">
                <a16:creationId xmlns:a16="http://schemas.microsoft.com/office/drawing/2014/main" id="{87B19F6D-C501-C6D8-8D5E-8DB7FAD0C418}"/>
              </a:ext>
            </a:extLst>
          </p:cNvPr>
          <p:cNvSpPr txBox="1"/>
          <p:nvPr/>
        </p:nvSpPr>
        <p:spPr>
          <a:xfrm>
            <a:off x="4160968" y="2007192"/>
            <a:ext cx="637308" cy="369332"/>
          </a:xfrm>
          <a:prstGeom prst="rect">
            <a:avLst/>
          </a:prstGeom>
          <a:solidFill>
            <a:schemeClr val="bg1"/>
          </a:solidFill>
        </p:spPr>
        <p:txBody>
          <a:bodyPr wrap="square" rtlCol="0">
            <a:spAutoFit/>
          </a:bodyPr>
          <a:lstStyle/>
          <a:p>
            <a:pPr marL="0" lvl="1" algn="r">
              <a:spcAft>
                <a:spcPts val="600"/>
              </a:spcAft>
            </a:pPr>
            <a:r>
              <a:rPr lang="en-US" b="1" dirty="0">
                <a:solidFill>
                  <a:srgbClr val="9DABA9"/>
                </a:solidFill>
                <a:latin typeface="Helvetica"/>
                <a:cs typeface="Helvetica"/>
              </a:rPr>
              <a:t>+19</a:t>
            </a:r>
            <a:endParaRPr lang="en-US" i="1" dirty="0">
              <a:solidFill>
                <a:srgbClr val="9DABA9"/>
              </a:solidFill>
              <a:latin typeface="Helvetica"/>
              <a:cs typeface="Helvetica"/>
            </a:endParaRPr>
          </a:p>
        </p:txBody>
      </p:sp>
      <p:cxnSp>
        <p:nvCxnSpPr>
          <p:cNvPr id="18" name="Straight Arrow Connector 17">
            <a:extLst>
              <a:ext uri="{FF2B5EF4-FFF2-40B4-BE49-F238E27FC236}">
                <a16:creationId xmlns:a16="http://schemas.microsoft.com/office/drawing/2014/main" id="{91073F09-A740-9468-555E-B215371681C5}"/>
              </a:ext>
            </a:extLst>
          </p:cNvPr>
          <p:cNvCxnSpPr>
            <a:cxnSpLocks/>
          </p:cNvCxnSpPr>
          <p:nvPr/>
        </p:nvCxnSpPr>
        <p:spPr>
          <a:xfrm flipV="1">
            <a:off x="5209308" y="1320800"/>
            <a:ext cx="0" cy="1148948"/>
          </a:xfrm>
          <a:prstGeom prst="straightConnector1">
            <a:avLst/>
          </a:prstGeom>
          <a:ln w="381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2477241-B005-C552-1BBC-AD3B42334647}"/>
              </a:ext>
            </a:extLst>
          </p:cNvPr>
          <p:cNvCxnSpPr>
            <a:cxnSpLocks/>
          </p:cNvCxnSpPr>
          <p:nvPr/>
        </p:nvCxnSpPr>
        <p:spPr>
          <a:xfrm flipV="1">
            <a:off x="4881412" y="1778000"/>
            <a:ext cx="0" cy="691748"/>
          </a:xfrm>
          <a:prstGeom prst="straightConnector1">
            <a:avLst/>
          </a:prstGeom>
          <a:ln w="38100">
            <a:solidFill>
              <a:srgbClr val="9DABA9"/>
            </a:solidFill>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3547900C-2498-CB1C-DA10-26274648013D}"/>
              </a:ext>
            </a:extLst>
          </p:cNvPr>
          <p:cNvPicPr>
            <a:picLocks noChangeAspect="1"/>
          </p:cNvPicPr>
          <p:nvPr/>
        </p:nvPicPr>
        <p:blipFill rotWithShape="1">
          <a:blip r:embed="rId5"/>
          <a:srcRect l="6770" t="71461" r="813" b="17155"/>
          <a:stretch/>
        </p:blipFill>
        <p:spPr>
          <a:xfrm>
            <a:off x="579773" y="2642362"/>
            <a:ext cx="4788659" cy="491613"/>
          </a:xfrm>
          <a:prstGeom prst="rect">
            <a:avLst/>
          </a:prstGeom>
        </p:spPr>
      </p:pic>
      <p:sp>
        <p:nvSpPr>
          <p:cNvPr id="30" name="TextBox 29">
            <a:extLst>
              <a:ext uri="{FF2B5EF4-FFF2-40B4-BE49-F238E27FC236}">
                <a16:creationId xmlns:a16="http://schemas.microsoft.com/office/drawing/2014/main" id="{2A713002-792E-D22E-02FF-992E134FA725}"/>
              </a:ext>
            </a:extLst>
          </p:cNvPr>
          <p:cNvSpPr txBox="1"/>
          <p:nvPr/>
        </p:nvSpPr>
        <p:spPr>
          <a:xfrm>
            <a:off x="521762" y="4829848"/>
            <a:ext cx="986053" cy="276999"/>
          </a:xfrm>
          <a:prstGeom prst="rect">
            <a:avLst/>
          </a:prstGeom>
          <a:noFill/>
        </p:spPr>
        <p:txBody>
          <a:bodyPr wrap="square" rtlCol="0">
            <a:spAutoFit/>
          </a:bodyPr>
          <a:lstStyle/>
          <a:p>
            <a:pPr algn="ctr"/>
            <a:r>
              <a:rPr lang="en-US" sz="1200" b="1" dirty="0">
                <a:solidFill>
                  <a:srgbClr val="00B050"/>
                </a:solidFill>
                <a:latin typeface="Helvetica" pitchFamily="2" charset="0"/>
              </a:rPr>
              <a:t>435 </a:t>
            </a:r>
            <a:r>
              <a:rPr lang="en-US" sz="1200" b="1" dirty="0" err="1">
                <a:solidFill>
                  <a:srgbClr val="00B050"/>
                </a:solidFill>
                <a:latin typeface="Helvetica" pitchFamily="2" charset="0"/>
              </a:rPr>
              <a:t>gC</a:t>
            </a:r>
            <a:r>
              <a:rPr lang="en-US" sz="1200" b="1" dirty="0">
                <a:solidFill>
                  <a:srgbClr val="00B050"/>
                </a:solidFill>
                <a:latin typeface="Helvetica" pitchFamily="2" charset="0"/>
              </a:rPr>
              <a:t> m</a:t>
            </a:r>
            <a:r>
              <a:rPr lang="en-US" sz="1200" b="1" baseline="30000" dirty="0">
                <a:solidFill>
                  <a:srgbClr val="00B050"/>
                </a:solidFill>
                <a:latin typeface="Helvetica" pitchFamily="2" charset="0"/>
              </a:rPr>
              <a:t>-2</a:t>
            </a:r>
          </a:p>
        </p:txBody>
      </p:sp>
      <p:sp>
        <p:nvSpPr>
          <p:cNvPr id="31" name="Down Arrow 30">
            <a:extLst>
              <a:ext uri="{FF2B5EF4-FFF2-40B4-BE49-F238E27FC236}">
                <a16:creationId xmlns:a16="http://schemas.microsoft.com/office/drawing/2014/main" id="{43FF9E6A-A8A2-7A1D-F379-BBCB5B796584}"/>
              </a:ext>
            </a:extLst>
          </p:cNvPr>
          <p:cNvSpPr/>
          <p:nvPr/>
        </p:nvSpPr>
        <p:spPr>
          <a:xfrm rot="10800000">
            <a:off x="302499" y="4655403"/>
            <a:ext cx="277274" cy="530046"/>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201223"/>
      </p:ext>
    </p:extLst>
  </p:cSld>
  <p:clrMapOvr>
    <a:masterClrMapping/>
  </p:clrMapOvr>
  <mc:AlternateContent xmlns:mc="http://schemas.openxmlformats.org/markup-compatibility/2006" xmlns:p14="http://schemas.microsoft.com/office/powerpoint/2010/main">
    <mc:Choice Requires="p14">
      <p:transition spd="slow" p14:dur="2000" advClick="0" advTm="5050"/>
    </mc:Choice>
    <mc:Fallback xmlns="">
      <p:transition spd="slow" advClick="0" advTm="505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8F9752C-6EB2-079B-9B0A-69C08472CB36}"/>
              </a:ext>
            </a:extLst>
          </p:cNvPr>
          <p:cNvPicPr>
            <a:picLocks noChangeAspect="1"/>
          </p:cNvPicPr>
          <p:nvPr/>
        </p:nvPicPr>
        <p:blipFill>
          <a:blip r:embed="rId3"/>
          <a:stretch>
            <a:fillRect/>
          </a:stretch>
        </p:blipFill>
        <p:spPr>
          <a:xfrm>
            <a:off x="228891" y="1131094"/>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93</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3592050-753A-B8F6-07BA-5B48FBB3FD56}"/>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cool -&gt; warm</a:t>
            </a:r>
          </a:p>
        </p:txBody>
      </p:sp>
      <p:sp>
        <p:nvSpPr>
          <p:cNvPr id="8" name="TextBox 7">
            <a:extLst>
              <a:ext uri="{FF2B5EF4-FFF2-40B4-BE49-F238E27FC236}">
                <a16:creationId xmlns:a16="http://schemas.microsoft.com/office/drawing/2014/main" id="{FD24F375-EDDC-BE4E-DF48-80BF4A5847FF}"/>
              </a:ext>
            </a:extLst>
          </p:cNvPr>
          <p:cNvSpPr txBox="1"/>
          <p:nvPr/>
        </p:nvSpPr>
        <p:spPr>
          <a:xfrm>
            <a:off x="4479623" y="1373077"/>
            <a:ext cx="637307" cy="369332"/>
          </a:xfrm>
          <a:prstGeom prst="rect">
            <a:avLst/>
          </a:prstGeom>
          <a:noFill/>
        </p:spPr>
        <p:txBody>
          <a:bodyPr wrap="square" rtlCol="0">
            <a:spAutoFit/>
          </a:bodyPr>
          <a:lstStyle/>
          <a:p>
            <a:pPr marL="0" lvl="1" algn="r">
              <a:spcAft>
                <a:spcPts val="600"/>
              </a:spcAft>
            </a:pPr>
            <a:r>
              <a:rPr lang="en-US" b="1" dirty="0">
                <a:solidFill>
                  <a:srgbClr val="382BDF"/>
                </a:solidFill>
                <a:latin typeface="Helvetica"/>
                <a:cs typeface="Helvetica"/>
              </a:rPr>
              <a:t>+29</a:t>
            </a:r>
            <a:endParaRPr lang="en-US" i="1" dirty="0">
              <a:solidFill>
                <a:srgbClr val="382BDF"/>
              </a:solidFill>
              <a:latin typeface="Helvetica"/>
              <a:cs typeface="Helvetica"/>
            </a:endParaRPr>
          </a:p>
        </p:txBody>
      </p:sp>
      <p:sp>
        <p:nvSpPr>
          <p:cNvPr id="15" name="TextBox 14">
            <a:extLst>
              <a:ext uri="{FF2B5EF4-FFF2-40B4-BE49-F238E27FC236}">
                <a16:creationId xmlns:a16="http://schemas.microsoft.com/office/drawing/2014/main" id="{87B19F6D-C501-C6D8-8D5E-8DB7FAD0C418}"/>
              </a:ext>
            </a:extLst>
          </p:cNvPr>
          <p:cNvSpPr txBox="1"/>
          <p:nvPr/>
        </p:nvSpPr>
        <p:spPr>
          <a:xfrm>
            <a:off x="4160968" y="2007192"/>
            <a:ext cx="637308" cy="369332"/>
          </a:xfrm>
          <a:prstGeom prst="rect">
            <a:avLst/>
          </a:prstGeom>
          <a:solidFill>
            <a:schemeClr val="bg1"/>
          </a:solidFill>
        </p:spPr>
        <p:txBody>
          <a:bodyPr wrap="square" rtlCol="0">
            <a:spAutoFit/>
          </a:bodyPr>
          <a:lstStyle/>
          <a:p>
            <a:pPr marL="0" lvl="1" algn="r">
              <a:spcAft>
                <a:spcPts val="600"/>
              </a:spcAft>
            </a:pPr>
            <a:r>
              <a:rPr lang="en-US" b="1" dirty="0">
                <a:solidFill>
                  <a:srgbClr val="9DABA9"/>
                </a:solidFill>
                <a:latin typeface="Helvetica"/>
                <a:cs typeface="Helvetica"/>
              </a:rPr>
              <a:t>+19</a:t>
            </a:r>
            <a:endParaRPr lang="en-US" i="1" dirty="0">
              <a:solidFill>
                <a:srgbClr val="9DABA9"/>
              </a:solidFill>
              <a:latin typeface="Helvetica"/>
              <a:cs typeface="Helvetica"/>
            </a:endParaRPr>
          </a:p>
        </p:txBody>
      </p:sp>
      <p:cxnSp>
        <p:nvCxnSpPr>
          <p:cNvPr id="18" name="Straight Arrow Connector 17">
            <a:extLst>
              <a:ext uri="{FF2B5EF4-FFF2-40B4-BE49-F238E27FC236}">
                <a16:creationId xmlns:a16="http://schemas.microsoft.com/office/drawing/2014/main" id="{91073F09-A740-9468-555E-B215371681C5}"/>
              </a:ext>
            </a:extLst>
          </p:cNvPr>
          <p:cNvCxnSpPr>
            <a:cxnSpLocks/>
          </p:cNvCxnSpPr>
          <p:nvPr/>
        </p:nvCxnSpPr>
        <p:spPr>
          <a:xfrm flipV="1">
            <a:off x="5209308" y="1320800"/>
            <a:ext cx="0" cy="1148948"/>
          </a:xfrm>
          <a:prstGeom prst="straightConnector1">
            <a:avLst/>
          </a:prstGeom>
          <a:ln w="38100">
            <a:solidFill>
              <a:srgbClr val="382BDF"/>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2477241-B005-C552-1BBC-AD3B42334647}"/>
              </a:ext>
            </a:extLst>
          </p:cNvPr>
          <p:cNvCxnSpPr>
            <a:cxnSpLocks/>
          </p:cNvCxnSpPr>
          <p:nvPr/>
        </p:nvCxnSpPr>
        <p:spPr>
          <a:xfrm flipV="1">
            <a:off x="4881412" y="1778000"/>
            <a:ext cx="0" cy="691748"/>
          </a:xfrm>
          <a:prstGeom prst="straightConnector1">
            <a:avLst/>
          </a:prstGeom>
          <a:ln w="38100">
            <a:solidFill>
              <a:srgbClr val="9DABA9"/>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2A713002-792E-D22E-02FF-992E134FA725}"/>
              </a:ext>
            </a:extLst>
          </p:cNvPr>
          <p:cNvSpPr txBox="1"/>
          <p:nvPr/>
        </p:nvSpPr>
        <p:spPr>
          <a:xfrm>
            <a:off x="521762" y="4829848"/>
            <a:ext cx="986053" cy="276999"/>
          </a:xfrm>
          <a:prstGeom prst="rect">
            <a:avLst/>
          </a:prstGeom>
          <a:noFill/>
        </p:spPr>
        <p:txBody>
          <a:bodyPr wrap="square" rtlCol="0">
            <a:spAutoFit/>
          </a:bodyPr>
          <a:lstStyle/>
          <a:p>
            <a:pPr algn="ctr"/>
            <a:r>
              <a:rPr lang="en-US" sz="1200" b="1" dirty="0">
                <a:solidFill>
                  <a:srgbClr val="00B050"/>
                </a:solidFill>
                <a:latin typeface="Helvetica" pitchFamily="2" charset="0"/>
              </a:rPr>
              <a:t>435 </a:t>
            </a:r>
            <a:r>
              <a:rPr lang="en-US" sz="1200" b="1" dirty="0" err="1">
                <a:solidFill>
                  <a:srgbClr val="00B050"/>
                </a:solidFill>
                <a:latin typeface="Helvetica" pitchFamily="2" charset="0"/>
              </a:rPr>
              <a:t>gC</a:t>
            </a:r>
            <a:r>
              <a:rPr lang="en-US" sz="1200" b="1" dirty="0">
                <a:solidFill>
                  <a:srgbClr val="00B050"/>
                </a:solidFill>
                <a:latin typeface="Helvetica" pitchFamily="2" charset="0"/>
              </a:rPr>
              <a:t> m</a:t>
            </a:r>
            <a:r>
              <a:rPr lang="en-US" sz="1200" b="1" baseline="30000" dirty="0">
                <a:solidFill>
                  <a:srgbClr val="00B050"/>
                </a:solidFill>
                <a:latin typeface="Helvetica" pitchFamily="2" charset="0"/>
              </a:rPr>
              <a:t>-2</a:t>
            </a:r>
          </a:p>
        </p:txBody>
      </p:sp>
      <p:sp>
        <p:nvSpPr>
          <p:cNvPr id="31" name="Down Arrow 30">
            <a:extLst>
              <a:ext uri="{FF2B5EF4-FFF2-40B4-BE49-F238E27FC236}">
                <a16:creationId xmlns:a16="http://schemas.microsoft.com/office/drawing/2014/main" id="{43FF9E6A-A8A2-7A1D-F379-BBCB5B796584}"/>
              </a:ext>
            </a:extLst>
          </p:cNvPr>
          <p:cNvSpPr/>
          <p:nvPr/>
        </p:nvSpPr>
        <p:spPr>
          <a:xfrm rot="10800000">
            <a:off x="302499" y="4655403"/>
            <a:ext cx="277274" cy="530046"/>
          </a:xfrm>
          <a:prstGeom prst="downArrow">
            <a:avLst/>
          </a:prstGeom>
          <a:gradFill>
            <a:gsLst>
              <a:gs pos="0">
                <a:srgbClr val="00B050"/>
              </a:gs>
              <a:gs pos="100000">
                <a:srgbClr val="92D05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5BD80CA-7667-46F4-5E86-BDF55783BC45}"/>
              </a:ext>
            </a:extLst>
          </p:cNvPr>
          <p:cNvSpPr txBox="1"/>
          <p:nvPr/>
        </p:nvSpPr>
        <p:spPr>
          <a:xfrm>
            <a:off x="897817" y="279580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cold -&gt; cool</a:t>
            </a:r>
          </a:p>
        </p:txBody>
      </p:sp>
    </p:spTree>
    <p:extLst>
      <p:ext uri="{BB962C8B-B14F-4D97-AF65-F5344CB8AC3E}">
        <p14:creationId xmlns:p14="http://schemas.microsoft.com/office/powerpoint/2010/main" val="1673118784"/>
      </p:ext>
    </p:extLst>
  </p:cSld>
  <p:clrMapOvr>
    <a:masterClrMapping/>
  </p:clrMapOvr>
  <mc:AlternateContent xmlns:mc="http://schemas.openxmlformats.org/markup-compatibility/2006" xmlns:p14="http://schemas.microsoft.com/office/powerpoint/2010/main">
    <mc:Choice Requires="p14">
      <p:transition spd="slow" p14:dur="2000" advClick="0" advTm="5050"/>
    </mc:Choice>
    <mc:Fallback xmlns="">
      <p:transition spd="slow" advClick="0" advTm="505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4ECC118-0F84-6E0C-12E4-EA8A08EEF71F}"/>
              </a:ext>
            </a:extLst>
          </p:cNvPr>
          <p:cNvSpPr/>
          <p:nvPr/>
        </p:nvSpPr>
        <p:spPr>
          <a:xfrm>
            <a:off x="1362666" y="1970208"/>
            <a:ext cx="7324133" cy="34335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94</a:t>
            </a:fld>
            <a:endParaRPr lang="de-DE" dirty="0"/>
          </a:p>
        </p:txBody>
      </p:sp>
      <p:grpSp>
        <p:nvGrpSpPr>
          <p:cNvPr id="17" name="Group 16">
            <a:extLst>
              <a:ext uri="{FF2B5EF4-FFF2-40B4-BE49-F238E27FC236}">
                <a16:creationId xmlns:a16="http://schemas.microsoft.com/office/drawing/2014/main" id="{555CFA27-64B9-C023-8F28-9A13F70166CB}"/>
              </a:ext>
            </a:extLst>
          </p:cNvPr>
          <p:cNvGrpSpPr/>
          <p:nvPr/>
        </p:nvGrpSpPr>
        <p:grpSpPr>
          <a:xfrm>
            <a:off x="2683639" y="2144044"/>
            <a:ext cx="5887837" cy="2342682"/>
            <a:chOff x="1689991" y="1409075"/>
            <a:chExt cx="5887837" cy="2342682"/>
          </a:xfrm>
        </p:grpSpPr>
        <p:sp>
          <p:nvSpPr>
            <p:cNvPr id="18" name="TextBox 17">
              <a:extLst>
                <a:ext uri="{FF2B5EF4-FFF2-40B4-BE49-F238E27FC236}">
                  <a16:creationId xmlns:a16="http://schemas.microsoft.com/office/drawing/2014/main" id="{96B766FD-5E03-F6F0-992F-BFB542D9BB6D}"/>
                </a:ext>
              </a:extLst>
            </p:cNvPr>
            <p:cNvSpPr txBox="1"/>
            <p:nvPr/>
          </p:nvSpPr>
          <p:spPr>
            <a:xfrm>
              <a:off x="1692489" y="3474758"/>
              <a:ext cx="516062" cy="276999"/>
            </a:xfrm>
            <a:prstGeom prst="rect">
              <a:avLst/>
            </a:prstGeom>
            <a:noFill/>
          </p:spPr>
          <p:txBody>
            <a:bodyPr wrap="square" rtlCol="0">
              <a:spAutoFit/>
            </a:bodyPr>
            <a:lstStyle/>
            <a:p>
              <a:pPr algn="ctr"/>
              <a:r>
                <a:rPr lang="en-US" sz="1200" dirty="0">
                  <a:latin typeface="Helvetica" pitchFamily="2" charset="0"/>
                </a:rPr>
                <a:t>-500</a:t>
              </a:r>
            </a:p>
          </p:txBody>
        </p:sp>
        <p:sp>
          <p:nvSpPr>
            <p:cNvPr id="19" name="TextBox 18">
              <a:extLst>
                <a:ext uri="{FF2B5EF4-FFF2-40B4-BE49-F238E27FC236}">
                  <a16:creationId xmlns:a16="http://schemas.microsoft.com/office/drawing/2014/main" id="{DA6D8F98-2EC5-6740-DB1A-8D2077A54CAC}"/>
                </a:ext>
              </a:extLst>
            </p:cNvPr>
            <p:cNvSpPr txBox="1"/>
            <p:nvPr/>
          </p:nvSpPr>
          <p:spPr>
            <a:xfrm>
              <a:off x="1689991" y="2970089"/>
              <a:ext cx="516062" cy="276999"/>
            </a:xfrm>
            <a:prstGeom prst="rect">
              <a:avLst/>
            </a:prstGeom>
            <a:noFill/>
          </p:spPr>
          <p:txBody>
            <a:bodyPr wrap="square" rtlCol="0">
              <a:spAutoFit/>
            </a:bodyPr>
            <a:lstStyle/>
            <a:p>
              <a:pPr algn="ctr"/>
              <a:r>
                <a:rPr lang="en-US" sz="1200" dirty="0">
                  <a:latin typeface="Helvetica" pitchFamily="2" charset="0"/>
                </a:rPr>
                <a:t>-250</a:t>
              </a:r>
            </a:p>
          </p:txBody>
        </p:sp>
        <p:sp>
          <p:nvSpPr>
            <p:cNvPr id="20" name="TextBox 19">
              <a:extLst>
                <a:ext uri="{FF2B5EF4-FFF2-40B4-BE49-F238E27FC236}">
                  <a16:creationId xmlns:a16="http://schemas.microsoft.com/office/drawing/2014/main" id="{80095BEC-7F0C-9B02-A24C-AE5F6D6602DC}"/>
                </a:ext>
              </a:extLst>
            </p:cNvPr>
            <p:cNvSpPr txBox="1"/>
            <p:nvPr/>
          </p:nvSpPr>
          <p:spPr>
            <a:xfrm>
              <a:off x="1712476" y="1958253"/>
              <a:ext cx="516062" cy="276999"/>
            </a:xfrm>
            <a:prstGeom prst="rect">
              <a:avLst/>
            </a:prstGeom>
            <a:noFill/>
          </p:spPr>
          <p:txBody>
            <a:bodyPr wrap="square" rtlCol="0">
              <a:spAutoFit/>
            </a:bodyPr>
            <a:lstStyle/>
            <a:p>
              <a:pPr algn="ctr"/>
              <a:r>
                <a:rPr lang="en-US" sz="1200" dirty="0">
                  <a:latin typeface="Helvetica" pitchFamily="2" charset="0"/>
                </a:rPr>
                <a:t>250</a:t>
              </a:r>
            </a:p>
          </p:txBody>
        </p:sp>
        <p:cxnSp>
          <p:nvCxnSpPr>
            <p:cNvPr id="21" name="Straight Connector 20">
              <a:extLst>
                <a:ext uri="{FF2B5EF4-FFF2-40B4-BE49-F238E27FC236}">
                  <a16:creationId xmlns:a16="http://schemas.microsoft.com/office/drawing/2014/main" id="{7ADA70A0-11D0-C5DA-B568-89715E03B7D8}"/>
                </a:ext>
              </a:extLst>
            </p:cNvPr>
            <p:cNvCxnSpPr>
              <a:cxnSpLocks/>
            </p:cNvCxnSpPr>
            <p:nvPr/>
          </p:nvCxnSpPr>
          <p:spPr>
            <a:xfrm>
              <a:off x="2106118" y="2575042"/>
              <a:ext cx="547171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E4E8326-438C-E55D-CB65-716EBFBDC3D4}"/>
                </a:ext>
              </a:extLst>
            </p:cNvPr>
            <p:cNvSpPr txBox="1"/>
            <p:nvPr/>
          </p:nvSpPr>
          <p:spPr>
            <a:xfrm>
              <a:off x="1709978" y="1446089"/>
              <a:ext cx="516062" cy="276999"/>
            </a:xfrm>
            <a:prstGeom prst="rect">
              <a:avLst/>
            </a:prstGeom>
            <a:noFill/>
          </p:spPr>
          <p:txBody>
            <a:bodyPr wrap="square" rtlCol="0">
              <a:spAutoFit/>
            </a:bodyPr>
            <a:lstStyle/>
            <a:p>
              <a:pPr algn="ctr"/>
              <a:r>
                <a:rPr lang="en-US" sz="1200" dirty="0">
                  <a:latin typeface="Helvetica" pitchFamily="2" charset="0"/>
                </a:rPr>
                <a:t>500</a:t>
              </a:r>
            </a:p>
          </p:txBody>
        </p:sp>
        <p:cxnSp>
          <p:nvCxnSpPr>
            <p:cNvPr id="23" name="Straight Connector 22">
              <a:extLst>
                <a:ext uri="{FF2B5EF4-FFF2-40B4-BE49-F238E27FC236}">
                  <a16:creationId xmlns:a16="http://schemas.microsoft.com/office/drawing/2014/main" id="{59592459-AFC3-1DF7-8CAA-37FC203F99C9}"/>
                </a:ext>
              </a:extLst>
            </p:cNvPr>
            <p:cNvCxnSpPr/>
            <p:nvPr/>
          </p:nvCxnSpPr>
          <p:spPr>
            <a:xfrm>
              <a:off x="2103127" y="2082865"/>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D03C279-311B-F67C-6827-96D688BCEAC9}"/>
                </a:ext>
              </a:extLst>
            </p:cNvPr>
            <p:cNvCxnSpPr/>
            <p:nvPr/>
          </p:nvCxnSpPr>
          <p:spPr>
            <a:xfrm>
              <a:off x="2105627" y="3089698"/>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890A91B-FC77-B4F0-4FCB-617AF7C0C9C9}"/>
                </a:ext>
              </a:extLst>
            </p:cNvPr>
            <p:cNvCxnSpPr/>
            <p:nvPr/>
          </p:nvCxnSpPr>
          <p:spPr>
            <a:xfrm>
              <a:off x="2105626" y="1575701"/>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FE49710-DD77-DDC7-FFC1-578D659A6EF9}"/>
                </a:ext>
              </a:extLst>
            </p:cNvPr>
            <p:cNvCxnSpPr/>
            <p:nvPr/>
          </p:nvCxnSpPr>
          <p:spPr>
            <a:xfrm>
              <a:off x="2105627" y="3606864"/>
              <a:ext cx="360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BA7739A-FF5D-55CD-53B6-A4CB3277956A}"/>
                </a:ext>
              </a:extLst>
            </p:cNvPr>
            <p:cNvSpPr txBox="1"/>
            <p:nvPr/>
          </p:nvSpPr>
          <p:spPr>
            <a:xfrm>
              <a:off x="1782429" y="2455427"/>
              <a:ext cx="516062" cy="276999"/>
            </a:xfrm>
            <a:prstGeom prst="rect">
              <a:avLst/>
            </a:prstGeom>
            <a:noFill/>
          </p:spPr>
          <p:txBody>
            <a:bodyPr wrap="square" rtlCol="0">
              <a:spAutoFit/>
            </a:bodyPr>
            <a:lstStyle/>
            <a:p>
              <a:pPr algn="ctr"/>
              <a:r>
                <a:rPr lang="en-US" sz="1200" dirty="0">
                  <a:latin typeface="Helvetica" pitchFamily="2" charset="0"/>
                </a:rPr>
                <a:t>0</a:t>
              </a:r>
            </a:p>
          </p:txBody>
        </p:sp>
        <p:sp>
          <p:nvSpPr>
            <p:cNvPr id="29" name="Rectangle 28">
              <a:extLst>
                <a:ext uri="{FF2B5EF4-FFF2-40B4-BE49-F238E27FC236}">
                  <a16:creationId xmlns:a16="http://schemas.microsoft.com/office/drawing/2014/main" id="{915CCB3A-2E6D-FA9C-866F-DDE5CD41B44F}"/>
                </a:ext>
              </a:extLst>
            </p:cNvPr>
            <p:cNvSpPr/>
            <p:nvPr/>
          </p:nvSpPr>
          <p:spPr>
            <a:xfrm>
              <a:off x="2153628" y="1409075"/>
              <a:ext cx="5424200" cy="2203555"/>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BA11B0D9-562E-35CB-49B3-FA34A301A627}"/>
              </a:ext>
            </a:extLst>
          </p:cNvPr>
          <p:cNvSpPr txBox="1"/>
          <p:nvPr/>
        </p:nvSpPr>
        <p:spPr>
          <a:xfrm>
            <a:off x="1201713" y="2973888"/>
            <a:ext cx="1650516" cy="646331"/>
          </a:xfrm>
          <a:prstGeom prst="rect">
            <a:avLst/>
          </a:prstGeom>
          <a:noFill/>
        </p:spPr>
        <p:txBody>
          <a:bodyPr wrap="square" rtlCol="0">
            <a:spAutoFit/>
          </a:bodyPr>
          <a:lstStyle/>
          <a:p>
            <a:pPr algn="ctr"/>
            <a:r>
              <a:rPr lang="en-US" sz="1200" b="1" dirty="0">
                <a:latin typeface="Helvetica" pitchFamily="2" charset="0"/>
              </a:rPr>
              <a:t>Change in soil C stocks by 2100</a:t>
            </a:r>
          </a:p>
          <a:p>
            <a:pPr algn="ctr"/>
            <a:r>
              <a:rPr lang="en-US" sz="1200" b="1" dirty="0">
                <a:latin typeface="Helvetica" pitchFamily="2" charset="0"/>
              </a:rPr>
              <a:t>(Pg C)</a:t>
            </a:r>
          </a:p>
        </p:txBody>
      </p:sp>
      <p:sp>
        <p:nvSpPr>
          <p:cNvPr id="55" name="TextBox 54">
            <a:extLst>
              <a:ext uri="{FF2B5EF4-FFF2-40B4-BE49-F238E27FC236}">
                <a16:creationId xmlns:a16="http://schemas.microsoft.com/office/drawing/2014/main" id="{05E6469A-9D45-B72A-79A4-0C61A49079E5}"/>
              </a:ext>
            </a:extLst>
          </p:cNvPr>
          <p:cNvSpPr txBox="1"/>
          <p:nvPr/>
        </p:nvSpPr>
        <p:spPr>
          <a:xfrm>
            <a:off x="4424464" y="4436410"/>
            <a:ext cx="2879610" cy="276999"/>
          </a:xfrm>
          <a:prstGeom prst="rect">
            <a:avLst/>
          </a:prstGeom>
          <a:noFill/>
        </p:spPr>
        <p:txBody>
          <a:bodyPr wrap="square" rtlCol="0">
            <a:spAutoFit/>
          </a:bodyPr>
          <a:lstStyle/>
          <a:p>
            <a:pPr algn="ctr"/>
            <a:r>
              <a:rPr lang="en-US" sz="1200" b="1" dirty="0">
                <a:latin typeface="Helvetica" pitchFamily="2" charset="0"/>
              </a:rPr>
              <a:t>Ensemble of global soil C models</a:t>
            </a:r>
          </a:p>
        </p:txBody>
      </p:sp>
      <p:sp>
        <p:nvSpPr>
          <p:cNvPr id="56" name="TextBox 55">
            <a:extLst>
              <a:ext uri="{FF2B5EF4-FFF2-40B4-BE49-F238E27FC236}">
                <a16:creationId xmlns:a16="http://schemas.microsoft.com/office/drawing/2014/main" id="{E77361CA-583D-E4B1-0A30-56EE07D81040}"/>
              </a:ext>
            </a:extLst>
          </p:cNvPr>
          <p:cNvSpPr txBox="1"/>
          <p:nvPr/>
        </p:nvSpPr>
        <p:spPr>
          <a:xfrm>
            <a:off x="32612" y="5390585"/>
            <a:ext cx="3349752" cy="261610"/>
          </a:xfrm>
          <a:prstGeom prst="rect">
            <a:avLst/>
          </a:prstGeom>
          <a:noFill/>
        </p:spPr>
        <p:txBody>
          <a:bodyPr wrap="square" rtlCol="0">
            <a:spAutoFit/>
          </a:bodyPr>
          <a:lstStyle/>
          <a:p>
            <a:r>
              <a:rPr lang="en-US" sz="1100" dirty="0">
                <a:latin typeface="Helvetica" pitchFamily="2" charset="0"/>
              </a:rPr>
              <a:t>(figure adapted from Todd-Brown et al., 2018)</a:t>
            </a:r>
          </a:p>
        </p:txBody>
      </p:sp>
      <p:sp>
        <p:nvSpPr>
          <p:cNvPr id="59" name="TextBox 58">
            <a:extLst>
              <a:ext uri="{FF2B5EF4-FFF2-40B4-BE49-F238E27FC236}">
                <a16:creationId xmlns:a16="http://schemas.microsoft.com/office/drawing/2014/main" id="{3E8F08EC-31B3-D07A-61F3-AA27F60D92D2}"/>
              </a:ext>
            </a:extLst>
          </p:cNvPr>
          <p:cNvSpPr txBox="1"/>
          <p:nvPr/>
        </p:nvSpPr>
        <p:spPr>
          <a:xfrm>
            <a:off x="3574031" y="4757476"/>
            <a:ext cx="1918741" cy="646331"/>
          </a:xfrm>
          <a:prstGeom prst="rect">
            <a:avLst/>
          </a:prstGeom>
          <a:noFill/>
        </p:spPr>
        <p:txBody>
          <a:bodyPr wrap="square" rtlCol="0">
            <a:spAutoFit/>
          </a:bodyPr>
          <a:lstStyle/>
          <a:p>
            <a:r>
              <a:rPr lang="en-US" sz="1200" b="1" dirty="0">
                <a:latin typeface="Helvetica" pitchFamily="2" charset="0"/>
              </a:rPr>
              <a:t>Model mean after adjusting temperature sensitivity (Q10)</a:t>
            </a:r>
          </a:p>
        </p:txBody>
      </p:sp>
      <p:sp>
        <p:nvSpPr>
          <p:cNvPr id="60" name="Oval 59">
            <a:extLst>
              <a:ext uri="{FF2B5EF4-FFF2-40B4-BE49-F238E27FC236}">
                <a16:creationId xmlns:a16="http://schemas.microsoft.com/office/drawing/2014/main" id="{D71ADABD-412D-F9FD-2DE5-F2FD75CD61CD}"/>
              </a:ext>
            </a:extLst>
          </p:cNvPr>
          <p:cNvSpPr/>
          <p:nvPr/>
        </p:nvSpPr>
        <p:spPr>
          <a:xfrm>
            <a:off x="3383280" y="4823163"/>
            <a:ext cx="144000" cy="144420"/>
          </a:xfrm>
          <a:prstGeom prst="ellipse">
            <a:avLst/>
          </a:prstGeom>
          <a:solidFill>
            <a:schemeClr val="tx1">
              <a:alpha val="50322"/>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D7A7DC25-28C5-AA30-8537-0193DA970818}"/>
              </a:ext>
            </a:extLst>
          </p:cNvPr>
          <p:cNvCxnSpPr>
            <a:cxnSpLocks/>
          </p:cNvCxnSpPr>
          <p:nvPr/>
        </p:nvCxnSpPr>
        <p:spPr>
          <a:xfrm>
            <a:off x="5638800" y="4882969"/>
            <a:ext cx="271278" cy="0"/>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CA92D51E-A977-0EFB-9799-C251E5191EBC}"/>
              </a:ext>
            </a:extLst>
          </p:cNvPr>
          <p:cNvSpPr txBox="1"/>
          <p:nvPr/>
        </p:nvSpPr>
        <p:spPr>
          <a:xfrm>
            <a:off x="5962025" y="4757476"/>
            <a:ext cx="1918741" cy="276999"/>
          </a:xfrm>
          <a:prstGeom prst="rect">
            <a:avLst/>
          </a:prstGeom>
          <a:noFill/>
        </p:spPr>
        <p:txBody>
          <a:bodyPr wrap="square" rtlCol="0">
            <a:spAutoFit/>
          </a:bodyPr>
          <a:lstStyle/>
          <a:p>
            <a:r>
              <a:rPr lang="en-US" sz="1200" b="1" dirty="0">
                <a:latin typeface="Helvetica" pitchFamily="2" charset="0"/>
              </a:rPr>
              <a:t>Multi-model mean</a:t>
            </a:r>
          </a:p>
        </p:txBody>
      </p:sp>
      <p:sp>
        <p:nvSpPr>
          <p:cNvPr id="82" name="Rectangle 81">
            <a:extLst>
              <a:ext uri="{FF2B5EF4-FFF2-40B4-BE49-F238E27FC236}">
                <a16:creationId xmlns:a16="http://schemas.microsoft.com/office/drawing/2014/main" id="{14EBA6B0-682B-876A-5E35-0DF5569337B0}"/>
              </a:ext>
            </a:extLst>
          </p:cNvPr>
          <p:cNvSpPr/>
          <p:nvPr/>
        </p:nvSpPr>
        <p:spPr>
          <a:xfrm>
            <a:off x="3161029" y="3054022"/>
            <a:ext cx="5410447" cy="3276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DB77C89-6988-33C6-F94D-74747A0C3C5C}"/>
              </a:ext>
            </a:extLst>
          </p:cNvPr>
          <p:cNvSpPr/>
          <p:nvPr/>
        </p:nvSpPr>
        <p:spPr>
          <a:xfrm>
            <a:off x="5684439" y="5011367"/>
            <a:ext cx="180000" cy="180000"/>
          </a:xfrm>
          <a:prstGeom prst="rect">
            <a:avLst/>
          </a:prstGeom>
          <a:solidFill>
            <a:srgbClr val="92D050">
              <a:alpha val="15000"/>
            </a:srgbClr>
          </a:solidFill>
          <a:ln>
            <a:solidFill>
              <a:srgbClr val="92D05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BA716B3-23A5-AC6B-CDEA-752A855B3083}"/>
              </a:ext>
            </a:extLst>
          </p:cNvPr>
          <p:cNvSpPr txBox="1"/>
          <p:nvPr/>
        </p:nvSpPr>
        <p:spPr>
          <a:xfrm>
            <a:off x="5962025" y="4959546"/>
            <a:ext cx="1918741" cy="276999"/>
          </a:xfrm>
          <a:prstGeom prst="rect">
            <a:avLst/>
          </a:prstGeom>
          <a:noFill/>
        </p:spPr>
        <p:txBody>
          <a:bodyPr wrap="square" rtlCol="0">
            <a:spAutoFit/>
          </a:bodyPr>
          <a:lstStyle/>
          <a:p>
            <a:r>
              <a:rPr lang="en-US" sz="1200" b="1" dirty="0">
                <a:latin typeface="Helvetica" pitchFamily="2" charset="0"/>
              </a:rPr>
              <a:t>± sd</a:t>
            </a:r>
          </a:p>
        </p:txBody>
      </p:sp>
      <p:cxnSp>
        <p:nvCxnSpPr>
          <p:cNvPr id="85" name="Straight Connector 84">
            <a:extLst>
              <a:ext uri="{FF2B5EF4-FFF2-40B4-BE49-F238E27FC236}">
                <a16:creationId xmlns:a16="http://schemas.microsoft.com/office/drawing/2014/main" id="{1B8ECBAA-CA40-C71D-E212-E1CE232CA732}"/>
              </a:ext>
            </a:extLst>
          </p:cNvPr>
          <p:cNvCxnSpPr>
            <a:cxnSpLocks/>
            <a:stCxn id="82" idx="1"/>
          </p:cNvCxnSpPr>
          <p:nvPr/>
        </p:nvCxnSpPr>
        <p:spPr>
          <a:xfrm flipV="1">
            <a:off x="3161029" y="3217407"/>
            <a:ext cx="5424200" cy="415"/>
          </a:xfrm>
          <a:prstGeom prst="line">
            <a:avLst/>
          </a:prstGeom>
          <a:ln w="38100">
            <a:solidFill>
              <a:srgbClr val="92D050"/>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56C9584-503A-E51E-083F-401844771E2D}"/>
              </a:ext>
            </a:extLst>
          </p:cNvPr>
          <p:cNvGrpSpPr/>
          <p:nvPr/>
        </p:nvGrpSpPr>
        <p:grpSpPr>
          <a:xfrm>
            <a:off x="3294888" y="2412735"/>
            <a:ext cx="5201648" cy="1170590"/>
            <a:chOff x="2228088" y="1686910"/>
            <a:chExt cx="5201648" cy="1170590"/>
          </a:xfrm>
        </p:grpSpPr>
        <p:grpSp>
          <p:nvGrpSpPr>
            <p:cNvPr id="34" name="Group 33">
              <a:extLst>
                <a:ext uri="{FF2B5EF4-FFF2-40B4-BE49-F238E27FC236}">
                  <a16:creationId xmlns:a16="http://schemas.microsoft.com/office/drawing/2014/main" id="{189818C5-E5C0-8415-10F5-9BB2E1F1EF3B}"/>
                </a:ext>
              </a:extLst>
            </p:cNvPr>
            <p:cNvGrpSpPr/>
            <p:nvPr/>
          </p:nvGrpSpPr>
          <p:grpSpPr>
            <a:xfrm>
              <a:off x="2228088" y="1686910"/>
              <a:ext cx="4917168" cy="1170590"/>
              <a:chOff x="2228088" y="1686910"/>
              <a:chExt cx="4917168" cy="1170590"/>
            </a:xfrm>
            <a:solidFill>
              <a:schemeClr val="tx1">
                <a:alpha val="50000"/>
              </a:schemeClr>
            </a:solidFill>
          </p:grpSpPr>
          <p:sp>
            <p:nvSpPr>
              <p:cNvPr id="36" name="Oval 35">
                <a:extLst>
                  <a:ext uri="{FF2B5EF4-FFF2-40B4-BE49-F238E27FC236}">
                    <a16:creationId xmlns:a16="http://schemas.microsoft.com/office/drawing/2014/main" id="{5D6C5148-7032-D0A8-2264-C95734D91034}"/>
                  </a:ext>
                </a:extLst>
              </p:cNvPr>
              <p:cNvSpPr/>
              <p:nvPr/>
            </p:nvSpPr>
            <p:spPr>
              <a:xfrm>
                <a:off x="2496312" y="263347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0E1B9E03-D06F-84E0-2A77-91CD3EC04B6C}"/>
                  </a:ext>
                </a:extLst>
              </p:cNvPr>
              <p:cNvSpPr/>
              <p:nvPr/>
            </p:nvSpPr>
            <p:spPr>
              <a:xfrm>
                <a:off x="7001256" y="256866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4440375-920A-C0B3-C8AD-A2B4D895C442}"/>
                  </a:ext>
                </a:extLst>
              </p:cNvPr>
              <p:cNvSpPr/>
              <p:nvPr/>
            </p:nvSpPr>
            <p:spPr>
              <a:xfrm>
                <a:off x="5955792" y="271308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C3DBB13-1B7C-65FA-7670-448AF5B92909}"/>
                  </a:ext>
                </a:extLst>
              </p:cNvPr>
              <p:cNvSpPr/>
              <p:nvPr/>
            </p:nvSpPr>
            <p:spPr>
              <a:xfrm>
                <a:off x="6211824" y="27056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C6F3262-FF0D-A8E0-810B-E56C3428DE9F}"/>
                  </a:ext>
                </a:extLst>
              </p:cNvPr>
              <p:cNvSpPr/>
              <p:nvPr/>
            </p:nvSpPr>
            <p:spPr>
              <a:xfrm>
                <a:off x="2228088" y="212895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B937F7E-6097-9B65-7530-2B1FD1B39C45}"/>
                  </a:ext>
                </a:extLst>
              </p:cNvPr>
              <p:cNvSpPr/>
              <p:nvPr/>
            </p:nvSpPr>
            <p:spPr>
              <a:xfrm>
                <a:off x="4354848" y="1972909"/>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38E900C-BE8F-D5F4-2AC1-A7C7CB64B96B}"/>
                  </a:ext>
                </a:extLst>
              </p:cNvPr>
              <p:cNvSpPr/>
              <p:nvPr/>
            </p:nvSpPr>
            <p:spPr>
              <a:xfrm>
                <a:off x="4611414" y="199780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8CCDA79-A0BA-31A0-FB8F-AC7EB13DCCA1}"/>
                  </a:ext>
                </a:extLst>
              </p:cNvPr>
              <p:cNvSpPr/>
              <p:nvPr/>
            </p:nvSpPr>
            <p:spPr>
              <a:xfrm>
                <a:off x="2763786"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45A7C00-F9E6-C515-138E-12D72B604662}"/>
                  </a:ext>
                </a:extLst>
              </p:cNvPr>
              <p:cNvSpPr/>
              <p:nvPr/>
            </p:nvSpPr>
            <p:spPr>
              <a:xfrm>
                <a:off x="3035058" y="251410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31A4994-C57B-9FA2-8EF6-DCCC6AE52F1D}"/>
                  </a:ext>
                </a:extLst>
              </p:cNvPr>
              <p:cNvSpPr/>
              <p:nvPr/>
            </p:nvSpPr>
            <p:spPr>
              <a:xfrm>
                <a:off x="3306330" y="252934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CC1DFF2-5A1A-84AE-C843-3A860CADAE56}"/>
                  </a:ext>
                </a:extLst>
              </p:cNvPr>
              <p:cNvSpPr/>
              <p:nvPr/>
            </p:nvSpPr>
            <p:spPr>
              <a:xfrm>
                <a:off x="3568458" y="251715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AC8DD4E-E91D-2272-E607-1ED13E66DE5E}"/>
                  </a:ext>
                </a:extLst>
              </p:cNvPr>
              <p:cNvSpPr/>
              <p:nvPr/>
            </p:nvSpPr>
            <p:spPr>
              <a:xfrm>
                <a:off x="3830586" y="253239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AF6032-365C-3517-49BE-491905F3836B}"/>
                  </a:ext>
                </a:extLst>
              </p:cNvPr>
              <p:cNvSpPr/>
              <p:nvPr/>
            </p:nvSpPr>
            <p:spPr>
              <a:xfrm>
                <a:off x="4083570" y="2538486"/>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D3B7824-8F3C-ACE7-779B-0B9F5013CA95}"/>
                  </a:ext>
                </a:extLst>
              </p:cNvPr>
              <p:cNvSpPr/>
              <p:nvPr/>
            </p:nvSpPr>
            <p:spPr>
              <a:xfrm>
                <a:off x="4882686" y="236966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A1B4B86-3D76-7FB9-0904-C34EF34C683E}"/>
                  </a:ext>
                </a:extLst>
              </p:cNvPr>
              <p:cNvSpPr/>
              <p:nvPr/>
            </p:nvSpPr>
            <p:spPr>
              <a:xfrm>
                <a:off x="5144814" y="243062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64B8DDD-6E7A-BD73-AA61-ABBDD220A048}"/>
                  </a:ext>
                </a:extLst>
              </p:cNvPr>
              <p:cNvSpPr/>
              <p:nvPr/>
            </p:nvSpPr>
            <p:spPr>
              <a:xfrm>
                <a:off x="5406942" y="2491582"/>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93E7202-8AA8-52DB-8CF5-B78B77823861}"/>
                  </a:ext>
                </a:extLst>
              </p:cNvPr>
              <p:cNvSpPr/>
              <p:nvPr/>
            </p:nvSpPr>
            <p:spPr>
              <a:xfrm>
                <a:off x="5678214" y="2360518"/>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FA1AF87-0128-5503-2AC4-5C82BFE3215C}"/>
                  </a:ext>
                </a:extLst>
              </p:cNvPr>
              <p:cNvSpPr/>
              <p:nvPr/>
            </p:nvSpPr>
            <p:spPr>
              <a:xfrm>
                <a:off x="6741966" y="1686910"/>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BDDF92-10EC-D343-9ED2-950E2B8D071C}"/>
                  </a:ext>
                </a:extLst>
              </p:cNvPr>
              <p:cNvSpPr/>
              <p:nvPr/>
            </p:nvSpPr>
            <p:spPr>
              <a:xfrm>
                <a:off x="6470694" y="2092294"/>
                <a:ext cx="144000" cy="14442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0EDB9303-790A-308F-26D9-0D6C7FEEAB24}"/>
                </a:ext>
              </a:extLst>
            </p:cNvPr>
            <p:cNvSpPr/>
            <p:nvPr/>
          </p:nvSpPr>
          <p:spPr>
            <a:xfrm>
              <a:off x="7285736" y="2528020"/>
              <a:ext cx="144000" cy="144420"/>
            </a:xfrm>
            <a:prstGeom prst="ellipse">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39592C68-50D5-3DE2-A462-21876A19F431}"/>
              </a:ext>
            </a:extLst>
          </p:cNvPr>
          <p:cNvSpPr txBox="1"/>
          <p:nvPr/>
        </p:nvSpPr>
        <p:spPr>
          <a:xfrm>
            <a:off x="-137306" y="4172701"/>
            <a:ext cx="1650517" cy="523220"/>
          </a:xfrm>
          <a:prstGeom prst="rect">
            <a:avLst/>
          </a:prstGeom>
          <a:noFill/>
        </p:spPr>
        <p:txBody>
          <a:bodyPr wrap="square" rtlCol="0">
            <a:spAutoFit/>
          </a:bodyPr>
          <a:lstStyle/>
          <a:p>
            <a:pPr algn="ctr"/>
            <a:r>
              <a:rPr lang="en-US" sz="1400" b="1" dirty="0">
                <a:solidFill>
                  <a:srgbClr val="C00000"/>
                </a:solidFill>
                <a:latin typeface="Helvetica" pitchFamily="2" charset="0"/>
              </a:rPr>
              <a:t>+ </a:t>
            </a:r>
          </a:p>
          <a:p>
            <a:pPr algn="ctr"/>
            <a:r>
              <a:rPr lang="en-US" sz="1400" b="1" dirty="0">
                <a:solidFill>
                  <a:srgbClr val="C00000"/>
                </a:solidFill>
                <a:latin typeface="Helvetica" pitchFamily="2" charset="0"/>
              </a:rPr>
              <a:t>decomposition</a:t>
            </a:r>
          </a:p>
        </p:txBody>
      </p:sp>
      <p:sp>
        <p:nvSpPr>
          <p:cNvPr id="5" name="Down Arrow 4">
            <a:extLst>
              <a:ext uri="{FF2B5EF4-FFF2-40B4-BE49-F238E27FC236}">
                <a16:creationId xmlns:a16="http://schemas.microsoft.com/office/drawing/2014/main" id="{E008219E-CA6B-6F90-9B99-53A02C532497}"/>
              </a:ext>
            </a:extLst>
          </p:cNvPr>
          <p:cNvSpPr/>
          <p:nvPr/>
        </p:nvSpPr>
        <p:spPr>
          <a:xfrm>
            <a:off x="447312" y="3320213"/>
            <a:ext cx="484632" cy="859263"/>
          </a:xfrm>
          <a:prstGeom prst="downArrow">
            <a:avLst/>
          </a:prstGeom>
          <a:gradFill>
            <a:gsLst>
              <a:gs pos="0">
                <a:srgbClr val="C00000"/>
              </a:gs>
              <a:gs pos="100000">
                <a:srgbClr val="FF00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482715"/>
      </p:ext>
    </p:extLst>
  </p:cSld>
  <p:clrMapOvr>
    <a:masterClrMapping/>
  </p:clrMapOvr>
  <mc:AlternateContent xmlns:mc="http://schemas.openxmlformats.org/markup-compatibility/2006" xmlns:p14="http://schemas.microsoft.com/office/powerpoint/2010/main">
    <mc:Choice Requires="p14">
      <p:transition spd="slow" p14:dur="2000" advClick="0" advTm="7929"/>
    </mc:Choice>
    <mc:Fallback xmlns="">
      <p:transition spd="slow" advClick="0" advTm="7929"/>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95</a:t>
            </a:fld>
            <a:endParaRPr lang="de-DE" dirty="0"/>
          </a:p>
        </p:txBody>
      </p:sp>
      <p:sp>
        <p:nvSpPr>
          <p:cNvPr id="17" name="Rectangle 16">
            <a:extLst>
              <a:ext uri="{FF2B5EF4-FFF2-40B4-BE49-F238E27FC236}">
                <a16:creationId xmlns:a16="http://schemas.microsoft.com/office/drawing/2014/main" id="{66AA4425-13C1-E4BE-55BD-8B6FD4C9962E}"/>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AFD02F1-9AC2-BED6-400E-9FEA52607FC7}"/>
              </a:ext>
            </a:extLst>
          </p:cNvPr>
          <p:cNvGrpSpPr/>
          <p:nvPr/>
        </p:nvGrpSpPr>
        <p:grpSpPr>
          <a:xfrm>
            <a:off x="5450204" y="2134393"/>
            <a:ext cx="3474720" cy="2702560"/>
            <a:chOff x="4005072" y="1108841"/>
            <a:chExt cx="3474720" cy="2432304"/>
          </a:xfrm>
        </p:grpSpPr>
        <p:pic>
          <p:nvPicPr>
            <p:cNvPr id="19" name="Picture 18" descr="SierraSites_ElevGrad.pdf">
              <a:extLst>
                <a:ext uri="{FF2B5EF4-FFF2-40B4-BE49-F238E27FC236}">
                  <a16:creationId xmlns:a16="http://schemas.microsoft.com/office/drawing/2014/main" id="{B6CA7D1A-0AFD-1D3F-4460-0C371016B469}"/>
                </a:ext>
              </a:extLst>
            </p:cNvPr>
            <p:cNvPicPr>
              <a:picLocks noChangeAspect="1"/>
            </p:cNvPicPr>
            <p:nvPr/>
          </p:nvPicPr>
          <p:blipFill rotWithShape="1">
            <a:blip r:embed="rId3">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20" name="Rectangle 19">
              <a:extLst>
                <a:ext uri="{FF2B5EF4-FFF2-40B4-BE49-F238E27FC236}">
                  <a16:creationId xmlns:a16="http://schemas.microsoft.com/office/drawing/2014/main" id="{F49CAB1B-69E3-729F-5FED-F1E138FB9A10}"/>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BF55BF69-F7C5-570C-2BE0-52CABBC79A1E}"/>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DAEFB5BA-4BD4-6D98-40B5-C1126B7A1CBF}"/>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TextBox 22">
              <a:extLst>
                <a:ext uri="{FF2B5EF4-FFF2-40B4-BE49-F238E27FC236}">
                  <a16:creationId xmlns:a16="http://schemas.microsoft.com/office/drawing/2014/main" id="{136B71E2-BD44-376F-6855-745811A28494}"/>
                </a:ext>
              </a:extLst>
            </p:cNvPr>
            <p:cNvSpPr txBox="1"/>
            <p:nvPr/>
          </p:nvSpPr>
          <p:spPr>
            <a:xfrm>
              <a:off x="5274627" y="2701190"/>
              <a:ext cx="1170982" cy="332399"/>
            </a:xfrm>
            <a:prstGeom prst="rect">
              <a:avLst/>
            </a:prstGeom>
            <a:solidFill>
              <a:schemeClr val="bg1"/>
            </a:solidFill>
          </p:spPr>
          <p:txBody>
            <a:bodyPr wrap="square" rtlCol="0">
              <a:spAutoFit/>
            </a:bodyPr>
            <a:lstStyle/>
            <a:p>
              <a:r>
                <a:rPr lang="en-US" b="1" i="1" dirty="0">
                  <a:latin typeface="Helvetica"/>
                  <a:cs typeface="Helvetica"/>
                </a:rPr>
                <a:t>warm</a:t>
              </a:r>
            </a:p>
          </p:txBody>
        </p:sp>
        <p:sp>
          <p:nvSpPr>
            <p:cNvPr id="24" name="TextBox 23">
              <a:extLst>
                <a:ext uri="{FF2B5EF4-FFF2-40B4-BE49-F238E27FC236}">
                  <a16:creationId xmlns:a16="http://schemas.microsoft.com/office/drawing/2014/main" id="{B8D67B45-572C-2479-CF5D-51995519E1A6}"/>
                </a:ext>
              </a:extLst>
            </p:cNvPr>
            <p:cNvSpPr txBox="1"/>
            <p:nvPr/>
          </p:nvSpPr>
          <p:spPr>
            <a:xfrm>
              <a:off x="5708624" y="2359506"/>
              <a:ext cx="709234" cy="332399"/>
            </a:xfrm>
            <a:prstGeom prst="rect">
              <a:avLst/>
            </a:prstGeom>
            <a:solidFill>
              <a:schemeClr val="bg1"/>
            </a:solidFill>
          </p:spPr>
          <p:txBody>
            <a:bodyPr wrap="square" rtlCol="0">
              <a:spAutoFit/>
            </a:bodyPr>
            <a:lstStyle/>
            <a:p>
              <a:pPr algn="ctr"/>
              <a:r>
                <a:rPr lang="en-US" b="1" i="1" dirty="0">
                  <a:latin typeface="Helvetica"/>
                  <a:cs typeface="Helvetica"/>
                </a:rPr>
                <a:t>cool</a:t>
              </a:r>
            </a:p>
          </p:txBody>
        </p:sp>
        <p:sp>
          <p:nvSpPr>
            <p:cNvPr id="25" name="TextBox 24">
              <a:extLst>
                <a:ext uri="{FF2B5EF4-FFF2-40B4-BE49-F238E27FC236}">
                  <a16:creationId xmlns:a16="http://schemas.microsoft.com/office/drawing/2014/main" id="{622A8129-CD9D-0661-7327-4B0459CDF006}"/>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cold</a:t>
              </a:r>
            </a:p>
          </p:txBody>
        </p:sp>
        <p:sp>
          <p:nvSpPr>
            <p:cNvPr id="26" name="Right Arrow 25">
              <a:extLst>
                <a:ext uri="{FF2B5EF4-FFF2-40B4-BE49-F238E27FC236}">
                  <a16:creationId xmlns:a16="http://schemas.microsoft.com/office/drawing/2014/main" id="{073936CF-C110-0154-610C-BCB6ED12C889}"/>
                </a:ext>
              </a:extLst>
            </p:cNvPr>
            <p:cNvSpPr/>
            <p:nvPr/>
          </p:nvSpPr>
          <p:spPr>
            <a:xfrm rot="19442553">
              <a:off x="4508487" y="2349404"/>
              <a:ext cx="2107018"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0950239"/>
      </p:ext>
    </p:extLst>
  </p:cSld>
  <p:clrMapOvr>
    <a:masterClrMapping/>
  </p:clrMapOvr>
  <mc:AlternateContent xmlns:mc="http://schemas.openxmlformats.org/markup-compatibility/2006" xmlns:p14="http://schemas.microsoft.com/office/powerpoint/2010/main">
    <mc:Choice Requires="p14">
      <p:transition spd="slow" p14:dur="2000" advClick="0" advTm="14158"/>
    </mc:Choice>
    <mc:Fallback xmlns="">
      <p:transition spd="slow" advClick="0" advTm="14158"/>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96</a:t>
            </a:fld>
            <a:endParaRPr lang="de-DE" dirty="0"/>
          </a:p>
        </p:txBody>
      </p:sp>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3">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Content Placeholder 2">
            <a:extLst>
              <a:ext uri="{FF2B5EF4-FFF2-40B4-BE49-F238E27FC236}">
                <a16:creationId xmlns:a16="http://schemas.microsoft.com/office/drawing/2014/main" id="{A713C872-C53C-0901-B9EB-32EC4C4F4607}"/>
              </a:ext>
            </a:extLst>
          </p:cNvPr>
          <p:cNvSpPr txBox="1">
            <a:spLocks/>
          </p:cNvSpPr>
          <p:nvPr/>
        </p:nvSpPr>
        <p:spPr>
          <a:xfrm>
            <a:off x="961213" y="2587125"/>
            <a:ext cx="3512128" cy="1306228"/>
          </a:xfrm>
          <a:prstGeom prst="rect">
            <a:avLst/>
          </a:prstGeom>
          <a:solidFill>
            <a:schemeClr val="bg1">
              <a:lumMod val="95000"/>
            </a:schemeClr>
          </a:solidFill>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600"/>
              </a:spcAft>
              <a:buNone/>
            </a:pPr>
            <a:r>
              <a:rPr lang="en-US" sz="2000" b="1" i="1" dirty="0">
                <a:latin typeface="Helvetica"/>
                <a:cs typeface="Helvetica"/>
              </a:rPr>
              <a:t>Can we predict soil C gains or losses in response to changes in decomposition rates?</a:t>
            </a:r>
          </a:p>
        </p:txBody>
      </p:sp>
    </p:spTree>
    <p:extLst>
      <p:ext uri="{BB962C8B-B14F-4D97-AF65-F5344CB8AC3E}">
        <p14:creationId xmlns:p14="http://schemas.microsoft.com/office/powerpoint/2010/main" val="442510003"/>
      </p:ext>
    </p:extLst>
  </p:cSld>
  <p:clrMapOvr>
    <a:masterClrMapping/>
  </p:clrMapOvr>
  <mc:AlternateContent xmlns:mc="http://schemas.openxmlformats.org/markup-compatibility/2006" xmlns:p14="http://schemas.microsoft.com/office/powerpoint/2010/main">
    <mc:Choice Requires="p14">
      <p:transition spd="slow" p14:dur="2000" advClick="0" advTm="4724"/>
    </mc:Choice>
    <mc:Fallback xmlns="">
      <p:transition spd="slow" advClick="0" advTm="4724"/>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ACC76D9-E832-EBDF-6B4B-F88FD6BE01AE}"/>
              </a:ext>
            </a:extLst>
          </p:cNvPr>
          <p:cNvPicPr>
            <a:picLocks noChangeAspect="1"/>
          </p:cNvPicPr>
          <p:nvPr/>
        </p:nvPicPr>
        <p:blipFill>
          <a:blip r:embed="rId3"/>
          <a:stretch>
            <a:fillRect/>
          </a:stretch>
        </p:blipFill>
        <p:spPr>
          <a:xfrm>
            <a:off x="249672" y="1131407"/>
            <a:ext cx="5181600" cy="43180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97</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833E28AA-90B9-E77C-C60F-13A234F7F1B7}"/>
              </a:ext>
            </a:extLst>
          </p:cNvPr>
          <p:cNvSpPr/>
          <p:nvPr/>
        </p:nvSpPr>
        <p:spPr>
          <a:xfrm>
            <a:off x="560843" y="2621213"/>
            <a:ext cx="4870430" cy="1983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D627A36-9002-98F6-F588-83BC79E291BA}"/>
              </a:ext>
            </a:extLst>
          </p:cNvPr>
          <p:cNvPicPr>
            <a:picLocks noChangeAspect="1"/>
          </p:cNvPicPr>
          <p:nvPr/>
        </p:nvPicPr>
        <p:blipFill rotWithShape="1">
          <a:blip r:embed="rId5"/>
          <a:srcRect l="5632" t="66939" r="374" b="20542"/>
          <a:stretch/>
        </p:blipFill>
        <p:spPr>
          <a:xfrm>
            <a:off x="541550" y="2558099"/>
            <a:ext cx="4870430" cy="540613"/>
          </a:xfrm>
          <a:prstGeom prst="rect">
            <a:avLst/>
          </a:prstGeom>
        </p:spPr>
      </p:pic>
      <p:sp>
        <p:nvSpPr>
          <p:cNvPr id="23" name="TextBox 22">
            <a:extLst>
              <a:ext uri="{FF2B5EF4-FFF2-40B4-BE49-F238E27FC236}">
                <a16:creationId xmlns:a16="http://schemas.microsoft.com/office/drawing/2014/main" id="{6A2294B4-16C3-8062-281F-0E9517A23528}"/>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a) andesite</a:t>
            </a:r>
          </a:p>
        </p:txBody>
      </p:sp>
      <p:sp>
        <p:nvSpPr>
          <p:cNvPr id="30" name="TextBox 29">
            <a:extLst>
              <a:ext uri="{FF2B5EF4-FFF2-40B4-BE49-F238E27FC236}">
                <a16:creationId xmlns:a16="http://schemas.microsoft.com/office/drawing/2014/main" id="{CF9B2B0B-B22E-3850-507C-03EE25ECACAF}"/>
              </a:ext>
            </a:extLst>
          </p:cNvPr>
          <p:cNvSpPr txBox="1"/>
          <p:nvPr/>
        </p:nvSpPr>
        <p:spPr>
          <a:xfrm>
            <a:off x="4771864" y="1842734"/>
            <a:ext cx="637308" cy="369332"/>
          </a:xfrm>
          <a:prstGeom prst="rect">
            <a:avLst/>
          </a:prstGeom>
          <a:noFill/>
        </p:spPr>
        <p:txBody>
          <a:bodyPr wrap="square" rtlCol="0">
            <a:spAutoFit/>
          </a:bodyPr>
          <a:lstStyle/>
          <a:p>
            <a:pPr marL="0" lvl="1" algn="r">
              <a:spcAft>
                <a:spcPts val="600"/>
              </a:spcAft>
            </a:pPr>
            <a:r>
              <a:rPr lang="en-US" b="1" dirty="0">
                <a:latin typeface="Helvetica"/>
                <a:cs typeface="Helvetica"/>
              </a:rPr>
              <a:t>+0.2</a:t>
            </a:r>
            <a:endParaRPr lang="en-US" i="1" dirty="0">
              <a:latin typeface="Helvetica"/>
              <a:cs typeface="Helvetica"/>
            </a:endParaRPr>
          </a:p>
        </p:txBody>
      </p:sp>
      <p:cxnSp>
        <p:nvCxnSpPr>
          <p:cNvPr id="31" name="Straight Arrow Connector 30">
            <a:extLst>
              <a:ext uri="{FF2B5EF4-FFF2-40B4-BE49-F238E27FC236}">
                <a16:creationId xmlns:a16="http://schemas.microsoft.com/office/drawing/2014/main" id="{6B3F8279-56CB-AB50-F34D-A27B2DDE3B36}"/>
              </a:ext>
            </a:extLst>
          </p:cNvPr>
          <p:cNvCxnSpPr>
            <a:cxnSpLocks/>
          </p:cNvCxnSpPr>
          <p:nvPr/>
        </p:nvCxnSpPr>
        <p:spPr>
          <a:xfrm flipV="1">
            <a:off x="5209308" y="1456635"/>
            <a:ext cx="0" cy="3030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65F2BB1-5ED4-22C9-6E3F-365A928CEF76}"/>
              </a:ext>
            </a:extLst>
          </p:cNvPr>
          <p:cNvSpPr txBox="1"/>
          <p:nvPr/>
        </p:nvSpPr>
        <p:spPr>
          <a:xfrm>
            <a:off x="553660" y="4662662"/>
            <a:ext cx="1572852" cy="276999"/>
          </a:xfrm>
          <a:prstGeom prst="rect">
            <a:avLst/>
          </a:prstGeom>
          <a:noFill/>
        </p:spPr>
        <p:txBody>
          <a:bodyPr wrap="square" rtlCol="0">
            <a:spAutoFit/>
          </a:bodyPr>
          <a:lstStyle/>
          <a:p>
            <a:pPr algn="ctr"/>
            <a:r>
              <a:rPr lang="en-US" sz="1200" b="1" dirty="0">
                <a:latin typeface="Helvetica" pitchFamily="2" charset="0"/>
              </a:rPr>
              <a:t>inputs = 31 </a:t>
            </a:r>
            <a:r>
              <a:rPr lang="en-US" sz="1200" b="1" dirty="0" err="1">
                <a:latin typeface="Helvetica" pitchFamily="2" charset="0"/>
              </a:rPr>
              <a:t>gC</a:t>
            </a:r>
            <a:r>
              <a:rPr lang="en-US" sz="1200" b="1" dirty="0">
                <a:latin typeface="Helvetica" pitchFamily="2" charset="0"/>
              </a:rPr>
              <a:t> m</a:t>
            </a:r>
            <a:r>
              <a:rPr lang="en-US" sz="1200" b="1" baseline="30000" dirty="0">
                <a:latin typeface="Helvetica" pitchFamily="2" charset="0"/>
              </a:rPr>
              <a:t>-2</a:t>
            </a:r>
          </a:p>
        </p:txBody>
      </p:sp>
    </p:spTree>
    <p:extLst>
      <p:ext uri="{BB962C8B-B14F-4D97-AF65-F5344CB8AC3E}">
        <p14:creationId xmlns:p14="http://schemas.microsoft.com/office/powerpoint/2010/main" val="2768754728"/>
      </p:ext>
    </p:extLst>
  </p:cSld>
  <p:clrMapOvr>
    <a:masterClrMapping/>
  </p:clrMapOvr>
  <mc:AlternateContent xmlns:mc="http://schemas.openxmlformats.org/markup-compatibility/2006" xmlns:p14="http://schemas.microsoft.com/office/powerpoint/2010/main">
    <mc:Choice Requires="p14">
      <p:transition spd="slow" p14:dur="2000" advClick="0" advTm="29221"/>
    </mc:Choice>
    <mc:Fallback xmlns="">
      <p:transition spd="slow" advClick="0" advTm="29221"/>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107885D-9CA5-1B22-BB13-DD98BED676AA}"/>
              </a:ext>
            </a:extLst>
          </p:cNvPr>
          <p:cNvPicPr>
            <a:picLocks noChangeAspect="1"/>
          </p:cNvPicPr>
          <p:nvPr/>
        </p:nvPicPr>
        <p:blipFill>
          <a:blip r:embed="rId3"/>
          <a:stretch>
            <a:fillRect/>
          </a:stretch>
        </p:blipFill>
        <p:spPr>
          <a:xfrm>
            <a:off x="249672" y="1131407"/>
            <a:ext cx="5181600" cy="4318000"/>
          </a:xfrm>
          <a:prstGeom prst="rect">
            <a:avLst/>
          </a:prstGeom>
        </p:spPr>
      </p:pic>
      <p:sp>
        <p:nvSpPr>
          <p:cNvPr id="2" name="Rectangle 1">
            <a:extLst>
              <a:ext uri="{FF2B5EF4-FFF2-40B4-BE49-F238E27FC236}">
                <a16:creationId xmlns:a16="http://schemas.microsoft.com/office/drawing/2014/main" id="{8978363D-E629-DBC1-48A5-0F256DF5CFFA}"/>
              </a:ext>
            </a:extLst>
          </p:cNvPr>
          <p:cNvSpPr/>
          <p:nvPr/>
        </p:nvSpPr>
        <p:spPr>
          <a:xfrm>
            <a:off x="5209308" y="1907342"/>
            <a:ext cx="3715615" cy="301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98</a:t>
            </a:fld>
            <a:endParaRPr lang="de-DE" dirty="0"/>
          </a:p>
        </p:txBody>
      </p:sp>
      <p:grpSp>
        <p:nvGrpSpPr>
          <p:cNvPr id="5" name="Group 4">
            <a:extLst>
              <a:ext uri="{FF2B5EF4-FFF2-40B4-BE49-F238E27FC236}">
                <a16:creationId xmlns:a16="http://schemas.microsoft.com/office/drawing/2014/main" id="{88A8A627-AD80-A2D5-DD46-E214835BB8EC}"/>
              </a:ext>
            </a:extLst>
          </p:cNvPr>
          <p:cNvGrpSpPr/>
          <p:nvPr/>
        </p:nvGrpSpPr>
        <p:grpSpPr>
          <a:xfrm>
            <a:off x="5450204" y="2134393"/>
            <a:ext cx="3474720" cy="2702560"/>
            <a:chOff x="4005072" y="1108841"/>
            <a:chExt cx="3474720" cy="2432304"/>
          </a:xfrm>
        </p:grpSpPr>
        <p:pic>
          <p:nvPicPr>
            <p:cNvPr id="6" name="Picture 5" descr="SierraSites_ElevGrad.pdf">
              <a:extLst>
                <a:ext uri="{FF2B5EF4-FFF2-40B4-BE49-F238E27FC236}">
                  <a16:creationId xmlns:a16="http://schemas.microsoft.com/office/drawing/2014/main" id="{D5C65155-47F7-C29E-B6DB-C02382128269}"/>
                </a:ext>
              </a:extLst>
            </p:cNvPr>
            <p:cNvPicPr>
              <a:picLocks noChangeAspect="1"/>
            </p:cNvPicPr>
            <p:nvPr/>
          </p:nvPicPr>
          <p:blipFill rotWithShape="1">
            <a:blip r:embed="rId4">
              <a:extLst>
                <a:ext uri="{28A0092B-C50C-407E-A947-70E740481C1C}">
                  <a14:useLocalDpi xmlns:a14="http://schemas.microsoft.com/office/drawing/2010/main" val="0"/>
                </a:ext>
              </a:extLst>
            </a:blip>
            <a:srcRect l="50815" t="47830" r="16449" b="34736"/>
            <a:stretch/>
          </p:blipFill>
          <p:spPr>
            <a:xfrm>
              <a:off x="4005072" y="1108841"/>
              <a:ext cx="3474720" cy="2432304"/>
            </a:xfrm>
            <a:prstGeom prst="rect">
              <a:avLst/>
            </a:prstGeom>
          </p:spPr>
        </p:pic>
        <p:sp>
          <p:nvSpPr>
            <p:cNvPr id="7" name="Rectangle 6">
              <a:extLst>
                <a:ext uri="{FF2B5EF4-FFF2-40B4-BE49-F238E27FC236}">
                  <a16:creationId xmlns:a16="http://schemas.microsoft.com/office/drawing/2014/main" id="{7FDF25BF-5C1B-FBBE-B75B-44D8A3A77C3D}"/>
                </a:ext>
              </a:extLst>
            </p:cNvPr>
            <p:cNvSpPr/>
            <p:nvPr/>
          </p:nvSpPr>
          <p:spPr>
            <a:xfrm>
              <a:off x="6402688" y="1834443"/>
              <a:ext cx="389465" cy="15982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D3B17262-2535-BD2A-84F7-D8FEF888ED87}"/>
                </a:ext>
              </a:extLst>
            </p:cNvPr>
            <p:cNvSpPr/>
            <p:nvPr/>
          </p:nvSpPr>
          <p:spPr>
            <a:xfrm>
              <a:off x="4321828" y="3226739"/>
              <a:ext cx="745800" cy="19715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9521D014-3436-23BB-B106-2566CD8E62D6}"/>
                </a:ext>
              </a:extLst>
            </p:cNvPr>
            <p:cNvSpPr/>
            <p:nvPr/>
          </p:nvSpPr>
          <p:spPr>
            <a:xfrm>
              <a:off x="4769187" y="2998905"/>
              <a:ext cx="745800" cy="26460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TextBox 10">
              <a:extLst>
                <a:ext uri="{FF2B5EF4-FFF2-40B4-BE49-F238E27FC236}">
                  <a16:creationId xmlns:a16="http://schemas.microsoft.com/office/drawing/2014/main" id="{2FDCA306-6A3E-3479-017E-B6C3A1CCA932}"/>
                </a:ext>
              </a:extLst>
            </p:cNvPr>
            <p:cNvSpPr txBox="1"/>
            <p:nvPr/>
          </p:nvSpPr>
          <p:spPr>
            <a:xfrm>
              <a:off x="5108068" y="2701190"/>
              <a:ext cx="1337541" cy="332399"/>
            </a:xfrm>
            <a:prstGeom prst="rect">
              <a:avLst/>
            </a:prstGeom>
            <a:solidFill>
              <a:schemeClr val="bg1"/>
            </a:solidFill>
          </p:spPr>
          <p:txBody>
            <a:bodyPr wrap="square" rtlCol="0">
              <a:spAutoFit/>
            </a:bodyPr>
            <a:lstStyle/>
            <a:p>
              <a:endParaRPr lang="en-US" b="1" i="1" dirty="0">
                <a:latin typeface="Helvetica"/>
                <a:cs typeface="Helvetica"/>
              </a:endParaRPr>
            </a:p>
          </p:txBody>
        </p:sp>
        <p:sp>
          <p:nvSpPr>
            <p:cNvPr id="12" name="TextBox 11">
              <a:extLst>
                <a:ext uri="{FF2B5EF4-FFF2-40B4-BE49-F238E27FC236}">
                  <a16:creationId xmlns:a16="http://schemas.microsoft.com/office/drawing/2014/main" id="{297A5CBB-E538-7B75-86ED-A80C635347DE}"/>
                </a:ext>
              </a:extLst>
            </p:cNvPr>
            <p:cNvSpPr txBox="1"/>
            <p:nvPr/>
          </p:nvSpPr>
          <p:spPr>
            <a:xfrm>
              <a:off x="5708624" y="2359506"/>
              <a:ext cx="810592" cy="332399"/>
            </a:xfrm>
            <a:prstGeom prst="rect">
              <a:avLst/>
            </a:prstGeom>
            <a:solidFill>
              <a:schemeClr val="bg1"/>
            </a:solidFill>
          </p:spPr>
          <p:txBody>
            <a:bodyPr wrap="square" rtlCol="0">
              <a:spAutoFit/>
            </a:bodyPr>
            <a:lstStyle/>
            <a:p>
              <a:pPr algn="ctr"/>
              <a:r>
                <a:rPr lang="en-US" b="1" i="1" dirty="0">
                  <a:latin typeface="Helvetica"/>
                  <a:cs typeface="Helvetica"/>
                </a:rPr>
                <a:t>warm</a:t>
              </a:r>
            </a:p>
          </p:txBody>
        </p:sp>
        <p:sp>
          <p:nvSpPr>
            <p:cNvPr id="13" name="TextBox 12">
              <a:extLst>
                <a:ext uri="{FF2B5EF4-FFF2-40B4-BE49-F238E27FC236}">
                  <a16:creationId xmlns:a16="http://schemas.microsoft.com/office/drawing/2014/main" id="{297FFA29-EA13-0F67-29AE-C5665478F515}"/>
                </a:ext>
              </a:extLst>
            </p:cNvPr>
            <p:cNvSpPr txBox="1"/>
            <p:nvPr/>
          </p:nvSpPr>
          <p:spPr>
            <a:xfrm>
              <a:off x="6063241" y="2084204"/>
              <a:ext cx="810592" cy="332399"/>
            </a:xfrm>
            <a:prstGeom prst="rect">
              <a:avLst/>
            </a:prstGeom>
            <a:solidFill>
              <a:schemeClr val="bg1"/>
            </a:solidFill>
          </p:spPr>
          <p:txBody>
            <a:bodyPr wrap="square" rtlCol="0">
              <a:spAutoFit/>
            </a:bodyPr>
            <a:lstStyle/>
            <a:p>
              <a:r>
                <a:rPr lang="en-US" b="1" i="1" dirty="0">
                  <a:latin typeface="Helvetica"/>
                  <a:cs typeface="Helvetica"/>
                </a:rPr>
                <a:t> cool</a:t>
              </a:r>
            </a:p>
          </p:txBody>
        </p:sp>
        <p:sp>
          <p:nvSpPr>
            <p:cNvPr id="14" name="Right Arrow 13">
              <a:extLst>
                <a:ext uri="{FF2B5EF4-FFF2-40B4-BE49-F238E27FC236}">
                  <a16:creationId xmlns:a16="http://schemas.microsoft.com/office/drawing/2014/main" id="{69754905-D316-1A8E-C039-ECC85956A820}"/>
                </a:ext>
              </a:extLst>
            </p:cNvPr>
            <p:cNvSpPr/>
            <p:nvPr/>
          </p:nvSpPr>
          <p:spPr>
            <a:xfrm rot="19442553">
              <a:off x="5423885" y="1953379"/>
              <a:ext cx="1489403" cy="361490"/>
            </a:xfrm>
            <a:prstGeom prst="rightArrow">
              <a:avLst/>
            </a:prstGeom>
            <a:gradFill flip="none" rotWithShape="1">
              <a:gsLst>
                <a:gs pos="0">
                  <a:srgbClr val="BF812D"/>
                </a:gs>
                <a:gs pos="50000">
                  <a:srgbClr val="80CDC1"/>
                </a:gs>
                <a:gs pos="100000">
                  <a:srgbClr val="01665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6A2294B4-16C3-8062-281F-0E9517A23528}"/>
              </a:ext>
            </a:extLst>
          </p:cNvPr>
          <p:cNvSpPr txBox="1"/>
          <p:nvPr/>
        </p:nvSpPr>
        <p:spPr>
          <a:xfrm>
            <a:off x="903875" y="1230855"/>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a) andesite</a:t>
            </a:r>
          </a:p>
        </p:txBody>
      </p:sp>
      <p:sp>
        <p:nvSpPr>
          <p:cNvPr id="3" name="TextBox 2">
            <a:extLst>
              <a:ext uri="{FF2B5EF4-FFF2-40B4-BE49-F238E27FC236}">
                <a16:creationId xmlns:a16="http://schemas.microsoft.com/office/drawing/2014/main" id="{3482E701-D791-899B-FB72-CF3786CD3706}"/>
              </a:ext>
            </a:extLst>
          </p:cNvPr>
          <p:cNvSpPr txBox="1"/>
          <p:nvPr/>
        </p:nvSpPr>
        <p:spPr>
          <a:xfrm>
            <a:off x="903875" y="2730469"/>
            <a:ext cx="1921874" cy="369332"/>
          </a:xfrm>
          <a:prstGeom prst="rect">
            <a:avLst/>
          </a:prstGeom>
          <a:solidFill>
            <a:schemeClr val="bg1"/>
          </a:solidFill>
        </p:spPr>
        <p:txBody>
          <a:bodyPr wrap="square" rtlCol="0">
            <a:spAutoFit/>
          </a:bodyPr>
          <a:lstStyle/>
          <a:p>
            <a:pPr marL="0" lvl="1">
              <a:spcAft>
                <a:spcPts val="600"/>
              </a:spcAft>
            </a:pPr>
            <a:r>
              <a:rPr lang="en-US" b="1" dirty="0">
                <a:latin typeface="Helvetica"/>
                <a:cs typeface="Helvetica"/>
              </a:rPr>
              <a:t>b) granite</a:t>
            </a:r>
          </a:p>
        </p:txBody>
      </p:sp>
      <p:sp>
        <p:nvSpPr>
          <p:cNvPr id="24" name="TextBox 23">
            <a:extLst>
              <a:ext uri="{FF2B5EF4-FFF2-40B4-BE49-F238E27FC236}">
                <a16:creationId xmlns:a16="http://schemas.microsoft.com/office/drawing/2014/main" id="{D8F9450C-1DC3-4B53-D0B2-E7F8DFA51886}"/>
              </a:ext>
            </a:extLst>
          </p:cNvPr>
          <p:cNvSpPr txBox="1"/>
          <p:nvPr/>
        </p:nvSpPr>
        <p:spPr>
          <a:xfrm>
            <a:off x="4771864" y="1842734"/>
            <a:ext cx="637308" cy="369332"/>
          </a:xfrm>
          <a:prstGeom prst="rect">
            <a:avLst/>
          </a:prstGeom>
          <a:noFill/>
        </p:spPr>
        <p:txBody>
          <a:bodyPr wrap="square" rtlCol="0">
            <a:spAutoFit/>
          </a:bodyPr>
          <a:lstStyle/>
          <a:p>
            <a:pPr marL="0" lvl="1" algn="r">
              <a:spcAft>
                <a:spcPts val="600"/>
              </a:spcAft>
            </a:pPr>
            <a:r>
              <a:rPr lang="en-US" b="1" dirty="0">
                <a:latin typeface="Helvetica"/>
                <a:cs typeface="Helvetica"/>
              </a:rPr>
              <a:t>+0.2</a:t>
            </a:r>
            <a:endParaRPr lang="en-US" i="1" dirty="0">
              <a:latin typeface="Helvetica"/>
              <a:cs typeface="Helvetica"/>
            </a:endParaRPr>
          </a:p>
        </p:txBody>
      </p:sp>
      <p:cxnSp>
        <p:nvCxnSpPr>
          <p:cNvPr id="25" name="Straight Arrow Connector 24">
            <a:extLst>
              <a:ext uri="{FF2B5EF4-FFF2-40B4-BE49-F238E27FC236}">
                <a16:creationId xmlns:a16="http://schemas.microsoft.com/office/drawing/2014/main" id="{3AE9FDB9-55AA-4150-1D1C-29934CEA8593}"/>
              </a:ext>
            </a:extLst>
          </p:cNvPr>
          <p:cNvCxnSpPr>
            <a:cxnSpLocks/>
          </p:cNvCxnSpPr>
          <p:nvPr/>
        </p:nvCxnSpPr>
        <p:spPr>
          <a:xfrm flipV="1">
            <a:off x="5209308" y="1456635"/>
            <a:ext cx="0" cy="30301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4B6D4202-D493-9B91-7E90-2C0A7BDC10F3}"/>
              </a:ext>
            </a:extLst>
          </p:cNvPr>
          <p:cNvSpPr txBox="1"/>
          <p:nvPr/>
        </p:nvSpPr>
        <p:spPr>
          <a:xfrm>
            <a:off x="4505207" y="2904265"/>
            <a:ext cx="637308" cy="369332"/>
          </a:xfrm>
          <a:prstGeom prst="rect">
            <a:avLst/>
          </a:prstGeom>
          <a:noFill/>
        </p:spPr>
        <p:txBody>
          <a:bodyPr wrap="square" rtlCol="0">
            <a:spAutoFit/>
          </a:bodyPr>
          <a:lstStyle/>
          <a:p>
            <a:pPr marL="0" lvl="1" algn="r">
              <a:spcAft>
                <a:spcPts val="600"/>
              </a:spcAft>
            </a:pPr>
            <a:r>
              <a:rPr lang="en-US" b="1" dirty="0">
                <a:solidFill>
                  <a:srgbClr val="FF0000"/>
                </a:solidFill>
                <a:latin typeface="Helvetica"/>
                <a:cs typeface="Helvetica"/>
              </a:rPr>
              <a:t>-0.9</a:t>
            </a:r>
            <a:endParaRPr lang="en-US" i="1" dirty="0">
              <a:latin typeface="Helvetica"/>
              <a:cs typeface="Helvetica"/>
            </a:endParaRPr>
          </a:p>
        </p:txBody>
      </p:sp>
      <p:cxnSp>
        <p:nvCxnSpPr>
          <p:cNvPr id="27" name="Straight Arrow Connector 26">
            <a:extLst>
              <a:ext uri="{FF2B5EF4-FFF2-40B4-BE49-F238E27FC236}">
                <a16:creationId xmlns:a16="http://schemas.microsoft.com/office/drawing/2014/main" id="{67D19175-9E92-051B-F1A8-4216A4CFB64B}"/>
              </a:ext>
            </a:extLst>
          </p:cNvPr>
          <p:cNvCxnSpPr>
            <a:cxnSpLocks/>
          </p:cNvCxnSpPr>
          <p:nvPr/>
        </p:nvCxnSpPr>
        <p:spPr>
          <a:xfrm>
            <a:off x="5209308" y="2730469"/>
            <a:ext cx="0" cy="59747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860BFD5-4332-8B9C-3C03-5A42B5CCED6D}"/>
              </a:ext>
            </a:extLst>
          </p:cNvPr>
          <p:cNvSpPr txBox="1"/>
          <p:nvPr/>
        </p:nvSpPr>
        <p:spPr>
          <a:xfrm>
            <a:off x="553660" y="4662662"/>
            <a:ext cx="1572852" cy="276999"/>
          </a:xfrm>
          <a:prstGeom prst="rect">
            <a:avLst/>
          </a:prstGeom>
          <a:noFill/>
        </p:spPr>
        <p:txBody>
          <a:bodyPr wrap="square" rtlCol="0">
            <a:spAutoFit/>
          </a:bodyPr>
          <a:lstStyle/>
          <a:p>
            <a:pPr algn="ctr"/>
            <a:r>
              <a:rPr lang="en-US" sz="1200" b="1" dirty="0">
                <a:latin typeface="Helvetica" pitchFamily="2" charset="0"/>
              </a:rPr>
              <a:t>inputs = 31 </a:t>
            </a:r>
            <a:r>
              <a:rPr lang="en-US" sz="1200" b="1" dirty="0" err="1">
                <a:latin typeface="Helvetica" pitchFamily="2" charset="0"/>
              </a:rPr>
              <a:t>gC</a:t>
            </a:r>
            <a:r>
              <a:rPr lang="en-US" sz="1200" b="1" dirty="0">
                <a:latin typeface="Helvetica" pitchFamily="2" charset="0"/>
              </a:rPr>
              <a:t> m</a:t>
            </a:r>
            <a:r>
              <a:rPr lang="en-US" sz="1200" b="1" baseline="30000" dirty="0">
                <a:latin typeface="Helvetica" pitchFamily="2" charset="0"/>
              </a:rPr>
              <a:t>-2</a:t>
            </a:r>
          </a:p>
        </p:txBody>
      </p:sp>
    </p:spTree>
    <p:extLst>
      <p:ext uri="{BB962C8B-B14F-4D97-AF65-F5344CB8AC3E}">
        <p14:creationId xmlns:p14="http://schemas.microsoft.com/office/powerpoint/2010/main" val="4225370042"/>
      </p:ext>
    </p:extLst>
  </p:cSld>
  <p:clrMapOvr>
    <a:masterClrMapping/>
  </p:clrMapOvr>
  <mc:AlternateContent xmlns:mc="http://schemas.openxmlformats.org/markup-compatibility/2006" xmlns:p14="http://schemas.microsoft.com/office/powerpoint/2010/main">
    <mc:Choice Requires="p14">
      <p:transition spd="slow" p14:dur="2000" advClick="0" advTm="24588"/>
    </mc:Choice>
    <mc:Fallback xmlns="">
      <p:transition spd="slow" advClick="0" advTm="24588"/>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B10EA30-B6D3-42DA-A7FF-77EE698FC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4" y="5548196"/>
            <a:ext cx="566999" cy="157500"/>
          </a:xfrm>
          <a:prstGeom prst="rect">
            <a:avLst/>
          </a:prstGeom>
        </p:spPr>
      </p:pic>
      <p:sp>
        <p:nvSpPr>
          <p:cNvPr id="16" name="Title 1"/>
          <p:cNvSpPr txBox="1">
            <a:spLocks/>
          </p:cNvSpPr>
          <p:nvPr/>
        </p:nvSpPr>
        <p:spPr>
          <a:xfrm>
            <a:off x="234949" y="150504"/>
            <a:ext cx="8689975" cy="666769"/>
          </a:xfrm>
          <a:prstGeom prst="rect">
            <a:avLst/>
          </a:prstGeom>
          <a:solidFill>
            <a:schemeClr val="tx1"/>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bg1"/>
                </a:solidFill>
                <a:latin typeface="Verdana"/>
                <a:cs typeface="Verdana"/>
              </a:rPr>
              <a:t>OUTLOOK – FUTURE QUESTIONS</a:t>
            </a:r>
          </a:p>
        </p:txBody>
      </p:sp>
      <p:sp>
        <p:nvSpPr>
          <p:cNvPr id="4" name="Slide Number Placeholder 3"/>
          <p:cNvSpPr>
            <a:spLocks noGrp="1"/>
          </p:cNvSpPr>
          <p:nvPr>
            <p:ph type="sldNum" sz="quarter" idx="12"/>
          </p:nvPr>
        </p:nvSpPr>
        <p:spPr>
          <a:xfrm>
            <a:off x="6553200" y="5296959"/>
            <a:ext cx="2133600" cy="304271"/>
          </a:xfrm>
          <a:prstGeom prst="rect">
            <a:avLst/>
          </a:prstGeom>
        </p:spPr>
        <p:txBody>
          <a:bodyPr/>
          <a:lstStyle/>
          <a:p>
            <a:fld id="{302695DE-560B-4B9C-A570-F1CF742FD67D}" type="slidenum">
              <a:rPr lang="de-DE" smtClean="0"/>
              <a:t>99</a:t>
            </a:fld>
            <a:endParaRPr lang="de-DE" dirty="0"/>
          </a:p>
        </p:txBody>
      </p:sp>
    </p:spTree>
    <p:extLst>
      <p:ext uri="{BB962C8B-B14F-4D97-AF65-F5344CB8AC3E}">
        <p14:creationId xmlns:p14="http://schemas.microsoft.com/office/powerpoint/2010/main" val="3474533264"/>
      </p:ext>
    </p:extLst>
  </p:cSld>
  <p:clrMapOvr>
    <a:masterClrMapping/>
  </p:clrMapOvr>
  <mc:AlternateContent xmlns:mc="http://schemas.openxmlformats.org/markup-compatibility/2006" xmlns:p14="http://schemas.microsoft.com/office/powerpoint/2010/main">
    <mc:Choice Requires="p14">
      <p:transition spd="slow" p14:dur="2000" advClick="0" advTm="1910"/>
    </mc:Choice>
    <mc:Fallback xmlns="">
      <p:transition spd="slow" advClick="0" advTm="1910"/>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15483</TotalTime>
  <Words>10044</Words>
  <Application>Microsoft Macintosh PowerPoint</Application>
  <PresentationFormat>On-screen Show (16:10)</PresentationFormat>
  <Paragraphs>1543</Paragraphs>
  <Slides>178</Slides>
  <Notes>178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178</vt:i4>
      </vt:variant>
    </vt:vector>
  </HeadingPairs>
  <TitlesOfParts>
    <vt:vector size="188" baseType="lpstr">
      <vt:lpstr>Arial</vt:lpstr>
      <vt:lpstr>Calibri</vt:lpstr>
      <vt:lpstr>Cambria</vt:lpstr>
      <vt:lpstr>Cambria Math</vt:lpstr>
      <vt:lpstr>Courier</vt:lpstr>
      <vt:lpstr>Helvetica</vt:lpstr>
      <vt:lpstr>Times</vt:lpstr>
      <vt:lpstr>Verdana</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MPI-BGC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Beem-Miller</dc:creator>
  <cp:lastModifiedBy>Jeff</cp:lastModifiedBy>
  <cp:revision>327</cp:revision>
  <dcterms:created xsi:type="dcterms:W3CDTF">2022-11-16T15:10:59Z</dcterms:created>
  <dcterms:modified xsi:type="dcterms:W3CDTF">2024-10-15T09:50:09Z</dcterms:modified>
</cp:coreProperties>
</file>